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1" r:id="rId5"/>
    <p:sldMasterId id="214748368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EA65332-D170-409B-96D9-F70ACAF41169}">
  <a:tblStyle styleId="{BEA65332-D170-409B-96D9-F70ACAF41169}"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ic3.gov/PSA/2021/PSA210413" TargetMode="External"/><Relationship Id="rId3" Type="http://schemas.openxmlformats.org/officeDocument/2006/relationships/hyperlink" Target="https://www.ic3.gov/PSA/2023/PSA230824"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src.nist.gov/Pubs/ir/8286/Final" TargetMode="External"/><Relationship Id="rId3" Type="http://schemas.openxmlformats.org/officeDocument/2006/relationships/hyperlink" Target="https://www.nist.gov/cyberframework" TargetMode="External"/><Relationship Id="rId4" Type="http://schemas.openxmlformats.org/officeDocument/2006/relationships/hyperlink" Target="https://www.nist.gov/itl/applied-cybersecurity/nice/nice-framework-resource-center"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 name="Google Shape;272;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Must of this probably won’t be surprising to you. </a:t>
            </a:r>
            <a:endParaRPr/>
          </a:p>
          <a:p>
            <a:pPr indent="0" lvl="0" marL="0" rtl="0" algn="l">
              <a:spcBef>
                <a:spcPts val="0"/>
              </a:spcBef>
              <a:spcAft>
                <a:spcPts val="0"/>
              </a:spcAft>
              <a:buNone/>
            </a:pPr>
            <a:r>
              <a:rPr lang="en-US"/>
              <a:t>Challenges with putting cybersecurity into practice in balance with running a business.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Clear that SMBs need help. Not only in implementation, but also in understanding the benefits of implementing cybersecurity. Understanding what resources are out there.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 I have set out of the last few years to begin identifying various ways the SMB community can close the skills gap (CLICK). To raise awareness of options and resources so they don’t feel like they are in this alone. </a:t>
            </a:r>
            <a:endParaRPr/>
          </a:p>
        </p:txBody>
      </p:sp>
      <p:sp>
        <p:nvSpPr>
          <p:cNvPr id="397" name="Google Shape;39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US"/>
              <a:t>Clear indication ransomware groups are not only targeting large orgs—targeting anyone and adjusting ransomware demands accordingly. SBMs less likely to have up-to-date and readily available backups than a large organization. </a:t>
            </a:r>
            <a:endParaRPr/>
          </a:p>
          <a:p>
            <a:pPr indent="0" lvl="0" marL="0" rtl="0" algn="l">
              <a:spcBef>
                <a:spcPts val="0"/>
              </a:spcBef>
              <a:spcAft>
                <a:spcPts val="0"/>
              </a:spcAft>
              <a:buNone/>
            </a:pPr>
            <a:r>
              <a:t/>
            </a:r>
            <a:endParaRPr/>
          </a:p>
          <a:p>
            <a:pPr indent="0" lvl="0" marL="0" rtl="0" algn="l">
              <a:spcBef>
                <a:spcPts val="0"/>
              </a:spcBef>
              <a:spcAft>
                <a:spcPts val="0"/>
              </a:spcAft>
              <a:buNone/>
            </a:pPr>
            <a:r>
              <a:rPr b="0" i="0" lang="en-US" sz="1800" u="none" strike="noStrike">
                <a:solidFill>
                  <a:srgbClr val="000000"/>
                </a:solidFill>
                <a:latin typeface="Arial"/>
                <a:ea typeface="Arial"/>
                <a:cs typeface="Arial"/>
                <a:sym typeface="Arial"/>
              </a:rPr>
              <a:t>BEC is a scam targeting businesses or individuals working with suppliers and/or businesses regularly performing wire transfer payments. These sophisticated scams are carried out by fraudsters by compromising email accounts and other forms of communication such as phone numbers and virtual meeting applications, through social engineering or computer intrusion techniques to conduct unauthorized transfer of funds. </a:t>
            </a:r>
            <a:r>
              <a:rPr b="0" i="0" lang="en-US">
                <a:solidFill>
                  <a:srgbClr val="000000"/>
                </a:solidFill>
                <a:latin typeface="verdana"/>
                <a:ea typeface="verdana"/>
                <a:cs typeface="verdana"/>
                <a:sym typeface="verdana"/>
              </a:rPr>
              <a:t>In 2023, the IC3 saw a growth in BEC reporting where funds were sent directly to a financial institution housing custodial accounts held by third-party payment processors, or peer-to-peer payment processors, and cryptocurrency exchanges (</a:t>
            </a:r>
            <a:r>
              <a:rPr b="0" i="0" lang="en-US" u="sng">
                <a:solidFill>
                  <a:schemeClr val="hlink"/>
                </a:solidFill>
                <a:latin typeface="verdana"/>
                <a:ea typeface="verdana"/>
                <a:cs typeface="verdana"/>
                <a:sym typeface="verdana"/>
                <a:hlinkClick r:id="rId2"/>
              </a:rPr>
              <a:t>PSA I-041321-PSA</a:t>
            </a:r>
            <a:r>
              <a:rPr b="0" i="0" lang="en-US">
                <a:solidFill>
                  <a:srgbClr val="000000"/>
                </a:solidFill>
                <a:latin typeface="verdana"/>
                <a:ea typeface="verdana"/>
                <a:cs typeface="verdana"/>
                <a:sym typeface="verdana"/>
              </a:rPr>
              <a:t> and </a:t>
            </a:r>
            <a:r>
              <a:rPr b="0" i="0" lang="en-US" u="sng">
                <a:solidFill>
                  <a:schemeClr val="hlink"/>
                </a:solidFill>
                <a:latin typeface="verdana"/>
                <a:ea typeface="verdana"/>
                <a:cs typeface="verdana"/>
                <a:sym typeface="verdana"/>
                <a:hlinkClick r:id="rId3"/>
              </a:rPr>
              <a:t>PSA I-082423-PSA</a:t>
            </a:r>
            <a:r>
              <a:rPr b="0" i="0" lang="en-US">
                <a:solidFill>
                  <a:srgbClr val="000000"/>
                </a:solidFill>
                <a:latin typeface="verdana"/>
                <a:ea typeface="verdana"/>
                <a:cs typeface="verdana"/>
                <a:sym typeface="verdana"/>
              </a:rPr>
              <a:t>) which directly contributed to the increase in global exposed losses.</a:t>
            </a:r>
            <a:endParaRPr/>
          </a:p>
        </p:txBody>
      </p:sp>
      <p:sp>
        <p:nvSpPr>
          <p:cNvPr id="413" name="Google Shape;413;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e4bbcf245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e4bbcf245f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3e4bbcf245f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b="0" i="0" lang="en-US" sz="1200">
                <a:solidFill>
                  <a:schemeClr val="dk1"/>
                </a:solidFill>
                <a:latin typeface="Calibri"/>
                <a:ea typeface="Calibri"/>
                <a:cs typeface="Calibri"/>
                <a:sym typeface="Calibri"/>
              </a:rPr>
              <a:t>Here’s where workforce development and SMB support coalesce.  </a:t>
            </a:r>
            <a:endParaRPr/>
          </a:p>
          <a:p>
            <a:pPr indent="-171450" lvl="0" marL="1714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There are quite a few creative approaches to helping close the resource/skills gap for small businesses—many while also providing valuable hands-on learning experiences for students—some much more focused on workforce than others. </a:t>
            </a:r>
            <a:endParaRPr/>
          </a:p>
          <a:p>
            <a:pPr indent="-95250" lvl="0" marL="171450" rtl="0" algn="l">
              <a:spcBef>
                <a:spcPts val="0"/>
              </a:spcBef>
              <a:spcAft>
                <a:spcPts val="0"/>
              </a:spcAft>
              <a:buClr>
                <a:schemeClr val="dk1"/>
              </a:buClr>
              <a:buSzPts val="1200"/>
              <a:buFont typeface="Arial"/>
              <a:buNone/>
            </a:pPr>
            <a:r>
              <a:t/>
            </a:r>
            <a:endParaRPr b="0" i="0"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The LSU Cybersecurity Clinic (LCC) is a collaborative effort between the University and the Louisiana Small Business Development Center (LSBDC), funded by the NSA. Our core mission is to extend access to pro-bono cybersecurity clinic services to small businesses that otherwise cannot afford to hire a consultant.</a:t>
            </a:r>
            <a:endParaRPr/>
          </a:p>
          <a:p>
            <a:pPr indent="0" lvl="0" marL="0" rtl="0" algn="l">
              <a:spcBef>
                <a:spcPts val="0"/>
              </a:spcBef>
              <a:spcAft>
                <a:spcPts val="0"/>
              </a:spcAft>
              <a:buNone/>
            </a:pPr>
            <a:r>
              <a:rPr b="0" i="0" lang="en-US" sz="1200">
                <a:solidFill>
                  <a:schemeClr val="dk1"/>
                </a:solidFill>
                <a:latin typeface="Calibri"/>
                <a:ea typeface="Calibri"/>
                <a:cs typeface="Calibri"/>
                <a:sym typeface="Calibri"/>
              </a:rPr>
              <a:t>	LCC runs three specialty sub-clinics:</a:t>
            </a:r>
            <a:endParaRPr/>
          </a:p>
          <a:p>
            <a:pPr indent="-171450" lvl="1" marL="6286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Threat and Vulnerability Assessment Clinic (Red Team)</a:t>
            </a:r>
            <a:endParaRPr/>
          </a:p>
          <a:p>
            <a:pPr indent="-171450" lvl="1" marL="6286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Cyber Risk Assessment Clinic (Green Team)</a:t>
            </a:r>
            <a:endParaRPr/>
          </a:p>
          <a:p>
            <a:pPr indent="-171450" lvl="1" marL="6286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Cyber Defense Clinic (Blue Team)</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The UNLV Cyber Clinic is a student-led organization that provides small businesses with cybersecurity measures to reduce the risk of hacking, ransomware, phishing attacks, and other cybercrimes. In collaboration with the UNLV Office of Economic Development and the Nevada Small Business Development Center (SBDC), the clinic works with SBDC clients to identify vulnerabilities in their computer systems and protect them from online threats.</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cyberTAP specializes in professional services, including cyber risk assessments, gap analysis, technical testing, and policy &amp; procedure guidance. cyberTAP conducts over 200 projects per year, meeting the demand for quality cyber consultancy, and improving client cyber posture.   </a:t>
            </a:r>
            <a:endParaRPr/>
          </a:p>
          <a:p>
            <a:pPr indent="-95250" lvl="0" marL="171450" rtl="0" algn="l">
              <a:spcBef>
                <a:spcPts val="0"/>
              </a:spcBef>
              <a:spcAft>
                <a:spcPts val="0"/>
              </a:spcAft>
              <a:buClr>
                <a:schemeClr val="dk1"/>
              </a:buClr>
              <a:buSzPts val="1200"/>
              <a:buFont typeface="Arial"/>
              <a:buNone/>
            </a:pPr>
            <a:r>
              <a:t/>
            </a:r>
            <a:endParaRPr b="0" i="0"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The </a:t>
            </a:r>
            <a:r>
              <a:rPr b="1" i="0" lang="en-US" sz="1200">
                <a:solidFill>
                  <a:schemeClr val="dk1"/>
                </a:solidFill>
                <a:latin typeface="Calibri"/>
                <a:ea typeface="Calibri"/>
                <a:cs typeface="Calibri"/>
                <a:sym typeface="Calibri"/>
              </a:rPr>
              <a:t>Del Mar College Cyber Center</a:t>
            </a:r>
            <a:r>
              <a:rPr b="0" i="0" lang="en-US" sz="1200">
                <a:solidFill>
                  <a:schemeClr val="dk1"/>
                </a:solidFill>
                <a:latin typeface="Calibri"/>
                <a:ea typeface="Calibri"/>
                <a:cs typeface="Calibri"/>
                <a:sym typeface="Calibri"/>
              </a:rPr>
              <a:t> assists small and mid-sized businesses improve cybersecurity through increasing cyber awareness, systems and response plans, policies and employee training. Additionally, the Cyber Center is a resource for companies seeking CMMC Level I compliance. </a:t>
            </a:r>
            <a:endParaRPr/>
          </a:p>
          <a:p>
            <a:pPr indent="-171450" lvl="0" marL="1714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CyberSC:  In collaboration with Apprenticeship Carolina, CyberSC offers tailored support to help small- and medium-sized businesses in South Carolina grow their talent pipeline through registered apprenticeship programs.</a:t>
            </a:r>
            <a:endParaRPr/>
          </a:p>
          <a:p>
            <a:pPr indent="0" lvl="0" marL="0" rtl="0" algn="l">
              <a:spcBef>
                <a:spcPts val="0"/>
              </a:spcBef>
              <a:spcAft>
                <a:spcPts val="0"/>
              </a:spcAft>
              <a:buClr>
                <a:schemeClr val="dk1"/>
              </a:buClr>
              <a:buSzPts val="1200"/>
              <a:buFont typeface="Arial"/>
              <a:buNone/>
            </a:pPr>
            <a:r>
              <a:t/>
            </a:r>
            <a:endParaRPr b="0" i="0" sz="1200">
              <a:solidFill>
                <a:schemeClr val="dk1"/>
              </a:solidFill>
              <a:latin typeface="Calibri"/>
              <a:ea typeface="Calibri"/>
              <a:cs typeface="Calibri"/>
              <a:sym typeface="Calibri"/>
            </a:endParaRPr>
          </a:p>
          <a:p>
            <a:pPr indent="-171450" lvl="0" marL="171450" rtl="0" algn="l">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GMU’s Cyber Start-Up imitative enables undergraduate students studying cybersecurity and related fields to gain practical real-world experience in the field, while simultaneously providing startups and small businesses with access to much-needed talent. To this end, the Cybersecurity Start-Up Internship supports both the nurturing of the cyber talent pipeline and the growth and development of the Virginia's ecosystem of innovation and entrepreneurship. Startup companies interview candidates and select their interns, who are then put on George Mason University's payroll for $19 an hour. Students work up to 125 hours during the program and are expected to complete projects defined by the host startup. Additionally, participants regularly meet with the program administrators and host companies to ensure maximum growth from the program.</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en-US" sz="1200">
                <a:solidFill>
                  <a:schemeClr val="dk1"/>
                </a:solidFill>
                <a:latin typeface="Calibri"/>
                <a:ea typeface="Calibri"/>
                <a:cs typeface="Calibri"/>
                <a:sym typeface="Calibri"/>
              </a:rPr>
              <a:t>Carolina Cyber Network: The two-tiered structure is designed to support students at different points in their academic journey, ensuring each experience is aligned with their readiness, goals, and future aspirations. All internships are paid at $15/hour, offered in remote or hybrid format, and vary in duration and scope based on host organization needs. Students paired with SMB community through their CyberSafe Communities program. CyberSafe Communities is a community outreach initiative delivered through Carolina Cyber Network member schools to help small businesses, nonprofits, municipalities, and community organizations strengthen cybersecurity awareness and resilience.</a:t>
            </a:r>
            <a:endParaRPr/>
          </a:p>
          <a:p>
            <a:pPr indent="-95250" lvl="0" marL="171450" marR="0" rtl="0" algn="l">
              <a:lnSpc>
                <a:spcPct val="100000"/>
              </a:lnSpc>
              <a:spcBef>
                <a:spcPts val="0"/>
              </a:spcBef>
              <a:spcAft>
                <a:spcPts val="0"/>
              </a:spcAft>
              <a:buClr>
                <a:schemeClr val="dk1"/>
              </a:buClr>
              <a:buSzPts val="1200"/>
              <a:buFont typeface="Arial"/>
              <a:buNone/>
            </a:pPr>
            <a:r>
              <a:t/>
            </a:r>
            <a:endParaRPr b="0" i="0" sz="1200">
              <a:solidFill>
                <a:schemeClr val="dk1"/>
              </a:solidFill>
              <a:latin typeface="Calibri"/>
              <a:ea typeface="Calibri"/>
              <a:cs typeface="Calibri"/>
              <a:sym typeface="Calibri"/>
            </a:endParaRPr>
          </a:p>
          <a:p>
            <a:pPr indent="-95250" lvl="0" marL="171450" rtl="0" algn="l">
              <a:spcBef>
                <a:spcPts val="0"/>
              </a:spcBef>
              <a:spcAft>
                <a:spcPts val="0"/>
              </a:spcAft>
              <a:buClr>
                <a:schemeClr val="dk1"/>
              </a:buClr>
              <a:buSzPts val="1200"/>
              <a:buFont typeface="Arial"/>
              <a:buNone/>
            </a:pPr>
            <a:r>
              <a:t/>
            </a:r>
            <a:endParaRPr/>
          </a:p>
        </p:txBody>
      </p:sp>
      <p:sp>
        <p:nvSpPr>
          <p:cNvPr id="436" name="Google Shape;43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Small Business Cybersecurity Support Programs Finder is a tool to help small businesses; non-profits; state, local, tribal, territorial governments (SLTT); and other under-resourced entities locate programs throughout the United States that are hosted by non-profit institutions and that have dedicated services helping their region’s small business community proactively manage cybersecurity risks. Resources include conducting risk assessments and penetration tests, compliance services, helping with preparedness and response measures, and more. Programs that do not provide direct services are excluded from this list.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Approximately 81 on list from across U.S.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Non-Endorsement: The NIST Small Business Cybersecurity Support Programs Finder is provided as a public service of the National Institute of Standards and Technology. Users of the Tool are not permitted to use the name of NIST in any advertisement, promotion, news release or other type of statement, written or verbal, in any way that implies a NIST endorsement, certification or approval of any company, product or service.  NIST does not vouch for or validate the programs listed within the tool.</a:t>
            </a:r>
            <a:endParaRPr/>
          </a:p>
        </p:txBody>
      </p:sp>
      <p:sp>
        <p:nvSpPr>
          <p:cNvPr id="450" name="Google Shape;45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en-US" sz="1200">
                <a:solidFill>
                  <a:schemeClr val="dk1"/>
                </a:solidFill>
                <a:latin typeface="Calibri"/>
                <a:ea typeface="Calibri"/>
                <a:cs typeface="Calibri"/>
                <a:sym typeface="Calibri"/>
              </a:rPr>
              <a:t>Co-managed security is </a:t>
            </a:r>
            <a:r>
              <a:rPr lang="en-US"/>
              <a:t>a hybrid model where an internal IT team works alongside an external managed security service provider (MSSP) to monitor, detect, and respond to threats</a:t>
            </a:r>
            <a:r>
              <a:rPr b="0" i="0" lang="en-US" sz="1200">
                <a:solidFill>
                  <a:schemeClr val="dk1"/>
                </a:solidFill>
                <a:latin typeface="Calibri"/>
                <a:ea typeface="Calibri"/>
                <a:cs typeface="Calibri"/>
                <a:sym typeface="Calibri"/>
              </a:rPr>
              <a:t>. This partnership allows organizations to keep internal control of their IT strategy while leveraging external expertise for 24/7 monitoring, advanced tools, and specialized security tasks, providing "the best of both worlds“</a:t>
            </a:r>
            <a:endParaRPr/>
          </a:p>
          <a:p>
            <a:pPr indent="0" lvl="0" marL="0" marR="0" rtl="0" algn="l">
              <a:lnSpc>
                <a:spcPct val="100000"/>
              </a:lnSpc>
              <a:spcBef>
                <a:spcPts val="0"/>
              </a:spcBef>
              <a:spcAft>
                <a:spcPts val="0"/>
              </a:spcAft>
              <a:buClr>
                <a:schemeClr val="dk1"/>
              </a:buClr>
              <a:buSzPts val="1200"/>
              <a:buFont typeface="Calibri"/>
              <a:buNone/>
            </a:pPr>
            <a:r>
              <a:t/>
            </a:r>
            <a:endParaRPr b="0" i="0" sz="12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rPr b="0" i="0" lang="en-US" sz="1200">
                <a:solidFill>
                  <a:schemeClr val="dk1"/>
                </a:solidFill>
                <a:latin typeface="Calibri"/>
                <a:ea typeface="Calibri"/>
                <a:cs typeface="Calibri"/>
                <a:sym typeface="Calibri"/>
              </a:rPr>
              <a:t>MSSPs primarily focus on managing security infrastructure and tools to prevent security breaches, while MDR providers concentrate on identifying and responding to threats. MDR providers offer a comprehensive cybersecurity approach that includes incident response and proactive threat hunting.</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US" sz="1200">
                <a:solidFill>
                  <a:schemeClr val="dk1"/>
                </a:solidFill>
                <a:latin typeface="Calibri"/>
                <a:ea typeface="Calibri"/>
                <a:cs typeface="Calibri"/>
                <a:sym typeface="Calibri"/>
              </a:rPr>
              <a:t>The first cybersecureity hire is often responsible for a breadth of internal and external-facing initiatives, such as working closely with engineers, securing laptops, overseeing regulatory compliance, and talking with customers about contracts. “Just as important as it is to build security around your product, it’s prudent to build security into your product,” he shared.</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285750" lvl="0" marL="285750" rtl="0" algn="l">
              <a:spcBef>
                <a:spcPts val="0"/>
              </a:spcBef>
              <a:spcAft>
                <a:spcPts val="0"/>
              </a:spcAft>
              <a:buClr>
                <a:schemeClr val="dk1"/>
              </a:buClr>
              <a:buSzPts val="1200"/>
              <a:buFont typeface="Arial"/>
              <a:buChar char="•"/>
            </a:pPr>
            <a:r>
              <a:rPr lang="en-US" sz="1200"/>
              <a:t>Where does my data exist in the vendor environment? </a:t>
            </a:r>
            <a:endParaRPr/>
          </a:p>
          <a:p>
            <a:pPr indent="-285750" lvl="0" marL="285750" rtl="0" algn="l">
              <a:spcBef>
                <a:spcPts val="0"/>
              </a:spcBef>
              <a:spcAft>
                <a:spcPts val="0"/>
              </a:spcAft>
              <a:buClr>
                <a:schemeClr val="dk1"/>
              </a:buClr>
              <a:buSzPts val="1200"/>
              <a:buFont typeface="Arial"/>
              <a:buChar char="•"/>
            </a:pPr>
            <a:r>
              <a:rPr lang="en-US" sz="1200"/>
              <a:t>Does the vendor outsource anything to subcontractors?</a:t>
            </a:r>
            <a:endParaRPr/>
          </a:p>
          <a:p>
            <a:pPr indent="-285750" lvl="0" marL="285750" rtl="0" algn="l">
              <a:spcBef>
                <a:spcPts val="0"/>
              </a:spcBef>
              <a:spcAft>
                <a:spcPts val="0"/>
              </a:spcAft>
              <a:buClr>
                <a:schemeClr val="dk1"/>
              </a:buClr>
              <a:buSzPts val="1200"/>
              <a:buFont typeface="Arial"/>
              <a:buChar char="•"/>
            </a:pPr>
            <a:r>
              <a:rPr lang="en-US" sz="1200"/>
              <a:t>If we terminate our relationship with you, what is the process for offboarding and handing back access, data, documentation?</a:t>
            </a:r>
            <a:endParaRPr/>
          </a:p>
          <a:p>
            <a:pPr indent="0" lvl="0" marL="0" rtl="0" algn="l">
              <a:spcBef>
                <a:spcPts val="0"/>
              </a:spcBef>
              <a:spcAft>
                <a:spcPts val="0"/>
              </a:spcAft>
              <a:buNone/>
            </a:pPr>
            <a:r>
              <a:t/>
            </a:r>
            <a:endParaRPr/>
          </a:p>
        </p:txBody>
      </p:sp>
      <p:sp>
        <p:nvSpPr>
          <p:cNvPr id="460" name="Google Shape;46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a:solidFill>
                  <a:schemeClr val="dk1"/>
                </a:solidFill>
                <a:latin typeface="Calibri"/>
                <a:ea typeface="Calibri"/>
                <a:cs typeface="Calibri"/>
                <a:sym typeface="Calibri"/>
              </a:rPr>
              <a:t>Most small businesses won’t have staff dedicated to providing cybersecurity awareness training, but there are many resources available to help make sure that this key activity isn’t overlooked. Regularly providing basic and advanced cybersecurity training to new and existing staff helps them understand the security risks associated with their work-related activities and the steps they can take to minimize those risks. You might also be required to provide a certain level of training to your staff based on regulatory, contractual, or legal requirements. </a:t>
            </a:r>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a:solidFill>
                <a:schemeClr val="dk1"/>
              </a:solidFill>
              <a:latin typeface="Calibri"/>
              <a:ea typeface="Calibri"/>
              <a:cs typeface="Calibri"/>
              <a:sym typeface="Calibri"/>
            </a:endParaRPr>
          </a:p>
          <a:p>
            <a:pPr indent="0" lvl="0" marL="0" rtl="0" algn="l">
              <a:spcBef>
                <a:spcPts val="0"/>
              </a:spcBef>
              <a:spcAft>
                <a:spcPts val="0"/>
              </a:spcAft>
              <a:buNone/>
            </a:pPr>
            <a:r>
              <a:rPr b="0" i="0" lang="en-US" sz="1200">
                <a:solidFill>
                  <a:schemeClr val="dk1"/>
                </a:solidFill>
                <a:latin typeface="Calibri"/>
                <a:ea typeface="Calibri"/>
                <a:cs typeface="Calibri"/>
                <a:sym typeface="Calibri"/>
              </a:rPr>
              <a:t>A great place for all businesses, of any size, to start is with providing training opportunities to help all staff understand their role in protecting the business from cybersecurity risks. Building your cybersecurity team involves creating a culture of cybersecurity across the business, at every level. </a:t>
            </a:r>
            <a:endParaRPr/>
          </a:p>
          <a:p>
            <a:pPr indent="0" lvl="0" marL="0" rtl="0" algn="l">
              <a:spcBef>
                <a:spcPts val="0"/>
              </a:spcBef>
              <a:spcAft>
                <a:spcPts val="0"/>
              </a:spcAft>
              <a:buNone/>
            </a:pPr>
            <a:r>
              <a:t/>
            </a:r>
            <a:endParaRPr/>
          </a:p>
        </p:txBody>
      </p:sp>
      <p:sp>
        <p:nvSpPr>
          <p:cNvPr id="487" name="Google Shape;48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1" marL="457200" rtl="0" algn="l">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The hub of our SMB resources is the NIST Small Business Cybersecurity Corner website. The resources on this site are all tailored to small business. These include short videos, tip sheets, case studies, quick start guides, and guidance organized by both topic and industry. </a:t>
            </a:r>
            <a:endParaRPr/>
          </a:p>
          <a:p>
            <a:pPr indent="-171450" lvl="1" marL="6286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resources are all free and draw from information produced by federal agencies, including NIST, the FBI, the Department of Homeland Security’s Cybersecurity and Infrastructure Security Agency, or CISA, as well as non-profit organizations. </a:t>
            </a:r>
            <a:endParaRPr/>
          </a:p>
          <a:p>
            <a:pPr indent="-171450" lvl="1" marL="62865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We do have a specific section on government contractor resources. I have the DIB MSP Shopping Guide for SMB on this page. I wonder if there are other products of this working group that I should include on this page? </a:t>
            </a:r>
            <a:endParaRPr/>
          </a:p>
          <a:p>
            <a:pPr indent="-95250" lvl="1" marL="628650" rtl="0" algn="l">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a:p>
            <a:pPr indent="0" lvl="1" marL="457200" rtl="0" algn="l">
              <a:spcBef>
                <a:spcPts val="0"/>
              </a:spcBef>
              <a:spcAft>
                <a:spcPts val="0"/>
              </a:spcAft>
              <a:buClr>
                <a:schemeClr val="dk1"/>
              </a:buClr>
              <a:buSzPts val="1200"/>
              <a:buFont typeface="Arial"/>
              <a:buNone/>
            </a:pPr>
            <a:r>
              <a:rPr lang="en-US" sz="1200">
                <a:solidFill>
                  <a:schemeClr val="dk1"/>
                </a:solidFill>
                <a:latin typeface="Calibri"/>
                <a:ea typeface="Calibri"/>
                <a:cs typeface="Calibri"/>
                <a:sym typeface="Calibri"/>
              </a:rPr>
              <a:t>I’ve been intentional with how I approach SMB content at NIST. My goal is to create pathways into NIST content. Derivative pieces or extractions of NIST content that helps translate some of the technical language and concepts and that gives businesses a start—recognizing that levels of familiarity with NIST content varies across the SMB community, and the ability to understand and implement varies. So right now I’m trying to work across NIST to create some content that creates an on-ramp to NIST guidance. </a:t>
            </a:r>
            <a:endParaRPr/>
          </a:p>
        </p:txBody>
      </p:sp>
      <p:sp>
        <p:nvSpPr>
          <p:cNvPr id="501" name="Google Shape;50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rgbClr val="000000"/>
                </a:solidFill>
                <a:latin typeface="Calibri"/>
                <a:ea typeface="Calibri"/>
                <a:cs typeface="Calibri"/>
                <a:sym typeface="Calibri"/>
              </a:rPr>
              <a:t>On March 6, 2023, </a:t>
            </a:r>
            <a:r>
              <a:rPr lang="en-US" sz="1200" u="sng">
                <a:solidFill>
                  <a:srgbClr val="0563C1"/>
                </a:solidFill>
                <a:latin typeface="Calibri"/>
                <a:ea typeface="Calibri"/>
                <a:cs typeface="Calibri"/>
                <a:sym typeface="Calibri"/>
              </a:rPr>
              <a:t>NIST launched </a:t>
            </a:r>
            <a:r>
              <a:rPr lang="en-US" u="sng">
                <a:solidFill>
                  <a:srgbClr val="0563C1"/>
                </a:solidFill>
                <a:latin typeface="Calibri"/>
                <a:ea typeface="Calibri"/>
                <a:cs typeface="Calibri"/>
                <a:sym typeface="Calibri"/>
              </a:rPr>
              <a:t>the small business community of interest </a:t>
            </a:r>
            <a:r>
              <a:rPr lang="en-US">
                <a:solidFill>
                  <a:srgbClr val="000000"/>
                </a:solidFill>
                <a:latin typeface="Calibri"/>
                <a:ea typeface="Calibri"/>
                <a:cs typeface="Calibri"/>
                <a:sym typeface="Calibri"/>
              </a:rPr>
              <a:t>that creates</a:t>
            </a:r>
            <a:r>
              <a:rPr lang="en-US" sz="1200">
                <a:solidFill>
                  <a:srgbClr val="000000"/>
                </a:solidFill>
                <a:latin typeface="Calibri"/>
                <a:ea typeface="Calibri"/>
                <a:cs typeface="Calibri"/>
                <a:sym typeface="Calibri"/>
              </a:rPr>
              <a:t> more opportunities for the exchange of information, resources, and ideas between NIST and the nation’s small business </a:t>
            </a:r>
            <a:r>
              <a:rPr lang="en-US">
                <a:solidFill>
                  <a:srgbClr val="000000"/>
                </a:solidFill>
                <a:latin typeface="Calibri"/>
                <a:ea typeface="Calibri"/>
                <a:cs typeface="Calibri"/>
                <a:sym typeface="Calibri"/>
              </a:rPr>
              <a:t>community. It was designed to bring together</a:t>
            </a:r>
            <a:r>
              <a:rPr lang="en-US" sz="1200">
                <a:solidFill>
                  <a:srgbClr val="000000"/>
                </a:solidFill>
                <a:latin typeface="Calibri"/>
                <a:ea typeface="Calibri"/>
                <a:cs typeface="Calibri"/>
                <a:sym typeface="Calibri"/>
              </a:rPr>
              <a:t> the small business community, companies, trade associations, and others who can share business insights, expertise, challenges, and persp</a:t>
            </a:r>
            <a:r>
              <a:rPr lang="en-US">
                <a:solidFill>
                  <a:srgbClr val="000000"/>
                </a:solidFill>
                <a:latin typeface="Calibri"/>
                <a:ea typeface="Calibri"/>
                <a:cs typeface="Calibri"/>
                <a:sym typeface="Calibri"/>
              </a:rPr>
              <a:t>ectives to guide our work. </a:t>
            </a:r>
            <a:endParaRPr/>
          </a:p>
          <a:p>
            <a:pPr indent="0" lvl="0" marL="0" rtl="0" algn="l">
              <a:spcBef>
                <a:spcPts val="1200"/>
              </a:spcBef>
              <a:spcAft>
                <a:spcPts val="0"/>
              </a:spcAft>
              <a:buNone/>
            </a:pPr>
            <a:r>
              <a:t/>
            </a:r>
            <a:endParaRPr>
              <a:solidFill>
                <a:srgbClr val="000000"/>
              </a:solidFill>
              <a:latin typeface="Calibri"/>
              <a:ea typeface="Calibri"/>
              <a:cs typeface="Calibri"/>
              <a:sym typeface="Calibri"/>
            </a:endParaRPr>
          </a:p>
          <a:p>
            <a:pPr indent="0" lvl="0" marL="0" rtl="0" algn="l">
              <a:spcBef>
                <a:spcPts val="1200"/>
              </a:spcBef>
              <a:spcAft>
                <a:spcPts val="0"/>
              </a:spcAft>
              <a:buNone/>
            </a:pPr>
            <a:r>
              <a:rPr lang="en-US">
                <a:solidFill>
                  <a:srgbClr val="000000"/>
                </a:solidFill>
                <a:latin typeface="Calibri"/>
                <a:ea typeface="Calibri"/>
                <a:cs typeface="Calibri"/>
                <a:sym typeface="Calibri"/>
              </a:rPr>
              <a:t>Our next call is on June 10, 2026. I’ll share updates to the NIST SMB cybersecurity program, we’ll have a guest speaker from the NIST Cybersecurity Supply Chain Risk Management team. </a:t>
            </a:r>
            <a:endParaRPr/>
          </a:p>
          <a:p>
            <a:pPr indent="0" lvl="0" marL="0" rtl="0" algn="l">
              <a:spcBef>
                <a:spcPts val="1200"/>
              </a:spcBef>
              <a:spcAft>
                <a:spcPts val="0"/>
              </a:spcAft>
              <a:buNone/>
            </a:pPr>
            <a:r>
              <a:t/>
            </a:r>
            <a:endParaRPr sz="1200">
              <a:latin typeface="Calibri"/>
              <a:ea typeface="Calibri"/>
              <a:cs typeface="Calibri"/>
              <a:sym typeface="Calibri"/>
            </a:endParaRPr>
          </a:p>
          <a:p>
            <a:pPr indent="0" lvl="0" marL="0" rtl="0" algn="l">
              <a:spcBef>
                <a:spcPts val="1200"/>
              </a:spcBef>
              <a:spcAft>
                <a:spcPts val="0"/>
              </a:spcAft>
              <a:buNone/>
            </a:pPr>
            <a:r>
              <a:rPr lang="en-US" sz="1200">
                <a:latin typeface="Calibri"/>
                <a:ea typeface="Calibri"/>
                <a:cs typeface="Calibri"/>
                <a:sym typeface="Calibri"/>
              </a:rPr>
              <a:t>I’m just one person, so trying to balance making sure that I’m taking plenty of time to engage with the SMB community, both SMB owners and operators and their ecosystem partners, to listen and understand their challenges and see where we might work to support them. Balancing listening with then delivering. These COIs have been a great source of input for me. Participating in forums like this today have also been valuable and I do things like this pretty regularly with various communities, trade associations, etc.  Our SMB webinar series has been another great source of input and dialoge. And lurking in Reddit has been great source of seeing what questions SMBs are asking. </a:t>
            </a:r>
            <a:endParaRPr/>
          </a:p>
        </p:txBody>
      </p:sp>
      <p:sp>
        <p:nvSpPr>
          <p:cNvPr id="512" name="Google Shape;51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US" sz="1200">
                <a:latin typeface="Calibri"/>
                <a:ea typeface="Calibri"/>
                <a:cs typeface="Calibri"/>
                <a:sym typeface="Calibri"/>
              </a:rPr>
              <a:t>This year, we published a new CSF 2.0 quick-start guide with our colleagues from NICE—the CSF 2.0 Cybersecurity, ERM, and Workforce Management QSG. This final version went through 2 rounds of public comment—thanks to any of you who contributed during one or both of those periods. This Quick-Start Guide (QSG) draws on concepts and practices from enterprise risk management, cybersecurity risk management, and workforce with the goal to </a:t>
            </a:r>
            <a:r>
              <a:rPr b="0" i="0" lang="en-US" sz="1200">
                <a:solidFill>
                  <a:schemeClr val="dk1"/>
                </a:solidFill>
                <a:latin typeface="Calibri"/>
                <a:ea typeface="Calibri"/>
                <a:cs typeface="Calibri"/>
                <a:sym typeface="Calibri"/>
              </a:rPr>
              <a:t>shift workforce planning from reactive hiring to risk-informed decisions tied to CSF outcomes.</a:t>
            </a:r>
            <a:endParaRPr b="1" sz="1200">
              <a:latin typeface="Calibri"/>
              <a:ea typeface="Calibri"/>
              <a:cs typeface="Calibri"/>
              <a:sym typeface="Calibri"/>
            </a:endParaRPr>
          </a:p>
          <a:p>
            <a:pPr indent="0" lvl="0" marL="0" rtl="0" algn="l">
              <a:spcBef>
                <a:spcPts val="800"/>
              </a:spcBef>
              <a:spcAft>
                <a:spcPts val="0"/>
              </a:spcAft>
              <a:buClr>
                <a:schemeClr val="dk1"/>
              </a:buClr>
              <a:buSzPts val="1200"/>
              <a:buFont typeface="Arial"/>
              <a:buNone/>
            </a:pPr>
            <a:r>
              <a:t/>
            </a:r>
            <a:endParaRPr b="1" sz="1200">
              <a:latin typeface="Calibri"/>
              <a:ea typeface="Calibri"/>
              <a:cs typeface="Calibri"/>
              <a:sym typeface="Calibri"/>
            </a:endParaRPr>
          </a:p>
          <a:p>
            <a:pPr indent="0" lvl="0" marL="0" rtl="0" algn="l">
              <a:spcBef>
                <a:spcPts val="800"/>
              </a:spcBef>
              <a:spcAft>
                <a:spcPts val="0"/>
              </a:spcAft>
              <a:buClr>
                <a:schemeClr val="dk1"/>
              </a:buClr>
              <a:buSzPts val="1200"/>
              <a:buFont typeface="Arial"/>
              <a:buNone/>
            </a:pPr>
            <a:r>
              <a:rPr b="1" lang="en-US" sz="1200">
                <a:latin typeface="Calibri"/>
                <a:ea typeface="Calibri"/>
                <a:cs typeface="Calibri"/>
                <a:sym typeface="Calibri"/>
              </a:rPr>
              <a:t>The three documents we’re stitching together here are CSF 2.0, NICE Framework, and the NIST IR 8286 series. </a:t>
            </a:r>
            <a:endParaRPr/>
          </a:p>
          <a:p>
            <a:pPr indent="-285750" lvl="0" marL="285750" marR="0" rtl="0" algn="l">
              <a:lnSpc>
                <a:spcPct val="100000"/>
              </a:lnSpc>
              <a:spcBef>
                <a:spcPts val="800"/>
              </a:spcBef>
              <a:spcAft>
                <a:spcPts val="0"/>
              </a:spcAft>
              <a:buClr>
                <a:schemeClr val="dk1"/>
              </a:buClr>
              <a:buSzPts val="1200"/>
              <a:buFont typeface="Arial"/>
              <a:buChar char="•"/>
            </a:pPr>
            <a:r>
              <a:rPr lang="en-US" sz="1200"/>
              <a:t>The </a:t>
            </a:r>
            <a:r>
              <a:rPr lang="en-US" sz="1200" u="sng">
                <a:solidFill>
                  <a:schemeClr val="accent1"/>
                </a:solidFill>
              </a:rPr>
              <a:t>NIST </a:t>
            </a:r>
            <a:r>
              <a:rPr lang="en-US" sz="1200" u="sng">
                <a:solidFill>
                  <a:schemeClr val="hlink"/>
                </a:solidFill>
                <a:hlinkClick r:id="rId2"/>
              </a:rPr>
              <a:t>IR 8286 series</a:t>
            </a:r>
            <a:r>
              <a:rPr lang="en-US" sz="1200">
                <a:solidFill>
                  <a:schemeClr val="accent1"/>
                </a:solidFill>
              </a:rPr>
              <a:t>  </a:t>
            </a:r>
            <a:r>
              <a:rPr b="1" lang="en-US" sz="1200"/>
              <a:t>aligns cybersecurity risk management with broader ERM practices</a:t>
            </a:r>
            <a:r>
              <a:rPr lang="en-US" sz="1200"/>
              <a:t>. </a:t>
            </a:r>
            <a:endParaRPr/>
          </a:p>
          <a:p>
            <a:pPr indent="-209550" lvl="0" marL="285750" rtl="0" algn="l">
              <a:spcBef>
                <a:spcPts val="800"/>
              </a:spcBef>
              <a:spcAft>
                <a:spcPts val="0"/>
              </a:spcAft>
              <a:buClr>
                <a:schemeClr val="dk1"/>
              </a:buClr>
              <a:buSzPts val="1200"/>
              <a:buFont typeface="Arial"/>
              <a:buNone/>
            </a:pPr>
            <a:r>
              <a:t/>
            </a:r>
            <a:endParaRPr sz="1200"/>
          </a:p>
          <a:p>
            <a:pPr indent="-285750" lvl="0" marL="285750" rtl="0" algn="l">
              <a:spcBef>
                <a:spcPts val="800"/>
              </a:spcBef>
              <a:spcAft>
                <a:spcPts val="0"/>
              </a:spcAft>
              <a:buClr>
                <a:schemeClr val="dk1"/>
              </a:buClr>
              <a:buSzPts val="1200"/>
              <a:buFont typeface="Arial"/>
              <a:buChar char="•"/>
            </a:pPr>
            <a:r>
              <a:rPr lang="en-US" sz="1200"/>
              <a:t>The </a:t>
            </a:r>
            <a:r>
              <a:rPr lang="en-US" sz="1200" u="sng">
                <a:solidFill>
                  <a:schemeClr val="hlink"/>
                </a:solidFill>
                <a:hlinkClick r:id="rId3"/>
              </a:rPr>
              <a:t>Cybersecurity Framework</a:t>
            </a:r>
            <a:r>
              <a:rPr lang="en-US" sz="1200" u="sng">
                <a:solidFill>
                  <a:schemeClr val="accent1"/>
                </a:solidFill>
              </a:rPr>
              <a:t> (CSF) 2.0 </a:t>
            </a:r>
            <a:r>
              <a:rPr lang="en-US" sz="1200"/>
              <a:t>helps organizations </a:t>
            </a:r>
            <a:r>
              <a:rPr b="1" lang="en-US" sz="1200"/>
              <a:t>understand, assess, prioritize and communicate their cybersecurity efforts</a:t>
            </a:r>
            <a:r>
              <a:rPr lang="en-US" sz="1200"/>
              <a:t>. </a:t>
            </a:r>
            <a:br>
              <a:rPr lang="en-US" sz="1200"/>
            </a:br>
            <a:endParaRPr sz="1200"/>
          </a:p>
          <a:p>
            <a:pPr indent="-285750" lvl="0" marL="285750" rtl="0" algn="l">
              <a:spcBef>
                <a:spcPts val="800"/>
              </a:spcBef>
              <a:spcAft>
                <a:spcPts val="0"/>
              </a:spcAft>
              <a:buClr>
                <a:schemeClr val="dk1"/>
              </a:buClr>
              <a:buSzPts val="1200"/>
              <a:buFont typeface="Arial"/>
              <a:buChar char="•"/>
            </a:pPr>
            <a:r>
              <a:rPr lang="en-US" sz="1200"/>
              <a:t>The </a:t>
            </a:r>
            <a:r>
              <a:rPr lang="en-US" sz="1200" u="sng">
                <a:solidFill>
                  <a:schemeClr val="hlink"/>
                </a:solidFill>
                <a:hlinkClick r:id="rId4"/>
              </a:rPr>
              <a:t>NICE Framework</a:t>
            </a:r>
            <a:r>
              <a:rPr lang="en-US" sz="1200">
                <a:solidFill>
                  <a:schemeClr val="accent1"/>
                </a:solidFill>
              </a:rPr>
              <a:t> </a:t>
            </a:r>
            <a:r>
              <a:rPr lang="en-US" sz="1200"/>
              <a:t>helps organizations </a:t>
            </a:r>
            <a:r>
              <a:rPr b="1" lang="en-US" sz="1200"/>
              <a:t>improve cybersecurity capabilities, communicate work responsibilities, and develop training</a:t>
            </a:r>
            <a:r>
              <a:rPr lang="en-US" sz="1200"/>
              <a:t>. </a:t>
            </a:r>
            <a:endParaRPr/>
          </a:p>
          <a:p>
            <a:pPr indent="0" lvl="0" marL="0" rtl="0" algn="l">
              <a:spcBef>
                <a:spcPts val="800"/>
              </a:spcBef>
              <a:spcAft>
                <a:spcPts val="0"/>
              </a:spcAft>
              <a:buClr>
                <a:schemeClr val="dk1"/>
              </a:buClr>
              <a:buSzPts val="1200"/>
              <a:buFont typeface="Arial"/>
              <a:buNone/>
            </a:pPr>
            <a:r>
              <a:t/>
            </a:r>
            <a:endParaRPr sz="1200"/>
          </a:p>
          <a:p>
            <a:pPr indent="0" lvl="0" marL="0" rtl="0" algn="l">
              <a:spcBef>
                <a:spcPts val="800"/>
              </a:spcBef>
              <a:spcAft>
                <a:spcPts val="0"/>
              </a:spcAft>
              <a:buNone/>
            </a:pPr>
            <a:r>
              <a:rPr lang="en-US" sz="1200"/>
              <a:t>Some units within an organization may already use some of these resources; however, our thesis is that organizations will benefit from using all three together. </a:t>
            </a:r>
            <a:endParaRPr/>
          </a:p>
          <a:p>
            <a:pPr indent="0" lvl="0" marL="0" rtl="0" algn="l">
              <a:spcBef>
                <a:spcPts val="800"/>
              </a:spcBef>
              <a:spcAft>
                <a:spcPts val="0"/>
              </a:spcAft>
              <a:buNone/>
            </a:pPr>
            <a:r>
              <a:t/>
            </a:r>
            <a:endParaRPr b="1" sz="1200">
              <a:latin typeface="Calibri"/>
              <a:ea typeface="Calibri"/>
              <a:cs typeface="Calibri"/>
              <a:sym typeface="Calibri"/>
            </a:endParaRPr>
          </a:p>
          <a:p>
            <a:pPr indent="0" lvl="0" marL="0" marR="0" rtl="0" algn="l">
              <a:lnSpc>
                <a:spcPct val="100000"/>
              </a:lnSpc>
              <a:spcBef>
                <a:spcPts val="800"/>
              </a:spcBef>
              <a:spcAft>
                <a:spcPts val="0"/>
              </a:spcAft>
              <a:buClr>
                <a:schemeClr val="dk1"/>
              </a:buClr>
              <a:buSzPts val="1200"/>
              <a:buFont typeface="Arial"/>
              <a:buNone/>
            </a:pPr>
            <a:r>
              <a:rPr lang="en-US" sz="1200"/>
              <a:t>The guide is organized into the five Cybersecurity Framework Organizational Profile implementation steps, which are shown on the slide. An Organizational Profile describes an organization’s current and/or target cybersecurity posture in terms of cybersecurity outcomes from the Cybersecurity Framework (CSF) Core. They are used to understand, tailor, assess, and prioritize cybersecurity outcomes based on an organization’s mission objectives, stakeholder expectations, threat landscape, and requirements. Once you have a better understanding of all that, then you can begin making informed risk decisions, which can include workforce considerations such as upskilling, hiring, reorganizing, training, augmenting staff with third parties, etc. If workforce-focused risk responses are not appropriate or possible, organizations may consider selecting a different mitigation strategy or changing the risk response type to, for example, accept, avoid, or transfer. </a:t>
            </a:r>
            <a:br>
              <a:rPr lang="en-US" sz="1200"/>
            </a:br>
            <a:endParaRPr sz="1200"/>
          </a:p>
          <a:p>
            <a:pPr indent="0" lvl="0" marL="0" rtl="0" algn="l">
              <a:spcBef>
                <a:spcPts val="800"/>
              </a:spcBef>
              <a:spcAft>
                <a:spcPts val="0"/>
              </a:spcAft>
              <a:buClr>
                <a:schemeClr val="dk1"/>
              </a:buClr>
              <a:buSzPts val="1200"/>
              <a:buFont typeface="Arial"/>
              <a:buNone/>
            </a:pPr>
            <a:r>
              <a:rPr lang="en-US" sz="1200"/>
              <a:t>This is an introduction to connecting these three documents. There’s one page for each of the 5 steps, providing considerations for getting started, important notes, related resources, and key terms. Think of it as a prompt for how to begin connecting the dots across these concepts and publications. </a:t>
            </a:r>
            <a:endParaRPr/>
          </a:p>
          <a:p>
            <a:pPr indent="0" lvl="0" marL="0" rtl="0" algn="l">
              <a:spcBef>
                <a:spcPts val="800"/>
              </a:spcBef>
              <a:spcAft>
                <a:spcPts val="0"/>
              </a:spcAft>
              <a:buClr>
                <a:schemeClr val="dk1"/>
              </a:buClr>
              <a:buSzPts val="1200"/>
              <a:buFont typeface="Arial"/>
              <a:buNone/>
            </a:pPr>
            <a:r>
              <a:t/>
            </a:r>
            <a:endParaRPr sz="1200"/>
          </a:p>
          <a:p>
            <a:pPr indent="0" lvl="0" marL="0" rtl="0" algn="l">
              <a:spcBef>
                <a:spcPts val="800"/>
              </a:spcBef>
              <a:spcAft>
                <a:spcPts val="0"/>
              </a:spcAft>
              <a:buClr>
                <a:schemeClr val="dk1"/>
              </a:buClr>
              <a:buSzPts val="1200"/>
              <a:buFont typeface="Arial"/>
              <a:buNone/>
            </a:pPr>
            <a:r>
              <a:rPr lang="en-US" sz="1200"/>
              <a:t>The link is on the slide. I encourage you to check it out. And if we can go to the next slide. </a:t>
            </a:r>
            <a:endParaRPr/>
          </a:p>
          <a:p>
            <a:pPr indent="0" lvl="0" marL="0" rtl="0" algn="l">
              <a:spcBef>
                <a:spcPts val="800"/>
              </a:spcBef>
              <a:spcAft>
                <a:spcPts val="0"/>
              </a:spcAft>
              <a:buClr>
                <a:schemeClr val="dk1"/>
              </a:buClr>
              <a:buSzPts val="1200"/>
              <a:buFont typeface="Arial"/>
              <a:buNone/>
            </a:pPr>
            <a:r>
              <a:t/>
            </a:r>
            <a:endParaRPr sz="1200"/>
          </a:p>
          <a:p>
            <a:pPr indent="0" lvl="0" marL="0" rtl="0" algn="l">
              <a:spcBef>
                <a:spcPts val="800"/>
              </a:spcBef>
              <a:spcAft>
                <a:spcPts val="0"/>
              </a:spcAft>
              <a:buClr>
                <a:schemeClr val="dk1"/>
              </a:buClr>
              <a:buSzPts val="1200"/>
              <a:buFont typeface="Arial"/>
              <a:buNone/>
            </a:pPr>
            <a:r>
              <a:rPr lang="en-US" sz="1200"/>
              <a:t>-------------------------------</a:t>
            </a:r>
            <a:endParaRPr/>
          </a:p>
          <a:p>
            <a:pPr indent="0" lvl="0" marL="0" rtl="0" algn="l">
              <a:spcBef>
                <a:spcPts val="800"/>
              </a:spcBef>
              <a:spcAft>
                <a:spcPts val="0"/>
              </a:spcAft>
              <a:buClr>
                <a:schemeClr val="dk1"/>
              </a:buClr>
              <a:buSzPts val="1200"/>
              <a:buFont typeface="Arial"/>
              <a:buNone/>
            </a:pPr>
            <a:r>
              <a:rPr b="0" i="0" lang="en-US" sz="1200">
                <a:solidFill>
                  <a:schemeClr val="dk1"/>
                </a:solidFill>
                <a:latin typeface="Calibri"/>
                <a:ea typeface="Calibri"/>
                <a:cs typeface="Calibri"/>
                <a:sym typeface="Calibri"/>
              </a:rPr>
              <a:t>“aligning security decisions with business priorities, leadership expectations, and workforce readiness.</a:t>
            </a:r>
            <a:br>
              <a:rPr lang="en-US"/>
            </a:br>
            <a:br>
              <a:rPr lang="en-US"/>
            </a:br>
            <a:r>
              <a:rPr b="0" i="0" lang="en-US" sz="1200">
                <a:solidFill>
                  <a:schemeClr val="dk1"/>
                </a:solidFill>
                <a:latin typeface="Calibri"/>
                <a:ea typeface="Calibri"/>
                <a:cs typeface="Calibri"/>
                <a:sym typeface="Calibri"/>
              </a:rPr>
              <a:t>𝐰𝐨𝐫𝐤𝐟𝐨𝐫𝐜𝐞 𝐠𝐚𝐩𝐬 𝐚𝐫𝐞 𝐧𝐨𝐭 𝐬𝐞𝐜𝐨𝐧𝐝𝐚𝐫𝐲 𝐨𝐩𝐞𝐫𝐚𝐭𝐢𝐨𝐧𝐚𝐥 𝐢𝐬𝐬𝐮𝐞𝐬. 𝐓𝐡𝐞𝐲 𝐚𝐫𝐞 𝐜𝐲𝐛𝐞𝐫 𝐫𝐢𝐬𝐤 𝐢𝐬𝐬𝐮𝐞𝐬. the publication shows how organizations can align mission priorities with risk-informed decisions on hiring, upskilling, role design, third-party dependencies, and governance maturity.</a:t>
            </a:r>
            <a:br>
              <a:rPr lang="en-US"/>
            </a:br>
            <a:br>
              <a:rPr lang="en-US"/>
            </a:br>
            <a:r>
              <a:rPr b="0" i="0" lang="en-US" sz="1200">
                <a:solidFill>
                  <a:schemeClr val="dk1"/>
                </a:solidFill>
                <a:latin typeface="Calibri"/>
                <a:ea typeface="Calibri"/>
                <a:cs typeface="Calibri"/>
                <a:sym typeface="Calibri"/>
              </a:rPr>
              <a:t>A persistent challenge across many organizations is not the lack of frameworks, but the continued separation of decision-making across security, risk, and workforce functions. Security teams may understand the threat landscape, risk leaders may understand exposure, and workforce managers may understand capability constraints. Yet programs often weaken when these perspectives are not brought together early and consistently. NIST SP 1308 addresses that gap directly. </a:t>
            </a:r>
            <a:br>
              <a:rPr lang="en-US"/>
            </a:br>
            <a:endParaRPr sz="1200"/>
          </a:p>
        </p:txBody>
      </p:sp>
      <p:sp>
        <p:nvSpPr>
          <p:cNvPr id="531" name="Google Shape;53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2" name="Google Shape;57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I’ll add that this recent QSG is just one of many that we’ve released since February 2024 on various topics as you can hopefully see on the slide.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One that we also released yesterday was a draft that’s open for comment until May 6 on Informative References. What are they, where can you find them, how do they help with cybersecurity risk management. You can view all of the quick-start guides on our CSF 2.0 resource library. And, if there are QSG topics you'd like to see us cover, let us know.</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Thank you to the NICE team for allowing me to share these new resources with everyone.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May 5 NSBW event, Buidling Your Cybersecurity Team (outsourcing, upskilling, hiring, apprenticeships or cybersecurity clinics, etc.)</a:t>
            </a:r>
            <a:endParaRPr/>
          </a:p>
        </p:txBody>
      </p:sp>
      <p:sp>
        <p:nvSpPr>
          <p:cNvPr id="573" name="Google Shape;573;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6" name="Google Shape;58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3" name="Google Shape;593;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Keep</a:t>
            </a:r>
            <a:endParaRPr/>
          </a:p>
        </p:txBody>
      </p:sp>
      <p:sp>
        <p:nvSpPr>
          <p:cNvPr id="594" name="Google Shape;594;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6" name="Google Shape;60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My role is to coordinate across NIST, government, and the SMB ecosystem to create opportunities for small, underresourced organizations to better engage with NIST guidance, resources, and subject matter expertise. </a:t>
            </a:r>
            <a:endParaRPr/>
          </a:p>
        </p:txBody>
      </p:sp>
      <p:sp>
        <p:nvSpPr>
          <p:cNvPr id="298" name="Google Shape;29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a:solidFill>
                  <a:schemeClr val="dk1"/>
                </a:solidFill>
              </a:rPr>
              <a:t>Cybersecurity Enhancement Act</a:t>
            </a:r>
            <a:endParaRPr/>
          </a:p>
          <a:p>
            <a:pPr indent="0" lvl="0" marL="0" rtl="0" algn="l">
              <a:spcBef>
                <a:spcPts val="0"/>
              </a:spcBef>
              <a:spcAft>
                <a:spcPts val="0"/>
              </a:spcAft>
              <a:buNone/>
            </a:pPr>
            <a:r>
              <a:rPr b="0" lang="en-US" sz="1200">
                <a:solidFill>
                  <a:schemeClr val="dk1"/>
                </a:solidFill>
              </a:rPr>
              <a:t>“to coordinate a national cybersecurity awareness and education program, that includes activities such as:</a:t>
            </a:r>
            <a:endParaRPr/>
          </a:p>
          <a:p>
            <a:pPr indent="-914400" lvl="0" marL="914400" rtl="0" algn="l">
              <a:spcBef>
                <a:spcPts val="0"/>
              </a:spcBef>
              <a:spcAft>
                <a:spcPts val="0"/>
              </a:spcAft>
              <a:buNone/>
            </a:pPr>
            <a:r>
              <a:rPr lang="en-US" sz="1200">
                <a:solidFill>
                  <a:schemeClr val="dk1"/>
                </a:solidFill>
              </a:rPr>
              <a:t>            (1) the widespread </a:t>
            </a:r>
            <a:r>
              <a:rPr b="1" lang="en-US" sz="1200">
                <a:solidFill>
                  <a:schemeClr val="dk1"/>
                </a:solidFill>
              </a:rPr>
              <a:t>dissemination of cybersecurity technical standards and best practices</a:t>
            </a:r>
            <a:r>
              <a:rPr lang="en-US" sz="1200">
                <a:solidFill>
                  <a:schemeClr val="dk1"/>
                </a:solidFill>
              </a:rPr>
              <a:t> identified by the Director;</a:t>
            </a:r>
            <a:endParaRPr/>
          </a:p>
          <a:p>
            <a:pPr indent="-914400" lvl="0" marL="914400" rtl="0" algn="l">
              <a:spcBef>
                <a:spcPts val="0"/>
              </a:spcBef>
              <a:spcAft>
                <a:spcPts val="0"/>
              </a:spcAft>
              <a:buNone/>
            </a:pPr>
            <a:r>
              <a:rPr lang="en-US" sz="1200">
                <a:solidFill>
                  <a:schemeClr val="dk1"/>
                </a:solidFill>
              </a:rPr>
              <a:t>            (2) efforts to </a:t>
            </a:r>
            <a:r>
              <a:rPr b="1" lang="en-US" sz="1200">
                <a:solidFill>
                  <a:schemeClr val="dk1"/>
                </a:solidFill>
              </a:rPr>
              <a:t>make cybersecurity best practices usable by individuals, small to medium-sized businesses, educational institutions, and State, local, and tribal governments;</a:t>
            </a:r>
            <a:endParaRPr sz="1200">
              <a:solidFill>
                <a:schemeClr val="dk1"/>
              </a:solidFill>
            </a:endParaRPr>
          </a:p>
          <a:p>
            <a:pPr indent="-914400" lvl="0" marL="914400" rtl="0" algn="l">
              <a:spcBef>
                <a:spcPts val="0"/>
              </a:spcBef>
              <a:spcAft>
                <a:spcPts val="0"/>
              </a:spcAft>
              <a:buNone/>
            </a:pPr>
            <a:r>
              <a:rPr lang="en-US" sz="1200">
                <a:solidFill>
                  <a:schemeClr val="dk1"/>
                </a:solidFill>
              </a:rPr>
              <a:t>            (3</a:t>
            </a:r>
            <a:r>
              <a:rPr b="1" lang="en-US" sz="1200">
                <a:solidFill>
                  <a:schemeClr val="dk1"/>
                </a:solidFill>
              </a:rPr>
              <a:t>) increasing public awareness</a:t>
            </a:r>
            <a:r>
              <a:rPr lang="en-US" sz="1200">
                <a:solidFill>
                  <a:schemeClr val="dk1"/>
                </a:solidFill>
              </a:rPr>
              <a:t> of cybersecurity, cyber safety, and cyber ethics;”</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solidFill>
                  <a:schemeClr val="dk1"/>
                </a:solidFill>
              </a:rPr>
              <a:t>NIST Small Business Cybersecurity Act</a:t>
            </a:r>
            <a:endParaRPr/>
          </a:p>
          <a:p>
            <a:pPr indent="0" lvl="0" marL="0" rtl="0" algn="l">
              <a:spcBef>
                <a:spcPts val="0"/>
              </a:spcBef>
              <a:spcAft>
                <a:spcPts val="0"/>
              </a:spcAft>
              <a:buNone/>
            </a:pPr>
            <a:r>
              <a:rPr b="0" lang="en-US" sz="1200">
                <a:solidFill>
                  <a:schemeClr val="dk1"/>
                </a:solidFill>
              </a:rPr>
              <a:t>“NIST must disseminate, and publish on its website, standard and method resources that </a:t>
            </a:r>
            <a:r>
              <a:rPr b="1" lang="en-US" sz="1200">
                <a:solidFill>
                  <a:schemeClr val="dk1"/>
                </a:solidFill>
              </a:rPr>
              <a:t>small business may use voluntarily to help identify, assess, manage, and reduce their cybersecurity risks</a:t>
            </a:r>
            <a:r>
              <a:rPr b="0" lang="en-US" sz="1200">
                <a:solidFill>
                  <a:schemeClr val="dk1"/>
                </a:solidFill>
              </a:rPr>
              <a:t>. The resources must be: </a:t>
            </a:r>
            <a:endParaRPr/>
          </a:p>
          <a:p>
            <a:pPr indent="-342900" lvl="0" marL="854075" rtl="0" algn="l">
              <a:spcBef>
                <a:spcPts val="0"/>
              </a:spcBef>
              <a:spcAft>
                <a:spcPts val="0"/>
              </a:spcAft>
              <a:buClr>
                <a:schemeClr val="dk1"/>
              </a:buClr>
              <a:buSzPts val="1200"/>
              <a:buFont typeface="Calibri"/>
              <a:buAutoNum type="arabicParenBoth"/>
            </a:pPr>
            <a:r>
              <a:rPr b="0" lang="en-US" sz="1200">
                <a:solidFill>
                  <a:schemeClr val="dk1"/>
                </a:solidFill>
              </a:rPr>
              <a:t>technology-neutral, </a:t>
            </a:r>
            <a:endParaRPr/>
          </a:p>
          <a:p>
            <a:pPr indent="-342900" lvl="0" marL="854075" rtl="0" algn="l">
              <a:spcBef>
                <a:spcPts val="0"/>
              </a:spcBef>
              <a:spcAft>
                <a:spcPts val="0"/>
              </a:spcAft>
              <a:buClr>
                <a:schemeClr val="dk1"/>
              </a:buClr>
              <a:buSzPts val="1200"/>
              <a:buFont typeface="Calibri"/>
              <a:buAutoNum type="arabicParenBoth"/>
            </a:pPr>
            <a:r>
              <a:rPr b="0" lang="en-US" sz="1200">
                <a:solidFill>
                  <a:schemeClr val="dk1"/>
                </a:solidFill>
              </a:rPr>
              <a:t>based on international standards to the extent possible, </a:t>
            </a:r>
            <a:endParaRPr/>
          </a:p>
          <a:p>
            <a:pPr indent="-342900" lvl="0" marL="854075" rtl="0" algn="l">
              <a:spcBef>
                <a:spcPts val="0"/>
              </a:spcBef>
              <a:spcAft>
                <a:spcPts val="0"/>
              </a:spcAft>
              <a:buClr>
                <a:schemeClr val="dk1"/>
              </a:buClr>
              <a:buSzPts val="1200"/>
              <a:buFont typeface="Calibri"/>
              <a:buAutoNum type="arabicParenBoth"/>
            </a:pPr>
            <a:r>
              <a:rPr b="0" lang="en-US" sz="1200">
                <a:solidFill>
                  <a:schemeClr val="dk1"/>
                </a:solidFill>
              </a:rPr>
              <a:t>able to vary with the nature and size of the implementing small business and the sensitivity of the data collected or stored on the information systems, and </a:t>
            </a:r>
            <a:endParaRPr/>
          </a:p>
          <a:p>
            <a:pPr indent="-342900" lvl="0" marL="854075" rtl="0" algn="l">
              <a:spcBef>
                <a:spcPts val="0"/>
              </a:spcBef>
              <a:spcAft>
                <a:spcPts val="0"/>
              </a:spcAft>
              <a:buClr>
                <a:schemeClr val="dk1"/>
              </a:buClr>
              <a:buSzPts val="1200"/>
              <a:buFont typeface="Calibri"/>
              <a:buAutoNum type="arabicParenBoth"/>
            </a:pPr>
            <a:r>
              <a:rPr b="0" lang="en-US" sz="1200">
                <a:solidFill>
                  <a:schemeClr val="dk1"/>
                </a:solidFill>
              </a:rPr>
              <a:t>consistent with the national cybersecurity awareness and education program under the Cybersecurity Enhancement Act of 2014. </a:t>
            </a:r>
            <a:endParaRPr/>
          </a:p>
          <a:p>
            <a:pPr indent="-342900" lvl="0" marL="854075" rtl="0" algn="l">
              <a:spcBef>
                <a:spcPts val="0"/>
              </a:spcBef>
              <a:spcAft>
                <a:spcPts val="0"/>
              </a:spcAft>
              <a:buClr>
                <a:schemeClr val="dk1"/>
              </a:buClr>
              <a:buSzPts val="1200"/>
              <a:buFont typeface="Calibri"/>
              <a:buAutoNum type="arabicParenBoth"/>
            </a:pPr>
            <a:r>
              <a:rPr b="0" lang="en-US" sz="1200">
                <a:solidFill>
                  <a:schemeClr val="dk1"/>
                </a:solidFill>
              </a:rPr>
              <a:t>Additionally, the resources must include case studies of practical application.”</a:t>
            </a:r>
            <a:endParaRPr sz="1200">
              <a:solidFill>
                <a:schemeClr val="dk1"/>
              </a:solidFill>
            </a:endParaRPr>
          </a:p>
          <a:p>
            <a:pPr indent="0" lvl="0" marL="0" rtl="0" algn="l">
              <a:spcBef>
                <a:spcPts val="0"/>
              </a:spcBef>
              <a:spcAft>
                <a:spcPts val="0"/>
              </a:spcAft>
              <a:buNone/>
            </a:pPr>
            <a:r>
              <a:t/>
            </a:r>
            <a:endParaRPr/>
          </a:p>
        </p:txBody>
      </p:sp>
      <p:sp>
        <p:nvSpPr>
          <p:cNvPr id="307" name="Google Shape;30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 often get the question: What do you mean by small business?  So I like to use data to inform my work. And many of you are already probably aware that SBA defines small business as independent firms with fewer than 500 employees. We can start there. But as you dig into the data you see that of the 33 million small businesses in the country, over 81% of them are run by a single owner and have no employees. That’s a big difference from 500. </a:t>
            </a:r>
            <a:endParaRPr/>
          </a:p>
          <a:p>
            <a:pPr indent="0" lvl="0" marL="0" rtl="0" algn="l">
              <a:spcBef>
                <a:spcPts val="0"/>
              </a:spcBef>
              <a:spcAft>
                <a:spcPts val="0"/>
              </a:spcAft>
              <a:buNone/>
            </a:pPr>
            <a:r>
              <a:rPr b="1" lang="en-US" sz="1200">
                <a:solidFill>
                  <a:schemeClr val="lt1"/>
                </a:solidFill>
              </a:rPr>
              <a:t>The U.S. Small Business Administration’s Office of Advocacy generally defines a small business as an independent business having </a:t>
            </a:r>
            <a:r>
              <a:rPr b="1" lang="en-US" sz="1200">
                <a:highlight>
                  <a:srgbClr val="EFFDD1"/>
                </a:highlight>
              </a:rPr>
              <a:t>fewer than 500 employees. </a:t>
            </a:r>
            <a:endParaRPr/>
          </a:p>
          <a:p>
            <a:pPr indent="0" lvl="0" marL="0" marR="0" rtl="0" algn="l">
              <a:lnSpc>
                <a:spcPct val="100000"/>
              </a:lnSpc>
              <a:spcBef>
                <a:spcPts val="0"/>
              </a:spcBef>
              <a:spcAft>
                <a:spcPts val="0"/>
              </a:spcAft>
              <a:buClr>
                <a:schemeClr val="lt1"/>
              </a:buClr>
              <a:buSzPts val="1200"/>
              <a:buFont typeface="Calibri"/>
              <a:buNone/>
            </a:pPr>
            <a:r>
              <a:rPr b="1" lang="en-US" sz="1200">
                <a:solidFill>
                  <a:schemeClr val="lt1"/>
                </a:solidFill>
              </a:rPr>
              <a:t>Of 36.2 million small businesses, around 28.5 million </a:t>
            </a:r>
            <a:r>
              <a:rPr b="1" lang="en-US" sz="1200">
                <a:highlight>
                  <a:srgbClr val="EFFDD1"/>
                </a:highlight>
              </a:rPr>
              <a:t>(82%) are run by a single owner and have no employees</a:t>
            </a:r>
            <a:r>
              <a:rPr lang="en-US" sz="1200"/>
              <a: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And for those with employees, small firms averaged 11.7. And new firms, those less than 2 years old, averaged 6 employees.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 with all of that in mind. When I talk about small business, I’m really talking about the micro business, with around 10 or fewer employees. Which, according to the SBA data, is really the majority of the small business community.</a:t>
            </a:r>
            <a:endParaRPr/>
          </a:p>
          <a:p>
            <a:pPr indent="-95250" lvl="0" marL="171450" rtl="0" algn="l">
              <a:spcBef>
                <a:spcPts val="0"/>
              </a:spcBef>
              <a:spcAft>
                <a:spcPts val="0"/>
              </a:spcAft>
              <a:buClr>
                <a:schemeClr val="dk1"/>
              </a:buClr>
              <a:buSzPts val="1200"/>
              <a:buFont typeface="Arial"/>
              <a:buNone/>
            </a:pPr>
            <a:r>
              <a:t/>
            </a:r>
            <a:endParaRPr/>
          </a:p>
        </p:txBody>
      </p:sp>
      <p:sp>
        <p:nvSpPr>
          <p:cNvPr id="320" name="Google Shape;32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 started out high level talking about cybersecurity clinics, then got into how clinics specifically are supporting SMB. Then branched into other models of how universities aer supporting SMB beyond just clinics (SOC, professional services, etc.) then extracted insights and content into what the many options are for building out your team, beyond just higher education.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With input from our higher education partners, marrying that with input from our SMB COI, what we ended up with was a resource that covers a lot of ground, which we’ll cover here today. And I hope this leaves room to continue the discussion. </a:t>
            </a:r>
            <a:endParaRPr/>
          </a:p>
          <a:p>
            <a:pPr indent="0" lvl="0" marL="0" rtl="0" algn="l">
              <a:spcBef>
                <a:spcPts val="0"/>
              </a:spcBef>
              <a:spcAft>
                <a:spcPts val="0"/>
              </a:spcAft>
              <a:buNone/>
            </a:pPr>
            <a:r>
              <a:t/>
            </a:r>
            <a:endParaRPr/>
          </a:p>
          <a:p>
            <a:pPr indent="-285750" lvl="0" marL="285750" rtl="0" algn="l">
              <a:spcBef>
                <a:spcPts val="0"/>
              </a:spcBef>
              <a:spcAft>
                <a:spcPts val="0"/>
              </a:spcAft>
              <a:buClr>
                <a:schemeClr val="dk1"/>
              </a:buClr>
              <a:buSzPts val="1200"/>
              <a:buFont typeface="Arial"/>
              <a:buChar char="•"/>
            </a:pPr>
            <a:r>
              <a:rPr lang="en-US"/>
              <a:t>Expanding the discussion.</a:t>
            </a:r>
            <a:br>
              <a:rPr lang="en-US"/>
            </a:br>
            <a:endParaRPr/>
          </a:p>
          <a:p>
            <a:pPr indent="-285750" lvl="0" marL="285750" rtl="0" algn="l">
              <a:spcBef>
                <a:spcPts val="0"/>
              </a:spcBef>
              <a:spcAft>
                <a:spcPts val="0"/>
              </a:spcAft>
              <a:buClr>
                <a:schemeClr val="dk1"/>
              </a:buClr>
              <a:buSzPts val="1200"/>
              <a:buFont typeface="Arial"/>
              <a:buChar char="•"/>
            </a:pPr>
            <a:r>
              <a:rPr lang="en-US"/>
              <a:t>Opportunities to support local/regional small business communities.</a:t>
            </a:r>
            <a:br>
              <a:rPr lang="en-US"/>
            </a:br>
            <a:endParaRPr/>
          </a:p>
          <a:p>
            <a:pPr indent="-285750" lvl="0" marL="285750" rtl="0" algn="l">
              <a:spcBef>
                <a:spcPts val="0"/>
              </a:spcBef>
              <a:spcAft>
                <a:spcPts val="0"/>
              </a:spcAft>
              <a:buClr>
                <a:schemeClr val="dk1"/>
              </a:buClr>
              <a:buSzPts val="1200"/>
              <a:buFont typeface="Arial"/>
              <a:buChar char="•"/>
            </a:pPr>
            <a:r>
              <a:rPr lang="en-US"/>
              <a:t>Continuing capacity building/knowledge sharing.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Any thoughts on what should be next? </a:t>
            </a:r>
            <a:endParaRPr/>
          </a:p>
        </p:txBody>
      </p:sp>
      <p:sp>
        <p:nvSpPr>
          <p:cNvPr id="342" name="Google Shape;34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8" name="Google Shape;38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how can small businesses begin addressing cybersecurity risks? What are challenges unique to SMB?</a:t>
            </a:r>
            <a:endParaRPr/>
          </a:p>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3) Ask and Address: What are various approaches/models for SMB's to build out cybersecurity teams (We'll specifically discuss</a:t>
            </a:r>
            <a:endParaRPr/>
          </a:p>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upskilling existing staff, hiring considerations, outsourcing, leveraging local resources like colleges or universities, etc.) and will include</a:t>
            </a:r>
            <a:endParaRPr/>
          </a:p>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how the NICE Framework can assist with these efforts.</a:t>
            </a:r>
            <a:endParaRPr/>
          </a:p>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4) Discuss: What additional resources do SMBs need to support their workforce efforts? What are additional effective models we have</a:t>
            </a:r>
            <a:endParaRPr/>
          </a:p>
          <a:p>
            <a:pPr indent="0" lvl="0" marL="0" rtl="0" algn="l">
              <a:spcBef>
                <a:spcPts val="0"/>
              </a:spcBef>
              <a:spcAft>
                <a:spcPts val="0"/>
              </a:spcAft>
              <a:buNone/>
            </a:pPr>
            <a:r>
              <a:rPr b="0" i="0" lang="en-US" sz="1200" u="none" strike="noStrike">
                <a:solidFill>
                  <a:schemeClr val="dk1"/>
                </a:solidFill>
                <a:latin typeface="Calibri"/>
                <a:ea typeface="Calibri"/>
                <a:cs typeface="Calibri"/>
                <a:sym typeface="Calibri"/>
              </a:rPr>
              <a:t>not yet addressed?</a:t>
            </a:r>
            <a:endParaRPr/>
          </a:p>
        </p:txBody>
      </p:sp>
      <p:sp>
        <p:nvSpPr>
          <p:cNvPr id="389" name="Google Shape;38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13.jp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 Id="rId3" Type="http://schemas.openxmlformats.org/officeDocument/2006/relationships/image" Target="../media/image1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3.jp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 Id="rId3" Type="http://schemas.openxmlformats.org/officeDocument/2006/relationships/image" Target="../media/image13.jp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3.jp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Custom Layout">
  <p:cSld name="26_Custom Layout">
    <p:spTree>
      <p:nvGrpSpPr>
        <p:cNvPr id="15" name="Shape 15"/>
        <p:cNvGrpSpPr/>
        <p:nvPr/>
      </p:nvGrpSpPr>
      <p:grpSpPr>
        <a:xfrm>
          <a:off x="0" y="0"/>
          <a:ext cx="0" cy="0"/>
          <a:chOff x="0" y="0"/>
          <a:chExt cx="0" cy="0"/>
        </a:xfrm>
      </p:grpSpPr>
      <p:pic>
        <p:nvPicPr>
          <p:cNvPr id="16" name="Google Shape;16;p2"/>
          <p:cNvPicPr preferRelativeResize="0"/>
          <p:nvPr/>
        </p:nvPicPr>
        <p:blipFill rotWithShape="1">
          <a:blip r:embed="rId2">
            <a:alphaModFix/>
          </a:blip>
          <a:srcRect b="0" l="0" r="0" t="0"/>
          <a:stretch/>
        </p:blipFill>
        <p:spPr>
          <a:xfrm>
            <a:off x="0" y="-20675"/>
            <a:ext cx="12228755" cy="6878674"/>
          </a:xfrm>
          <a:prstGeom prst="rect">
            <a:avLst/>
          </a:prstGeom>
          <a:noFill/>
          <a:ln>
            <a:noFill/>
          </a:ln>
        </p:spPr>
      </p:pic>
      <p:sp>
        <p:nvSpPr>
          <p:cNvPr id="17" name="Google Shape;17;p2"/>
          <p:cNvSpPr txBox="1"/>
          <p:nvPr>
            <p:ph type="title"/>
          </p:nvPr>
        </p:nvSpPr>
        <p:spPr>
          <a:xfrm>
            <a:off x="497840" y="1253810"/>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6000"/>
              <a:buFont typeface="Calibri"/>
              <a:buNone/>
              <a:defRPr b="1" i="0" sz="60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descr="Text&#10;&#10;Description automatically generated" id="18" name="Google Shape;18;p2"/>
          <p:cNvPicPr preferRelativeResize="0"/>
          <p:nvPr/>
        </p:nvPicPr>
        <p:blipFill rotWithShape="1">
          <a:blip r:embed="rId3">
            <a:alphaModFix/>
          </a:blip>
          <a:srcRect b="0" l="0" r="0" t="0"/>
          <a:stretch/>
        </p:blipFill>
        <p:spPr>
          <a:xfrm>
            <a:off x="-66090" y="5804677"/>
            <a:ext cx="4572009" cy="108813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71" name="Shape 71"/>
        <p:cNvGrpSpPr/>
        <p:nvPr/>
      </p:nvGrpSpPr>
      <p:grpSpPr>
        <a:xfrm>
          <a:off x="0" y="0"/>
          <a:ext cx="0" cy="0"/>
          <a:chOff x="0" y="0"/>
          <a:chExt cx="0" cy="0"/>
        </a:xfrm>
      </p:grpSpPr>
      <p:pic>
        <p:nvPicPr>
          <p:cNvPr id="72" name="Google Shape;72;p1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3" name="Google Shape;73;p11"/>
          <p:cNvSpPr/>
          <p:nvPr/>
        </p:nvSpPr>
        <p:spPr>
          <a:xfrm>
            <a:off x="0" y="5598633"/>
            <a:ext cx="12192000" cy="125936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 name="Google Shape;74;p11"/>
          <p:cNvSpPr txBox="1"/>
          <p:nvPr>
            <p:ph type="title"/>
          </p:nvPr>
        </p:nvSpPr>
        <p:spPr>
          <a:xfrm>
            <a:off x="501874" y="1214040"/>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93968"/>
              </a:buClr>
              <a:buSzPts val="6000"/>
              <a:buFont typeface="Calibri"/>
              <a:buNone/>
              <a:defRPr b="1" sz="6000">
                <a:solidFill>
                  <a:srgbClr val="193968"/>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75" name="Google Shape;75;p11"/>
          <p:cNvCxnSpPr/>
          <p:nvPr/>
        </p:nvCxnSpPr>
        <p:spPr>
          <a:xfrm>
            <a:off x="-53165" y="5598633"/>
            <a:ext cx="12290612" cy="0"/>
          </a:xfrm>
          <a:prstGeom prst="straightConnector1">
            <a:avLst/>
          </a:prstGeom>
          <a:noFill/>
          <a:ln cap="flat" cmpd="sng" w="25400">
            <a:solidFill>
              <a:srgbClr val="27549C"/>
            </a:solidFill>
            <a:prstDash val="solid"/>
            <a:miter lim="8000"/>
            <a:headEnd len="sm" w="sm" type="none"/>
            <a:tailEnd len="sm" w="sm" type="none"/>
          </a:ln>
        </p:spPr>
      </p:cxnSp>
      <p:pic>
        <p:nvPicPr>
          <p:cNvPr descr="Graphical user interface&#10;&#10;Description automatically generated with low confidence" id="76" name="Google Shape;76;p11"/>
          <p:cNvPicPr preferRelativeResize="0"/>
          <p:nvPr/>
        </p:nvPicPr>
        <p:blipFill rotWithShape="1">
          <a:blip r:embed="rId3">
            <a:alphaModFix/>
          </a:blip>
          <a:srcRect b="0" l="0" r="0" t="0"/>
          <a:stretch/>
        </p:blipFill>
        <p:spPr>
          <a:xfrm>
            <a:off x="-941948" y="5500952"/>
            <a:ext cx="6112304" cy="1454728"/>
          </a:xfrm>
          <a:prstGeom prst="rect">
            <a:avLst/>
          </a:prstGeom>
          <a:noFill/>
          <a:ln>
            <a:noFill/>
          </a:ln>
        </p:spPr>
      </p:pic>
      <p:sp>
        <p:nvSpPr>
          <p:cNvPr id="77" name="Google Shape;77;p11"/>
          <p:cNvSpPr txBox="1"/>
          <p:nvPr/>
        </p:nvSpPr>
        <p:spPr>
          <a:xfrm>
            <a:off x="10087662" y="6148691"/>
            <a:ext cx="185962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nccoe.nist.gov </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78" name="Shape 78"/>
        <p:cNvGrpSpPr/>
        <p:nvPr/>
      </p:nvGrpSpPr>
      <p:grpSpPr>
        <a:xfrm>
          <a:off x="0" y="0"/>
          <a:ext cx="0" cy="0"/>
          <a:chOff x="0" y="0"/>
          <a:chExt cx="0" cy="0"/>
        </a:xfrm>
      </p:grpSpPr>
      <p:pic>
        <p:nvPicPr>
          <p:cNvPr id="79" name="Google Shape;79;p1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0" name="Google Shape;80;p12"/>
          <p:cNvSpPr txBox="1"/>
          <p:nvPr>
            <p:ph type="title"/>
          </p:nvPr>
        </p:nvSpPr>
        <p:spPr>
          <a:xfrm>
            <a:off x="501874" y="1214040"/>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93968"/>
              </a:buClr>
              <a:buSzPts val="6000"/>
              <a:buFont typeface="Calibri"/>
              <a:buNone/>
              <a:defRPr b="1" sz="6000">
                <a:solidFill>
                  <a:srgbClr val="193968"/>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81" name="Google Shape;81;p12"/>
          <p:cNvPicPr preferRelativeResize="0"/>
          <p:nvPr/>
        </p:nvPicPr>
        <p:blipFill rotWithShape="1">
          <a:blip r:embed="rId3">
            <a:alphaModFix/>
          </a:blip>
          <a:srcRect b="0" l="0" r="0" t="0"/>
          <a:stretch/>
        </p:blipFill>
        <p:spPr>
          <a:xfrm>
            <a:off x="-5804" y="5590112"/>
            <a:ext cx="12192001" cy="1267887"/>
          </a:xfrm>
          <a:prstGeom prst="rect">
            <a:avLst/>
          </a:prstGeom>
          <a:noFill/>
          <a:ln>
            <a:noFill/>
          </a:ln>
        </p:spPr>
      </p:pic>
      <p:cxnSp>
        <p:nvCxnSpPr>
          <p:cNvPr id="82" name="Google Shape;82;p12"/>
          <p:cNvCxnSpPr/>
          <p:nvPr/>
        </p:nvCxnSpPr>
        <p:spPr>
          <a:xfrm>
            <a:off x="0" y="5590112"/>
            <a:ext cx="12186197" cy="0"/>
          </a:xfrm>
          <a:prstGeom prst="straightConnector1">
            <a:avLst/>
          </a:prstGeom>
          <a:noFill/>
          <a:ln cap="flat" cmpd="sng" w="25400">
            <a:solidFill>
              <a:srgbClr val="27549C"/>
            </a:solidFill>
            <a:prstDash val="solid"/>
            <a:miter lim="8000"/>
            <a:headEnd len="sm" w="sm" type="none"/>
            <a:tailEnd len="sm" w="sm" type="none"/>
          </a:ln>
        </p:spPr>
      </p:cxnSp>
      <p:pic>
        <p:nvPicPr>
          <p:cNvPr descr="Text&#10;&#10;Description automatically generated" id="83" name="Google Shape;83;p12"/>
          <p:cNvPicPr preferRelativeResize="0"/>
          <p:nvPr/>
        </p:nvPicPr>
        <p:blipFill rotWithShape="1">
          <a:blip r:embed="rId4">
            <a:alphaModFix/>
          </a:blip>
          <a:srcRect b="0" l="0" r="0" t="0"/>
          <a:stretch/>
        </p:blipFill>
        <p:spPr>
          <a:xfrm>
            <a:off x="-66090" y="5804677"/>
            <a:ext cx="4572009" cy="108813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84" name="Shape 84"/>
        <p:cNvGrpSpPr/>
        <p:nvPr/>
      </p:nvGrpSpPr>
      <p:grpSpPr>
        <a:xfrm>
          <a:off x="0" y="0"/>
          <a:ext cx="0" cy="0"/>
          <a:chOff x="0" y="0"/>
          <a:chExt cx="0" cy="0"/>
        </a:xfrm>
      </p:grpSpPr>
      <p:sp>
        <p:nvSpPr>
          <p:cNvPr id="85" name="Google Shape;85;p1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1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7" name="Google Shape;87;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90" name="Google Shape;90;p13"/>
          <p:cNvPicPr preferRelativeResize="0"/>
          <p:nvPr/>
        </p:nvPicPr>
        <p:blipFill rotWithShape="1">
          <a:blip r:embed="rId2">
            <a:alphaModFix/>
          </a:blip>
          <a:srcRect b="0" l="0" r="0" t="0"/>
          <a:stretch/>
        </p:blipFill>
        <p:spPr>
          <a:xfrm>
            <a:off x="0" y="1"/>
            <a:ext cx="12192000" cy="6857999"/>
          </a:xfrm>
          <a:prstGeom prst="rect">
            <a:avLst/>
          </a:prstGeom>
          <a:noFill/>
          <a:ln>
            <a:noFill/>
          </a:ln>
        </p:spPr>
      </p:pic>
      <p:sp>
        <p:nvSpPr>
          <p:cNvPr id="91" name="Google Shape;91;p13"/>
          <p:cNvSpPr/>
          <p:nvPr/>
        </p:nvSpPr>
        <p:spPr>
          <a:xfrm>
            <a:off x="0" y="0"/>
            <a:ext cx="12191999" cy="939540"/>
          </a:xfrm>
          <a:prstGeom prst="rect">
            <a:avLst/>
          </a:prstGeom>
          <a:solidFill>
            <a:srgbClr val="071525">
              <a:alpha val="34117"/>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92" name="Google Shape;92;p13"/>
          <p:cNvCxnSpPr/>
          <p:nvPr/>
        </p:nvCxnSpPr>
        <p:spPr>
          <a:xfrm>
            <a:off x="0" y="947513"/>
            <a:ext cx="12192000" cy="0"/>
          </a:xfrm>
          <a:prstGeom prst="straightConnector1">
            <a:avLst/>
          </a:prstGeom>
          <a:noFill/>
          <a:ln cap="flat" cmpd="sng" w="25400">
            <a:solidFill>
              <a:srgbClr val="27549C"/>
            </a:solidFill>
            <a:prstDash val="solid"/>
            <a:miter lim="8000"/>
            <a:headEnd len="sm" w="sm" type="none"/>
            <a:tailEnd len="sm" w="sm" type="none"/>
          </a:ln>
        </p:spPr>
      </p:cxnSp>
      <p:sp>
        <p:nvSpPr>
          <p:cNvPr id="93" name="Google Shape;93;p13"/>
          <p:cNvSpPr txBox="1"/>
          <p:nvPr>
            <p:ph idx="2" type="body"/>
          </p:nvPr>
        </p:nvSpPr>
        <p:spPr>
          <a:xfrm>
            <a:off x="374650" y="1363663"/>
            <a:ext cx="11445875" cy="499268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Text&#10;&#10;Description automatically generated" id="94" name="Google Shape;94;p13"/>
          <p:cNvPicPr preferRelativeResize="0"/>
          <p:nvPr/>
        </p:nvPicPr>
        <p:blipFill rotWithShape="1">
          <a:blip r:embed="rId3">
            <a:alphaModFix/>
          </a:blip>
          <a:srcRect b="0" l="0" r="0" t="0"/>
          <a:stretch/>
        </p:blipFill>
        <p:spPr>
          <a:xfrm>
            <a:off x="-76205" y="-74299"/>
            <a:ext cx="4572009" cy="108813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95" name="Shape 95"/>
        <p:cNvGrpSpPr/>
        <p:nvPr/>
      </p:nvGrpSpPr>
      <p:grpSpPr>
        <a:xfrm>
          <a:off x="0" y="0"/>
          <a:ext cx="0" cy="0"/>
          <a:chOff x="0" y="0"/>
          <a:chExt cx="0" cy="0"/>
        </a:xfrm>
      </p:grpSpPr>
      <p:pic>
        <p:nvPicPr>
          <p:cNvPr id="96" name="Google Shape;96;p14"/>
          <p:cNvPicPr preferRelativeResize="0"/>
          <p:nvPr/>
        </p:nvPicPr>
        <p:blipFill rotWithShape="1">
          <a:blip r:embed="rId2">
            <a:alphaModFix/>
          </a:blip>
          <a:srcRect b="0" l="0" r="0" t="0"/>
          <a:stretch/>
        </p:blipFill>
        <p:spPr>
          <a:xfrm>
            <a:off x="0" y="0"/>
            <a:ext cx="12192000" cy="1087129"/>
          </a:xfrm>
          <a:prstGeom prst="rect">
            <a:avLst/>
          </a:prstGeom>
          <a:noFill/>
          <a:ln>
            <a:noFill/>
          </a:ln>
        </p:spPr>
      </p:pic>
      <p:sp>
        <p:nvSpPr>
          <p:cNvPr id="97" name="Google Shape;97;p14"/>
          <p:cNvSpPr txBox="1"/>
          <p:nvPr>
            <p:ph idx="1" type="body"/>
          </p:nvPr>
        </p:nvSpPr>
        <p:spPr>
          <a:xfrm>
            <a:off x="0" y="1088249"/>
            <a:ext cx="12192000" cy="38978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14"/>
          <p:cNvSpPr txBox="1"/>
          <p:nvPr>
            <p:ph idx="2" type="body"/>
          </p:nvPr>
        </p:nvSpPr>
        <p:spPr>
          <a:xfrm>
            <a:off x="1092819" y="5213932"/>
            <a:ext cx="9824225" cy="1263869"/>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dk1"/>
              </a:buClr>
              <a:buSzPts val="2800"/>
              <a:buFont typeface="Arial"/>
              <a:buNone/>
              <a:defRPr sz="28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99" name="Google Shape;99;p14"/>
          <p:cNvSpPr txBox="1"/>
          <p:nvPr>
            <p:ph type="title"/>
          </p:nvPr>
        </p:nvSpPr>
        <p:spPr>
          <a:xfrm>
            <a:off x="573795" y="-1074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b="0" i="0" sz="44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descr="Text&#10;&#10;Description automatically generated" id="100" name="Google Shape;100;p14"/>
          <p:cNvPicPr preferRelativeResize="0"/>
          <p:nvPr/>
        </p:nvPicPr>
        <p:blipFill rotWithShape="1">
          <a:blip r:embed="rId3">
            <a:alphaModFix/>
          </a:blip>
          <a:srcRect b="0" l="0" r="0" t="0"/>
          <a:stretch/>
        </p:blipFill>
        <p:spPr>
          <a:xfrm>
            <a:off x="8852686" y="92099"/>
            <a:ext cx="3793820" cy="90292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432">
          <p15:clr>
            <a:srgbClr val="FBAE40"/>
          </p15:clr>
        </p15:guide>
        <p15:guide id="3" orient="horz" pos="50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01" name="Shape 101"/>
        <p:cNvGrpSpPr/>
        <p:nvPr/>
      </p:nvGrpSpPr>
      <p:grpSpPr>
        <a:xfrm>
          <a:off x="0" y="0"/>
          <a:ext cx="0" cy="0"/>
          <a:chOff x="0" y="0"/>
          <a:chExt cx="0" cy="0"/>
        </a:xfrm>
      </p:grpSpPr>
      <p:pic>
        <p:nvPicPr>
          <p:cNvPr id="102" name="Google Shape;102;p15"/>
          <p:cNvPicPr preferRelativeResize="0"/>
          <p:nvPr/>
        </p:nvPicPr>
        <p:blipFill rotWithShape="1">
          <a:blip r:embed="rId2">
            <a:alphaModFix/>
          </a:blip>
          <a:srcRect b="0" l="0" r="0" t="0"/>
          <a:stretch/>
        </p:blipFill>
        <p:spPr>
          <a:xfrm>
            <a:off x="0" y="0"/>
            <a:ext cx="12192000" cy="1087129"/>
          </a:xfrm>
          <a:prstGeom prst="rect">
            <a:avLst/>
          </a:prstGeom>
          <a:noFill/>
          <a:ln>
            <a:noFill/>
          </a:ln>
        </p:spPr>
      </p:pic>
      <p:sp>
        <p:nvSpPr>
          <p:cNvPr id="103" name="Google Shape;103;p15"/>
          <p:cNvSpPr txBox="1"/>
          <p:nvPr>
            <p:ph idx="1" type="body"/>
          </p:nvPr>
        </p:nvSpPr>
        <p:spPr>
          <a:xfrm>
            <a:off x="719253" y="1622502"/>
            <a:ext cx="10753493" cy="1456996"/>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3200"/>
              <a:buNone/>
              <a:defRPr sz="32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4" name="Google Shape;104;p15"/>
          <p:cNvSpPr txBox="1"/>
          <p:nvPr>
            <p:ph type="title"/>
          </p:nvPr>
        </p:nvSpPr>
        <p:spPr>
          <a:xfrm>
            <a:off x="573795" y="-1074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b="0" i="0" sz="44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 name="Google Shape;105;p15"/>
          <p:cNvSpPr/>
          <p:nvPr>
            <p:ph idx="2" type="pic"/>
          </p:nvPr>
        </p:nvSpPr>
        <p:spPr>
          <a:xfrm>
            <a:off x="-12542" y="3603157"/>
            <a:ext cx="3889249" cy="2495747"/>
          </a:xfrm>
          <a:prstGeom prst="rect">
            <a:avLst/>
          </a:prstGeom>
          <a:noFill/>
          <a:ln>
            <a:noFill/>
          </a:ln>
        </p:spPr>
      </p:sp>
      <p:sp>
        <p:nvSpPr>
          <p:cNvPr id="106" name="Google Shape;106;p15"/>
          <p:cNvSpPr/>
          <p:nvPr>
            <p:ph idx="3" type="pic"/>
          </p:nvPr>
        </p:nvSpPr>
        <p:spPr>
          <a:xfrm>
            <a:off x="4154344" y="3603157"/>
            <a:ext cx="3889249" cy="2495747"/>
          </a:xfrm>
          <a:prstGeom prst="rect">
            <a:avLst/>
          </a:prstGeom>
          <a:noFill/>
          <a:ln>
            <a:noFill/>
          </a:ln>
        </p:spPr>
      </p:sp>
      <p:sp>
        <p:nvSpPr>
          <p:cNvPr id="107" name="Google Shape;107;p15"/>
          <p:cNvSpPr/>
          <p:nvPr>
            <p:ph idx="4" type="pic"/>
          </p:nvPr>
        </p:nvSpPr>
        <p:spPr>
          <a:xfrm>
            <a:off x="8309655" y="3603157"/>
            <a:ext cx="3889249" cy="2495747"/>
          </a:xfrm>
          <a:prstGeom prst="rect">
            <a:avLst/>
          </a:prstGeom>
          <a:noFill/>
          <a:ln>
            <a:noFill/>
          </a:ln>
        </p:spPr>
      </p:sp>
      <p:pic>
        <p:nvPicPr>
          <p:cNvPr descr="Text&#10;&#10;Description automatically generated" id="108" name="Google Shape;108;p15"/>
          <p:cNvPicPr preferRelativeResize="0"/>
          <p:nvPr/>
        </p:nvPicPr>
        <p:blipFill rotWithShape="1">
          <a:blip r:embed="rId3">
            <a:alphaModFix/>
          </a:blip>
          <a:srcRect b="0" l="0" r="0" t="0"/>
          <a:stretch/>
        </p:blipFill>
        <p:spPr>
          <a:xfrm>
            <a:off x="8852686" y="92099"/>
            <a:ext cx="3793820" cy="902929"/>
          </a:xfrm>
          <a:prstGeom prst="rect">
            <a:avLst/>
          </a:prstGeom>
          <a:noFill/>
          <a:ln>
            <a:noFill/>
          </a:ln>
        </p:spPr>
      </p:pic>
    </p:spTree>
  </p:cSld>
  <p:clrMapOvr>
    <a:masterClrMapping/>
  </p:clrMapOvr>
  <p:extLst>
    <p:ext uri="{DCECCB84-F9BA-43D5-87BE-67443E8EF086}">
      <p15:sldGuideLst>
        <p15:guide id="1" orient="horz" pos="2136">
          <p15:clr>
            <a:srgbClr val="FBAE40"/>
          </p15:clr>
        </p15:guide>
        <p15:guide id="2" pos="432">
          <p15:clr>
            <a:srgbClr val="FBAE40"/>
          </p15:clr>
        </p15:guide>
        <p15:guide id="3" pos="7296">
          <p15:clr>
            <a:srgbClr val="FBAE40"/>
          </p15:clr>
        </p15:guide>
        <p15:guide id="4" orient="horz" pos="50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109" name="Shape 109"/>
        <p:cNvGrpSpPr/>
        <p:nvPr/>
      </p:nvGrpSpPr>
      <p:grpSpPr>
        <a:xfrm>
          <a:off x="0" y="0"/>
          <a:ext cx="0" cy="0"/>
          <a:chOff x="0" y="0"/>
          <a:chExt cx="0" cy="0"/>
        </a:xfrm>
      </p:grpSpPr>
      <p:pic>
        <p:nvPicPr>
          <p:cNvPr id="110" name="Google Shape;110;p16"/>
          <p:cNvPicPr preferRelativeResize="0"/>
          <p:nvPr/>
        </p:nvPicPr>
        <p:blipFill rotWithShape="1">
          <a:blip r:embed="rId2">
            <a:alphaModFix/>
          </a:blip>
          <a:srcRect b="0" l="0" r="0" t="0"/>
          <a:stretch/>
        </p:blipFill>
        <p:spPr>
          <a:xfrm>
            <a:off x="0" y="0"/>
            <a:ext cx="12192000" cy="1087129"/>
          </a:xfrm>
          <a:prstGeom prst="rect">
            <a:avLst/>
          </a:prstGeom>
          <a:noFill/>
          <a:ln>
            <a:noFill/>
          </a:ln>
        </p:spPr>
      </p:pic>
      <p:sp>
        <p:nvSpPr>
          <p:cNvPr id="111" name="Google Shape;111;p16"/>
          <p:cNvSpPr txBox="1"/>
          <p:nvPr>
            <p:ph idx="1" type="body"/>
          </p:nvPr>
        </p:nvSpPr>
        <p:spPr>
          <a:xfrm>
            <a:off x="6718609" y="1757943"/>
            <a:ext cx="5183188" cy="3684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2060"/>
              </a:buClr>
              <a:buSzPts val="3200"/>
              <a:buNone/>
              <a:defRPr b="1" sz="3200">
                <a:solidFill>
                  <a:srgbClr val="002060"/>
                </a:solidFill>
              </a:defRPr>
            </a:lvl1pPr>
            <a:lvl2pPr indent="-431800" lvl="1" marL="914400" algn="l">
              <a:lnSpc>
                <a:spcPct val="90000"/>
              </a:lnSpc>
              <a:spcBef>
                <a:spcPts val="500"/>
              </a:spcBef>
              <a:spcAft>
                <a:spcPts val="0"/>
              </a:spcAft>
              <a:buClr>
                <a:srgbClr val="5D8B72"/>
              </a:buClr>
              <a:buSzPts val="3200"/>
              <a:buFont typeface="Noto Sans Symbols"/>
              <a:buChar char="▪"/>
              <a:defRPr sz="3200"/>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16"/>
          <p:cNvSpPr txBox="1"/>
          <p:nvPr>
            <p:ph type="title"/>
          </p:nvPr>
        </p:nvSpPr>
        <p:spPr>
          <a:xfrm>
            <a:off x="573795" y="-1074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b="0" i="0" sz="44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16"/>
          <p:cNvSpPr/>
          <p:nvPr>
            <p:ph idx="2" type="pic"/>
          </p:nvPr>
        </p:nvSpPr>
        <p:spPr>
          <a:xfrm>
            <a:off x="0" y="1093699"/>
            <a:ext cx="6337300" cy="5759148"/>
          </a:xfrm>
          <a:prstGeom prst="rect">
            <a:avLst/>
          </a:prstGeom>
          <a:noFill/>
          <a:ln>
            <a:noFill/>
          </a:ln>
        </p:spPr>
      </p:sp>
      <p:pic>
        <p:nvPicPr>
          <p:cNvPr descr="Text&#10;&#10;Description automatically generated" id="114" name="Google Shape;114;p16"/>
          <p:cNvPicPr preferRelativeResize="0"/>
          <p:nvPr/>
        </p:nvPicPr>
        <p:blipFill rotWithShape="1">
          <a:blip r:embed="rId3">
            <a:alphaModFix/>
          </a:blip>
          <a:srcRect b="0" l="0" r="0" t="0"/>
          <a:stretch/>
        </p:blipFill>
        <p:spPr>
          <a:xfrm>
            <a:off x="8852686" y="92099"/>
            <a:ext cx="3793820" cy="902929"/>
          </a:xfrm>
          <a:prstGeom prst="rect">
            <a:avLst/>
          </a:prstGeom>
          <a:noFill/>
          <a:ln>
            <a:noFill/>
          </a:ln>
        </p:spPr>
      </p:pic>
    </p:spTree>
  </p:cSld>
  <p:clrMapOvr>
    <a:masterClrMapping/>
  </p:clrMapOvr>
  <p:extLst>
    <p:ext uri="{DCECCB84-F9BA-43D5-87BE-67443E8EF086}">
      <p15:sldGuideLst>
        <p15:guide id="1" orient="horz" pos="504">
          <p15:clr>
            <a:srgbClr val="FBAE40"/>
          </p15:clr>
        </p15:guide>
        <p15:guide id="2" pos="43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Custom Layout">
  <p:cSld name="22_Custom Layout">
    <p:spTree>
      <p:nvGrpSpPr>
        <p:cNvPr id="115" name="Shape 115"/>
        <p:cNvGrpSpPr/>
        <p:nvPr/>
      </p:nvGrpSpPr>
      <p:grpSpPr>
        <a:xfrm>
          <a:off x="0" y="0"/>
          <a:ext cx="0" cy="0"/>
          <a:chOff x="0" y="0"/>
          <a:chExt cx="0" cy="0"/>
        </a:xfrm>
      </p:grpSpPr>
      <p:pic>
        <p:nvPicPr>
          <p:cNvPr id="116" name="Google Shape;116;p17"/>
          <p:cNvPicPr preferRelativeResize="0"/>
          <p:nvPr/>
        </p:nvPicPr>
        <p:blipFill rotWithShape="1">
          <a:blip r:embed="rId2">
            <a:alphaModFix/>
          </a:blip>
          <a:srcRect b="0" l="0" r="0" t="0"/>
          <a:stretch/>
        </p:blipFill>
        <p:spPr>
          <a:xfrm>
            <a:off x="0" y="0"/>
            <a:ext cx="12192000" cy="1087129"/>
          </a:xfrm>
          <a:prstGeom prst="rect">
            <a:avLst/>
          </a:prstGeom>
          <a:noFill/>
          <a:ln>
            <a:noFill/>
          </a:ln>
        </p:spPr>
      </p:pic>
      <p:sp>
        <p:nvSpPr>
          <p:cNvPr id="117" name="Google Shape;117;p17"/>
          <p:cNvSpPr txBox="1"/>
          <p:nvPr>
            <p:ph type="title"/>
          </p:nvPr>
        </p:nvSpPr>
        <p:spPr>
          <a:xfrm>
            <a:off x="573795" y="-14669"/>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b="0" i="0" sz="44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17"/>
          <p:cNvSpPr txBox="1"/>
          <p:nvPr>
            <p:ph idx="1" type="body"/>
          </p:nvPr>
        </p:nvSpPr>
        <p:spPr>
          <a:xfrm>
            <a:off x="0" y="1311845"/>
            <a:ext cx="6884476" cy="55461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00"/>
              <a:buNone/>
              <a:defRPr b="0" sz="2800">
                <a:solidFill>
                  <a:schemeClr val="dk1"/>
                </a:solidFill>
              </a:defRPr>
            </a:lvl1pPr>
            <a:lvl2pPr indent="-406400" lvl="1" marL="914400" algn="l">
              <a:lnSpc>
                <a:spcPct val="90000"/>
              </a:lnSpc>
              <a:spcBef>
                <a:spcPts val="500"/>
              </a:spcBef>
              <a:spcAft>
                <a:spcPts val="0"/>
              </a:spcAft>
              <a:buClr>
                <a:srgbClr val="5D8B72"/>
              </a:buClr>
              <a:buSzPts val="2800"/>
              <a:buFont typeface="Noto Sans Symbols"/>
              <a:buChar char="▪"/>
              <a:defRPr sz="2800">
                <a:solidFill>
                  <a:schemeClr val="dk1"/>
                </a:solidFill>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17"/>
          <p:cNvSpPr txBox="1"/>
          <p:nvPr>
            <p:ph idx="2" type="body"/>
          </p:nvPr>
        </p:nvSpPr>
        <p:spPr>
          <a:xfrm>
            <a:off x="6884476" y="1311845"/>
            <a:ext cx="5307523" cy="362753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Font typeface="Arial"/>
              <a:buChar char="•"/>
              <a:defRPr b="0" sz="2800">
                <a:solidFill>
                  <a:schemeClr val="dk1"/>
                </a:solidFill>
              </a:defRPr>
            </a:lvl1pPr>
            <a:lvl2pPr indent="-406400" lvl="1" marL="914400" algn="l">
              <a:lnSpc>
                <a:spcPct val="90000"/>
              </a:lnSpc>
              <a:spcBef>
                <a:spcPts val="500"/>
              </a:spcBef>
              <a:spcAft>
                <a:spcPts val="0"/>
              </a:spcAft>
              <a:buClr>
                <a:srgbClr val="5D8B72"/>
              </a:buClr>
              <a:buSzPts val="2800"/>
              <a:buFont typeface="Noto Sans Symbols"/>
              <a:buChar char="▪"/>
              <a:defRPr sz="2800">
                <a:solidFill>
                  <a:schemeClr val="dk1"/>
                </a:solidFill>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17"/>
          <p:cNvSpPr/>
          <p:nvPr/>
        </p:nvSpPr>
        <p:spPr>
          <a:xfrm>
            <a:off x="6875332" y="4948518"/>
            <a:ext cx="5316667" cy="1909482"/>
          </a:xfrm>
          <a:prstGeom prst="rect">
            <a:avLst/>
          </a:prstGeom>
          <a:solidFill>
            <a:srgbClr val="626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76B191"/>
              </a:solidFill>
              <a:latin typeface="Calibri"/>
              <a:ea typeface="Calibri"/>
              <a:cs typeface="Calibri"/>
              <a:sym typeface="Calibri"/>
            </a:endParaRPr>
          </a:p>
        </p:txBody>
      </p:sp>
      <p:sp>
        <p:nvSpPr>
          <p:cNvPr id="121" name="Google Shape;121;p17"/>
          <p:cNvSpPr txBox="1"/>
          <p:nvPr>
            <p:ph idx="3" type="body"/>
          </p:nvPr>
        </p:nvSpPr>
        <p:spPr>
          <a:xfrm>
            <a:off x="7242175" y="5267325"/>
            <a:ext cx="4645025" cy="129806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228600" lvl="2" marL="1371600" algn="l">
              <a:lnSpc>
                <a:spcPct val="90000"/>
              </a:lnSpc>
              <a:spcBef>
                <a:spcPts val="500"/>
              </a:spcBef>
              <a:spcAft>
                <a:spcPts val="0"/>
              </a:spcAft>
              <a:buClr>
                <a:schemeClr val="lt1"/>
              </a:buClr>
              <a:buSzPts val="2000"/>
              <a:buNone/>
              <a:defRPr>
                <a:solidFill>
                  <a:schemeClr val="lt1"/>
                </a:solidFill>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Text&#10;&#10;Description automatically generated" id="122" name="Google Shape;122;p17"/>
          <p:cNvPicPr preferRelativeResize="0"/>
          <p:nvPr/>
        </p:nvPicPr>
        <p:blipFill rotWithShape="1">
          <a:blip r:embed="rId3">
            <a:alphaModFix/>
          </a:blip>
          <a:srcRect b="0" l="0" r="0" t="0"/>
          <a:stretch/>
        </p:blipFill>
        <p:spPr>
          <a:xfrm>
            <a:off x="8852686" y="92099"/>
            <a:ext cx="3793820" cy="902929"/>
          </a:xfrm>
          <a:prstGeom prst="rect">
            <a:avLst/>
          </a:prstGeom>
          <a:noFill/>
          <a:ln>
            <a:noFill/>
          </a:ln>
        </p:spPr>
      </p:pic>
    </p:spTree>
  </p:cSld>
  <p:clrMapOvr>
    <a:masterClrMapping/>
  </p:clrMapOvr>
  <p:extLst>
    <p:ext uri="{DCECCB84-F9BA-43D5-87BE-67443E8EF086}">
      <p15:sldGuideLst>
        <p15:guide id="1" orient="horz" pos="504">
          <p15:clr>
            <a:srgbClr val="FBAE40"/>
          </p15:clr>
        </p15:guide>
        <p15:guide id="2" pos="43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Custom Layout">
  <p:cSld name="20_Custom Layout">
    <p:spTree>
      <p:nvGrpSpPr>
        <p:cNvPr id="123" name="Shape 123"/>
        <p:cNvGrpSpPr/>
        <p:nvPr/>
      </p:nvGrpSpPr>
      <p:grpSpPr>
        <a:xfrm>
          <a:off x="0" y="0"/>
          <a:ext cx="0" cy="0"/>
          <a:chOff x="0" y="0"/>
          <a:chExt cx="0" cy="0"/>
        </a:xfrm>
      </p:grpSpPr>
      <p:sp>
        <p:nvSpPr>
          <p:cNvPr id="124" name="Google Shape;124;p18"/>
          <p:cNvSpPr/>
          <p:nvPr/>
        </p:nvSpPr>
        <p:spPr>
          <a:xfrm>
            <a:off x="5767136" y="3560068"/>
            <a:ext cx="1020264" cy="1020264"/>
          </a:xfrm>
          <a:prstGeom prst="ellipse">
            <a:avLst/>
          </a:prstGeom>
          <a:solidFill>
            <a:srgbClr val="19396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04E79"/>
              </a:solidFill>
              <a:latin typeface="Calibri"/>
              <a:ea typeface="Calibri"/>
              <a:cs typeface="Calibri"/>
              <a:sym typeface="Calibri"/>
            </a:endParaRPr>
          </a:p>
        </p:txBody>
      </p:sp>
      <p:sp>
        <p:nvSpPr>
          <p:cNvPr id="125" name="Google Shape;125;p18"/>
          <p:cNvSpPr/>
          <p:nvPr/>
        </p:nvSpPr>
        <p:spPr>
          <a:xfrm>
            <a:off x="5767136" y="5041877"/>
            <a:ext cx="1020264" cy="1020264"/>
          </a:xfrm>
          <a:prstGeom prst="ellipse">
            <a:avLst/>
          </a:prstGeom>
          <a:solidFill>
            <a:srgbClr val="5D8B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304E79"/>
              </a:solidFill>
              <a:latin typeface="Calibri"/>
              <a:ea typeface="Calibri"/>
              <a:cs typeface="Calibri"/>
              <a:sym typeface="Calibri"/>
            </a:endParaRPr>
          </a:p>
        </p:txBody>
      </p:sp>
      <p:cxnSp>
        <p:nvCxnSpPr>
          <p:cNvPr id="126" name="Google Shape;126;p18"/>
          <p:cNvCxnSpPr/>
          <p:nvPr/>
        </p:nvCxnSpPr>
        <p:spPr>
          <a:xfrm>
            <a:off x="5741894" y="4801334"/>
            <a:ext cx="5611906" cy="0"/>
          </a:xfrm>
          <a:prstGeom prst="straightConnector1">
            <a:avLst/>
          </a:prstGeom>
          <a:noFill/>
          <a:ln cap="flat" cmpd="sng" w="9525">
            <a:solidFill>
              <a:srgbClr val="202730"/>
            </a:solidFill>
            <a:prstDash val="solid"/>
            <a:miter lim="8000"/>
            <a:headEnd len="sm" w="sm" type="none"/>
            <a:tailEnd len="sm" w="sm" type="none"/>
          </a:ln>
        </p:spPr>
      </p:cxnSp>
      <p:pic>
        <p:nvPicPr>
          <p:cNvPr id="127" name="Google Shape;127;p18"/>
          <p:cNvPicPr preferRelativeResize="0"/>
          <p:nvPr/>
        </p:nvPicPr>
        <p:blipFill rotWithShape="1">
          <a:blip r:embed="rId2">
            <a:alphaModFix/>
          </a:blip>
          <a:srcRect b="0" l="0" r="0" t="0"/>
          <a:stretch/>
        </p:blipFill>
        <p:spPr>
          <a:xfrm>
            <a:off x="0" y="0"/>
            <a:ext cx="12192000" cy="1087129"/>
          </a:xfrm>
          <a:prstGeom prst="rect">
            <a:avLst/>
          </a:prstGeom>
          <a:noFill/>
          <a:ln>
            <a:noFill/>
          </a:ln>
        </p:spPr>
      </p:pic>
      <p:sp>
        <p:nvSpPr>
          <p:cNvPr id="128" name="Google Shape;128;p18"/>
          <p:cNvSpPr txBox="1"/>
          <p:nvPr>
            <p:ph type="title"/>
          </p:nvPr>
        </p:nvSpPr>
        <p:spPr>
          <a:xfrm>
            <a:off x="573795" y="-10746"/>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b="0" i="0" sz="44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9" name="Google Shape;129;p18"/>
          <p:cNvSpPr txBox="1"/>
          <p:nvPr>
            <p:ph idx="1" type="body"/>
          </p:nvPr>
        </p:nvSpPr>
        <p:spPr>
          <a:xfrm>
            <a:off x="573796" y="1344765"/>
            <a:ext cx="4691542" cy="49148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00"/>
              <a:buNone/>
              <a:defRPr b="0" sz="2800">
                <a:solidFill>
                  <a:schemeClr val="dk1"/>
                </a:solidFill>
              </a:defRPr>
            </a:lvl1pPr>
            <a:lvl2pPr indent="-406400" lvl="1" marL="914400" algn="l">
              <a:lnSpc>
                <a:spcPct val="90000"/>
              </a:lnSpc>
              <a:spcBef>
                <a:spcPts val="500"/>
              </a:spcBef>
              <a:spcAft>
                <a:spcPts val="0"/>
              </a:spcAft>
              <a:buClr>
                <a:srgbClr val="5D8B72"/>
              </a:buClr>
              <a:buSzPts val="2800"/>
              <a:buFont typeface="Noto Sans Symbols"/>
              <a:buChar char="▪"/>
              <a:defRPr sz="2800">
                <a:solidFill>
                  <a:schemeClr val="dk1"/>
                </a:solidFill>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18"/>
          <p:cNvSpPr txBox="1"/>
          <p:nvPr>
            <p:ph idx="2" type="body"/>
          </p:nvPr>
        </p:nvSpPr>
        <p:spPr>
          <a:xfrm>
            <a:off x="7032625" y="3634662"/>
            <a:ext cx="4782864" cy="101956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262626"/>
              </a:buClr>
              <a:buSzPts val="2000"/>
              <a:buNone/>
              <a:defRPr sz="2000">
                <a:solidFill>
                  <a:srgbClr val="262626"/>
                </a:solidFill>
              </a:defRPr>
            </a:lvl1pPr>
            <a:lvl2pPr indent="-228600" lvl="1" marL="914400" marR="0" algn="l">
              <a:lnSpc>
                <a:spcPct val="90000"/>
              </a:lnSpc>
              <a:spcBef>
                <a:spcPts val="500"/>
              </a:spcBef>
              <a:spcAft>
                <a:spcPts val="0"/>
              </a:spcAft>
              <a:buClr>
                <a:schemeClr val="dk1"/>
              </a:buClr>
              <a:buSzPts val="2000"/>
              <a:buFont typeface="Arial"/>
              <a:buNone/>
              <a:defRPr sz="200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18"/>
          <p:cNvSpPr txBox="1"/>
          <p:nvPr>
            <p:ph idx="3" type="body"/>
          </p:nvPr>
        </p:nvSpPr>
        <p:spPr>
          <a:xfrm>
            <a:off x="7032625" y="5069058"/>
            <a:ext cx="4782864" cy="101956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262626"/>
              </a:buClr>
              <a:buSzPts val="2000"/>
              <a:buNone/>
              <a:defRPr sz="2000">
                <a:solidFill>
                  <a:srgbClr val="262626"/>
                </a:solidFill>
              </a:defRPr>
            </a:lvl1pPr>
            <a:lvl2pPr indent="-228600" lvl="1" marL="914400" algn="l">
              <a:lnSpc>
                <a:spcPct val="90000"/>
              </a:lnSpc>
              <a:spcBef>
                <a:spcPts val="500"/>
              </a:spcBef>
              <a:spcAft>
                <a:spcPts val="0"/>
              </a:spcAft>
              <a:buClr>
                <a:schemeClr val="dk1"/>
              </a:buClr>
              <a:buSzPts val="2000"/>
              <a:buNone/>
              <a:defRPr sz="200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18"/>
          <p:cNvSpPr txBox="1"/>
          <p:nvPr>
            <p:ph idx="4" type="body"/>
          </p:nvPr>
        </p:nvSpPr>
        <p:spPr>
          <a:xfrm>
            <a:off x="5741987" y="1546225"/>
            <a:ext cx="6073501" cy="1762125"/>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Text&#10;&#10;Description automatically generated" id="133" name="Google Shape;133;p18"/>
          <p:cNvPicPr preferRelativeResize="0"/>
          <p:nvPr/>
        </p:nvPicPr>
        <p:blipFill rotWithShape="1">
          <a:blip r:embed="rId3">
            <a:alphaModFix/>
          </a:blip>
          <a:srcRect b="0" l="0" r="0" t="0"/>
          <a:stretch/>
        </p:blipFill>
        <p:spPr>
          <a:xfrm>
            <a:off x="8852686" y="92099"/>
            <a:ext cx="3793820" cy="902929"/>
          </a:xfrm>
          <a:prstGeom prst="rect">
            <a:avLst/>
          </a:prstGeom>
          <a:noFill/>
          <a:ln>
            <a:noFill/>
          </a:ln>
        </p:spPr>
      </p:pic>
    </p:spTree>
  </p:cSld>
  <p:clrMapOvr>
    <a:masterClrMapping/>
  </p:clrMapOvr>
  <p:extLst>
    <p:ext uri="{DCECCB84-F9BA-43D5-87BE-67443E8EF086}">
      <p15:sldGuideLst>
        <p15:guide id="1" orient="horz" pos="504">
          <p15:clr>
            <a:srgbClr val="FBAE40"/>
          </p15:clr>
        </p15:guide>
        <p15:guide id="2" pos="43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134" name="Shape 134"/>
        <p:cNvGrpSpPr/>
        <p:nvPr/>
      </p:nvGrpSpPr>
      <p:grpSpPr>
        <a:xfrm>
          <a:off x="0" y="0"/>
          <a:ext cx="0" cy="0"/>
          <a:chOff x="0" y="0"/>
          <a:chExt cx="0" cy="0"/>
        </a:xfrm>
      </p:grpSpPr>
      <p:sp>
        <p:nvSpPr>
          <p:cNvPr id="135" name="Google Shape;135;p19"/>
          <p:cNvSpPr/>
          <p:nvPr>
            <p:ph idx="2" type="pic"/>
          </p:nvPr>
        </p:nvSpPr>
        <p:spPr>
          <a:xfrm>
            <a:off x="0" y="1093699"/>
            <a:ext cx="6337300" cy="5759148"/>
          </a:xfrm>
          <a:prstGeom prst="rect">
            <a:avLst/>
          </a:prstGeom>
          <a:noFill/>
          <a:ln>
            <a:noFill/>
          </a:ln>
        </p:spPr>
      </p:sp>
      <p:sp>
        <p:nvSpPr>
          <p:cNvPr id="136" name="Google Shape;136;p19"/>
          <p:cNvSpPr/>
          <p:nvPr/>
        </p:nvSpPr>
        <p:spPr>
          <a:xfrm>
            <a:off x="6337300" y="1059718"/>
            <a:ext cx="5854700" cy="5793129"/>
          </a:xfrm>
          <a:prstGeom prst="rect">
            <a:avLst/>
          </a:prstGeom>
          <a:solidFill>
            <a:srgbClr val="153259">
              <a:alpha val="63921"/>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37" name="Google Shape;137;p19"/>
          <p:cNvPicPr preferRelativeResize="0"/>
          <p:nvPr/>
        </p:nvPicPr>
        <p:blipFill rotWithShape="1">
          <a:blip r:embed="rId2">
            <a:alphaModFix/>
          </a:blip>
          <a:srcRect b="0" l="0" r="0" t="0"/>
          <a:stretch/>
        </p:blipFill>
        <p:spPr>
          <a:xfrm>
            <a:off x="0" y="0"/>
            <a:ext cx="12192000" cy="1087129"/>
          </a:xfrm>
          <a:prstGeom prst="rect">
            <a:avLst/>
          </a:prstGeom>
          <a:noFill/>
          <a:ln>
            <a:noFill/>
          </a:ln>
        </p:spPr>
      </p:pic>
      <p:sp>
        <p:nvSpPr>
          <p:cNvPr id="138" name="Google Shape;138;p19"/>
          <p:cNvSpPr txBox="1"/>
          <p:nvPr>
            <p:ph type="title"/>
          </p:nvPr>
        </p:nvSpPr>
        <p:spPr>
          <a:xfrm>
            <a:off x="573795" y="-10746"/>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b="0" i="0" sz="44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9" name="Google Shape;139;p19"/>
          <p:cNvSpPr txBox="1"/>
          <p:nvPr>
            <p:ph idx="1" type="body"/>
          </p:nvPr>
        </p:nvSpPr>
        <p:spPr>
          <a:xfrm>
            <a:off x="7190670" y="1672640"/>
            <a:ext cx="4538663" cy="12362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200"/>
              <a:buNone/>
              <a:defRPr sz="2200">
                <a:solidFill>
                  <a:schemeClr val="lt1"/>
                </a:solidFill>
              </a:defRPr>
            </a:lvl1pPr>
            <a:lvl2pPr indent="-228600" lvl="1" marL="914400" algn="l">
              <a:lnSpc>
                <a:spcPct val="90000"/>
              </a:lnSpc>
              <a:spcBef>
                <a:spcPts val="500"/>
              </a:spcBef>
              <a:spcAft>
                <a:spcPts val="0"/>
              </a:spcAft>
              <a:buClr>
                <a:schemeClr val="dk1"/>
              </a:buClr>
              <a:buSzPts val="2000"/>
              <a:buNone/>
              <a:defRPr sz="200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19"/>
          <p:cNvSpPr txBox="1"/>
          <p:nvPr>
            <p:ph idx="3" type="body"/>
          </p:nvPr>
        </p:nvSpPr>
        <p:spPr>
          <a:xfrm>
            <a:off x="7190670" y="3237189"/>
            <a:ext cx="4538663" cy="12362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200"/>
              <a:buNone/>
              <a:defRPr sz="2200">
                <a:solidFill>
                  <a:schemeClr val="lt1"/>
                </a:solidFill>
              </a:defRPr>
            </a:lvl1pPr>
            <a:lvl2pPr indent="-228600" lvl="1" marL="914400" algn="l">
              <a:lnSpc>
                <a:spcPct val="90000"/>
              </a:lnSpc>
              <a:spcBef>
                <a:spcPts val="500"/>
              </a:spcBef>
              <a:spcAft>
                <a:spcPts val="0"/>
              </a:spcAft>
              <a:buClr>
                <a:schemeClr val="dk1"/>
              </a:buClr>
              <a:buSzPts val="2000"/>
              <a:buNone/>
              <a:defRPr sz="200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19"/>
          <p:cNvSpPr txBox="1"/>
          <p:nvPr>
            <p:ph idx="4" type="body"/>
          </p:nvPr>
        </p:nvSpPr>
        <p:spPr>
          <a:xfrm>
            <a:off x="7190670" y="4791801"/>
            <a:ext cx="4538663" cy="12362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200"/>
              <a:buNone/>
              <a:defRPr sz="2200">
                <a:solidFill>
                  <a:schemeClr val="lt1"/>
                </a:solidFill>
              </a:defRPr>
            </a:lvl1pPr>
            <a:lvl2pPr indent="-228600" lvl="1" marL="914400" algn="l">
              <a:lnSpc>
                <a:spcPct val="90000"/>
              </a:lnSpc>
              <a:spcBef>
                <a:spcPts val="500"/>
              </a:spcBef>
              <a:spcAft>
                <a:spcPts val="0"/>
              </a:spcAft>
              <a:buClr>
                <a:schemeClr val="dk1"/>
              </a:buClr>
              <a:buSzPts val="2000"/>
              <a:buNone/>
              <a:defRPr sz="200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19"/>
          <p:cNvSpPr/>
          <p:nvPr/>
        </p:nvSpPr>
        <p:spPr>
          <a:xfrm>
            <a:off x="5810537" y="1685983"/>
            <a:ext cx="1215251" cy="1215251"/>
          </a:xfrm>
          <a:prstGeom prst="ellipse">
            <a:avLst/>
          </a:prstGeom>
          <a:solidFill>
            <a:srgbClr val="153259"/>
          </a:solidFill>
          <a:ln cap="flat" cmpd="sng" w="76200">
            <a:solidFill>
              <a:srgbClr val="5D957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3" name="Google Shape;143;p19"/>
          <p:cNvSpPr/>
          <p:nvPr/>
        </p:nvSpPr>
        <p:spPr>
          <a:xfrm>
            <a:off x="5810537" y="3258188"/>
            <a:ext cx="1215251" cy="1215251"/>
          </a:xfrm>
          <a:prstGeom prst="ellipse">
            <a:avLst/>
          </a:prstGeom>
          <a:solidFill>
            <a:srgbClr val="153259"/>
          </a:solidFill>
          <a:ln cap="flat" cmpd="sng" w="76200">
            <a:solidFill>
              <a:srgbClr val="5D957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4" name="Google Shape;144;p19"/>
          <p:cNvSpPr/>
          <p:nvPr/>
        </p:nvSpPr>
        <p:spPr>
          <a:xfrm>
            <a:off x="5810537" y="4831198"/>
            <a:ext cx="1215251" cy="1215251"/>
          </a:xfrm>
          <a:prstGeom prst="ellipse">
            <a:avLst/>
          </a:prstGeom>
          <a:solidFill>
            <a:srgbClr val="153259"/>
          </a:solidFill>
          <a:ln cap="flat" cmpd="sng" w="76200">
            <a:solidFill>
              <a:srgbClr val="5D9577"/>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ext&#10;&#10;Description automatically generated" id="145" name="Google Shape;145;p19"/>
          <p:cNvPicPr preferRelativeResize="0"/>
          <p:nvPr/>
        </p:nvPicPr>
        <p:blipFill rotWithShape="1">
          <a:blip r:embed="rId3">
            <a:alphaModFix/>
          </a:blip>
          <a:srcRect b="0" l="0" r="0" t="0"/>
          <a:stretch/>
        </p:blipFill>
        <p:spPr>
          <a:xfrm>
            <a:off x="8852686" y="92099"/>
            <a:ext cx="3793820" cy="902929"/>
          </a:xfrm>
          <a:prstGeom prst="rect">
            <a:avLst/>
          </a:prstGeom>
          <a:noFill/>
          <a:ln>
            <a:noFill/>
          </a:ln>
        </p:spPr>
      </p:pic>
    </p:spTree>
  </p:cSld>
  <p:clrMapOvr>
    <a:masterClrMapping/>
  </p:clrMapOvr>
  <p:extLst>
    <p:ext uri="{DCECCB84-F9BA-43D5-87BE-67443E8EF086}">
      <p15:sldGuideLst>
        <p15:guide id="1" orient="horz" pos="504">
          <p15:clr>
            <a:srgbClr val="FBAE40"/>
          </p15:clr>
        </p15:guide>
        <p15:guide id="2" pos="43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146" name="Shape 146"/>
        <p:cNvGrpSpPr/>
        <p:nvPr/>
      </p:nvGrpSpPr>
      <p:grpSpPr>
        <a:xfrm>
          <a:off x="0" y="0"/>
          <a:ext cx="0" cy="0"/>
          <a:chOff x="0" y="0"/>
          <a:chExt cx="0" cy="0"/>
        </a:xfrm>
      </p:grpSpPr>
      <p:pic>
        <p:nvPicPr>
          <p:cNvPr id="147" name="Google Shape;147;p20"/>
          <p:cNvPicPr preferRelativeResize="0"/>
          <p:nvPr/>
        </p:nvPicPr>
        <p:blipFill rotWithShape="1">
          <a:blip r:embed="rId2">
            <a:alphaModFix/>
          </a:blip>
          <a:srcRect b="0" l="0" r="0" t="0"/>
          <a:stretch/>
        </p:blipFill>
        <p:spPr>
          <a:xfrm>
            <a:off x="0" y="0"/>
            <a:ext cx="12192000" cy="1087129"/>
          </a:xfrm>
          <a:prstGeom prst="rect">
            <a:avLst/>
          </a:prstGeom>
          <a:noFill/>
          <a:ln>
            <a:noFill/>
          </a:ln>
        </p:spPr>
      </p:pic>
      <p:sp>
        <p:nvSpPr>
          <p:cNvPr id="148" name="Google Shape;148;p20"/>
          <p:cNvSpPr txBox="1"/>
          <p:nvPr>
            <p:ph idx="1" type="body"/>
          </p:nvPr>
        </p:nvSpPr>
        <p:spPr>
          <a:xfrm>
            <a:off x="600864" y="1187125"/>
            <a:ext cx="6189675" cy="55343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00"/>
              <a:buNone/>
              <a:defRPr b="0" sz="2800">
                <a:solidFill>
                  <a:schemeClr val="dk1"/>
                </a:solidFill>
              </a:defRPr>
            </a:lvl1pPr>
            <a:lvl2pPr indent="-406400" lvl="1" marL="914400" algn="l">
              <a:lnSpc>
                <a:spcPct val="90000"/>
              </a:lnSpc>
              <a:spcBef>
                <a:spcPts val="500"/>
              </a:spcBef>
              <a:spcAft>
                <a:spcPts val="0"/>
              </a:spcAft>
              <a:buClr>
                <a:srgbClr val="5D8B72"/>
              </a:buClr>
              <a:buSzPts val="2800"/>
              <a:buFont typeface="Noto Sans Symbols"/>
              <a:buChar char="▪"/>
              <a:defRPr sz="2800">
                <a:solidFill>
                  <a:schemeClr val="dk1"/>
                </a:solidFill>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20"/>
          <p:cNvSpPr/>
          <p:nvPr/>
        </p:nvSpPr>
        <p:spPr>
          <a:xfrm>
            <a:off x="7113494" y="1208434"/>
            <a:ext cx="4706471" cy="1281702"/>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0" name="Google Shape;150;p20"/>
          <p:cNvSpPr/>
          <p:nvPr/>
        </p:nvSpPr>
        <p:spPr>
          <a:xfrm>
            <a:off x="7109018" y="2611441"/>
            <a:ext cx="4706471" cy="1281702"/>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1" name="Google Shape;151;p20"/>
          <p:cNvSpPr/>
          <p:nvPr/>
        </p:nvSpPr>
        <p:spPr>
          <a:xfrm>
            <a:off x="7113494" y="4021729"/>
            <a:ext cx="4706471" cy="1281702"/>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2" name="Google Shape;152;p20"/>
          <p:cNvSpPr/>
          <p:nvPr/>
        </p:nvSpPr>
        <p:spPr>
          <a:xfrm>
            <a:off x="7113494" y="5432017"/>
            <a:ext cx="4706471" cy="1281702"/>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3" name="Google Shape;153;p20"/>
          <p:cNvSpPr/>
          <p:nvPr/>
        </p:nvSpPr>
        <p:spPr>
          <a:xfrm>
            <a:off x="994856" y="1521903"/>
            <a:ext cx="1811322" cy="177501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4" name="Google Shape;154;p20"/>
          <p:cNvSpPr txBox="1"/>
          <p:nvPr/>
        </p:nvSpPr>
        <p:spPr>
          <a:xfrm>
            <a:off x="1115367" y="7235826"/>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55" name="Google Shape;155;p20"/>
          <p:cNvSpPr txBox="1"/>
          <p:nvPr>
            <p:ph type="title"/>
          </p:nvPr>
        </p:nvSpPr>
        <p:spPr>
          <a:xfrm>
            <a:off x="573795" y="-10746"/>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b="0" i="0" sz="44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6" name="Google Shape;156;p20"/>
          <p:cNvSpPr txBox="1"/>
          <p:nvPr>
            <p:ph idx="2" type="body"/>
          </p:nvPr>
        </p:nvSpPr>
        <p:spPr>
          <a:xfrm>
            <a:off x="7843416" y="1462331"/>
            <a:ext cx="3806717" cy="85158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dk1"/>
              </a:buClr>
              <a:buSzPts val="1900"/>
              <a:buFont typeface="Arial"/>
              <a:buNone/>
              <a:defRPr sz="1900"/>
            </a:lvl1pPr>
            <a:lvl2pPr indent="-355600" lvl="1" marL="914400" algn="l">
              <a:lnSpc>
                <a:spcPct val="90000"/>
              </a:lnSpc>
              <a:spcBef>
                <a:spcPts val="500"/>
              </a:spcBef>
              <a:spcAft>
                <a:spcPts val="0"/>
              </a:spcAft>
              <a:buClr>
                <a:schemeClr val="dk1"/>
              </a:buClr>
              <a:buSzPts val="2000"/>
              <a:buFont typeface="Arial"/>
              <a:buChar char="•"/>
              <a:defRPr sz="2000"/>
            </a:lvl2pPr>
            <a:lvl3pPr indent="-342900" lvl="2" marL="1371600" algn="l">
              <a:lnSpc>
                <a:spcPct val="90000"/>
              </a:lnSpc>
              <a:spcBef>
                <a:spcPts val="500"/>
              </a:spcBef>
              <a:spcAft>
                <a:spcPts val="0"/>
              </a:spcAft>
              <a:buClr>
                <a:schemeClr val="dk1"/>
              </a:buClr>
              <a:buSzPts val="1800"/>
              <a:buFont typeface="Arial"/>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20"/>
          <p:cNvSpPr txBox="1"/>
          <p:nvPr>
            <p:ph idx="3" type="body"/>
          </p:nvPr>
        </p:nvSpPr>
        <p:spPr>
          <a:xfrm>
            <a:off x="7843416" y="2871129"/>
            <a:ext cx="3806717" cy="85158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dk1"/>
              </a:buClr>
              <a:buSzPts val="1900"/>
              <a:buFont typeface="Arial"/>
              <a:buNone/>
              <a:defRPr sz="1900"/>
            </a:lvl1pPr>
            <a:lvl2pPr indent="-355600" lvl="1" marL="914400" algn="l">
              <a:lnSpc>
                <a:spcPct val="90000"/>
              </a:lnSpc>
              <a:spcBef>
                <a:spcPts val="500"/>
              </a:spcBef>
              <a:spcAft>
                <a:spcPts val="0"/>
              </a:spcAft>
              <a:buClr>
                <a:schemeClr val="dk1"/>
              </a:buClr>
              <a:buSzPts val="2000"/>
              <a:buFont typeface="Arial"/>
              <a:buChar char="•"/>
              <a:defRPr sz="2000"/>
            </a:lvl2pPr>
            <a:lvl3pPr indent="-342900" lvl="2" marL="1371600" algn="l">
              <a:lnSpc>
                <a:spcPct val="90000"/>
              </a:lnSpc>
              <a:spcBef>
                <a:spcPts val="500"/>
              </a:spcBef>
              <a:spcAft>
                <a:spcPts val="0"/>
              </a:spcAft>
              <a:buClr>
                <a:schemeClr val="dk1"/>
              </a:buClr>
              <a:buSzPts val="1800"/>
              <a:buFont typeface="Arial"/>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20"/>
          <p:cNvSpPr txBox="1"/>
          <p:nvPr>
            <p:ph idx="4" type="body"/>
          </p:nvPr>
        </p:nvSpPr>
        <p:spPr>
          <a:xfrm>
            <a:off x="7843416" y="4248373"/>
            <a:ext cx="3806717" cy="85158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dk1"/>
              </a:buClr>
              <a:buSzPts val="1900"/>
              <a:buFont typeface="Arial"/>
              <a:buNone/>
              <a:defRPr sz="1900"/>
            </a:lvl1pPr>
            <a:lvl2pPr indent="-355600" lvl="1" marL="914400" algn="l">
              <a:lnSpc>
                <a:spcPct val="90000"/>
              </a:lnSpc>
              <a:spcBef>
                <a:spcPts val="500"/>
              </a:spcBef>
              <a:spcAft>
                <a:spcPts val="0"/>
              </a:spcAft>
              <a:buClr>
                <a:schemeClr val="dk1"/>
              </a:buClr>
              <a:buSzPts val="2000"/>
              <a:buFont typeface="Arial"/>
              <a:buChar char="•"/>
              <a:defRPr sz="2000"/>
            </a:lvl2pPr>
            <a:lvl3pPr indent="-342900" lvl="2" marL="1371600" algn="l">
              <a:lnSpc>
                <a:spcPct val="90000"/>
              </a:lnSpc>
              <a:spcBef>
                <a:spcPts val="500"/>
              </a:spcBef>
              <a:spcAft>
                <a:spcPts val="0"/>
              </a:spcAft>
              <a:buClr>
                <a:schemeClr val="dk1"/>
              </a:buClr>
              <a:buSzPts val="1800"/>
              <a:buFont typeface="Arial"/>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20"/>
          <p:cNvSpPr txBox="1"/>
          <p:nvPr>
            <p:ph idx="5" type="body"/>
          </p:nvPr>
        </p:nvSpPr>
        <p:spPr>
          <a:xfrm>
            <a:off x="7843416" y="5659484"/>
            <a:ext cx="3806717" cy="85158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chemeClr val="dk1"/>
              </a:buClr>
              <a:buSzPts val="1900"/>
              <a:buFont typeface="Arial"/>
              <a:buNone/>
              <a:defRPr sz="1900"/>
            </a:lvl1pPr>
            <a:lvl2pPr indent="-355600" lvl="1" marL="914400" algn="l">
              <a:lnSpc>
                <a:spcPct val="90000"/>
              </a:lnSpc>
              <a:spcBef>
                <a:spcPts val="500"/>
              </a:spcBef>
              <a:spcAft>
                <a:spcPts val="0"/>
              </a:spcAft>
              <a:buClr>
                <a:schemeClr val="dk1"/>
              </a:buClr>
              <a:buSzPts val="2000"/>
              <a:buFont typeface="Arial"/>
              <a:buChar char="•"/>
              <a:defRPr sz="2000"/>
            </a:lvl2pPr>
            <a:lvl3pPr indent="-342900" lvl="2" marL="1371600" algn="l">
              <a:lnSpc>
                <a:spcPct val="90000"/>
              </a:lnSpc>
              <a:spcBef>
                <a:spcPts val="500"/>
              </a:spcBef>
              <a:spcAft>
                <a:spcPts val="0"/>
              </a:spcAft>
              <a:buClr>
                <a:schemeClr val="dk1"/>
              </a:buClr>
              <a:buSzPts val="1800"/>
              <a:buFont typeface="Arial"/>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20"/>
          <p:cNvSpPr txBox="1"/>
          <p:nvPr>
            <p:ph idx="6" type="body"/>
          </p:nvPr>
        </p:nvSpPr>
        <p:spPr>
          <a:xfrm>
            <a:off x="7210142" y="1462331"/>
            <a:ext cx="619125" cy="85158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002060"/>
              </a:buClr>
              <a:buSzPts val="3200"/>
              <a:buNone/>
              <a:defRPr b="1" sz="3200">
                <a:solidFill>
                  <a:srgbClr val="002060"/>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20"/>
          <p:cNvSpPr txBox="1"/>
          <p:nvPr>
            <p:ph idx="7" type="body"/>
          </p:nvPr>
        </p:nvSpPr>
        <p:spPr>
          <a:xfrm>
            <a:off x="7210142" y="2873442"/>
            <a:ext cx="619125" cy="85158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002060"/>
              </a:buClr>
              <a:buSzPts val="3200"/>
              <a:buNone/>
              <a:defRPr b="1" sz="3200">
                <a:solidFill>
                  <a:srgbClr val="002060"/>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 name="Google Shape;162;p20"/>
          <p:cNvSpPr txBox="1"/>
          <p:nvPr>
            <p:ph idx="8" type="body"/>
          </p:nvPr>
        </p:nvSpPr>
        <p:spPr>
          <a:xfrm>
            <a:off x="7210142" y="5661797"/>
            <a:ext cx="619125" cy="85158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002060"/>
              </a:buClr>
              <a:buSzPts val="3200"/>
              <a:buNone/>
              <a:defRPr b="1" sz="3200">
                <a:solidFill>
                  <a:srgbClr val="002060"/>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20"/>
          <p:cNvSpPr txBox="1"/>
          <p:nvPr>
            <p:ph idx="9" type="body"/>
          </p:nvPr>
        </p:nvSpPr>
        <p:spPr>
          <a:xfrm>
            <a:off x="7210142" y="4250686"/>
            <a:ext cx="619125" cy="851580"/>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rgbClr val="002060"/>
              </a:buClr>
              <a:buSzPts val="3200"/>
              <a:buNone/>
              <a:defRPr b="1" sz="3200">
                <a:solidFill>
                  <a:srgbClr val="002060"/>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Text&#10;&#10;Description automatically generated" id="164" name="Google Shape;164;p20"/>
          <p:cNvPicPr preferRelativeResize="0"/>
          <p:nvPr/>
        </p:nvPicPr>
        <p:blipFill rotWithShape="1">
          <a:blip r:embed="rId3">
            <a:alphaModFix/>
          </a:blip>
          <a:srcRect b="0" l="0" r="0" t="0"/>
          <a:stretch/>
        </p:blipFill>
        <p:spPr>
          <a:xfrm>
            <a:off x="8852686" y="92099"/>
            <a:ext cx="3793820" cy="902929"/>
          </a:xfrm>
          <a:prstGeom prst="rect">
            <a:avLst/>
          </a:prstGeom>
          <a:noFill/>
          <a:ln>
            <a:noFill/>
          </a:ln>
        </p:spPr>
      </p:pic>
    </p:spTree>
  </p:cSld>
  <p:clrMapOvr>
    <a:masterClrMapping/>
  </p:clrMapOvr>
  <p:extLst>
    <p:ext uri="{DCECCB84-F9BA-43D5-87BE-67443E8EF086}">
      <p15:sldGuideLst>
        <p15:guide id="1" orient="horz" pos="504">
          <p15:clr>
            <a:srgbClr val="FBAE40"/>
          </p15:clr>
        </p15:guide>
        <p15:guide id="2" pos="43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p:cSld name="Title and Body">
    <p:spTree>
      <p:nvGrpSpPr>
        <p:cNvPr id="19" name="Shape 19"/>
        <p:cNvGrpSpPr/>
        <p:nvPr/>
      </p:nvGrpSpPr>
      <p:grpSpPr>
        <a:xfrm>
          <a:off x="0" y="0"/>
          <a:ext cx="0" cy="0"/>
          <a:chOff x="0" y="0"/>
          <a:chExt cx="0" cy="0"/>
        </a:xfrm>
      </p:grpSpPr>
      <p:pic>
        <p:nvPicPr>
          <p:cNvPr id="20" name="Google Shape;20;p3"/>
          <p:cNvPicPr preferRelativeResize="0"/>
          <p:nvPr/>
        </p:nvPicPr>
        <p:blipFill rotWithShape="1">
          <a:blip r:embed="rId2">
            <a:alphaModFix/>
          </a:blip>
          <a:srcRect b="0" l="0" r="0" t="0"/>
          <a:stretch/>
        </p:blipFill>
        <p:spPr>
          <a:xfrm>
            <a:off x="0" y="0"/>
            <a:ext cx="12192000" cy="1087129"/>
          </a:xfrm>
          <a:prstGeom prst="rect">
            <a:avLst/>
          </a:prstGeom>
          <a:noFill/>
          <a:ln>
            <a:noFill/>
          </a:ln>
        </p:spPr>
      </p:pic>
      <p:sp>
        <p:nvSpPr>
          <p:cNvPr id="21" name="Google Shape;21;p3"/>
          <p:cNvSpPr txBox="1"/>
          <p:nvPr>
            <p:ph type="title"/>
          </p:nvPr>
        </p:nvSpPr>
        <p:spPr>
          <a:xfrm>
            <a:off x="573795" y="-10745"/>
            <a:ext cx="8561892"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b="0" i="0" sz="44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
          <p:cNvSpPr txBox="1"/>
          <p:nvPr/>
        </p:nvSpPr>
        <p:spPr>
          <a:xfrm>
            <a:off x="573795" y="1812175"/>
            <a:ext cx="11180401" cy="453760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 name="Google Shape;23;p3"/>
          <p:cNvSpPr txBox="1"/>
          <p:nvPr>
            <p:ph idx="1" type="body"/>
          </p:nvPr>
        </p:nvSpPr>
        <p:spPr>
          <a:xfrm>
            <a:off x="573795" y="1687513"/>
            <a:ext cx="11347450" cy="466248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Text&#10;&#10;Description automatically generated" id="24" name="Google Shape;24;p3"/>
          <p:cNvPicPr preferRelativeResize="0"/>
          <p:nvPr/>
        </p:nvPicPr>
        <p:blipFill rotWithShape="1">
          <a:blip r:embed="rId3">
            <a:alphaModFix/>
          </a:blip>
          <a:srcRect b="0" l="0" r="0" t="0"/>
          <a:stretch/>
        </p:blipFill>
        <p:spPr>
          <a:xfrm>
            <a:off x="8917424" y="108469"/>
            <a:ext cx="3656255" cy="87018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432">
          <p15:clr>
            <a:srgbClr val="FBAE40"/>
          </p15:clr>
        </p15:guide>
        <p15:guide id="3" orient="horz" pos="507">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165" name="Shape 165"/>
        <p:cNvGrpSpPr/>
        <p:nvPr/>
      </p:nvGrpSpPr>
      <p:grpSpPr>
        <a:xfrm>
          <a:off x="0" y="0"/>
          <a:ext cx="0" cy="0"/>
          <a:chOff x="0" y="0"/>
          <a:chExt cx="0" cy="0"/>
        </a:xfrm>
      </p:grpSpPr>
      <p:pic>
        <p:nvPicPr>
          <p:cNvPr id="166" name="Google Shape;166;p21"/>
          <p:cNvPicPr preferRelativeResize="0"/>
          <p:nvPr/>
        </p:nvPicPr>
        <p:blipFill rotWithShape="1">
          <a:blip r:embed="rId2">
            <a:alphaModFix/>
          </a:blip>
          <a:srcRect b="0" l="0" r="0" t="0"/>
          <a:stretch/>
        </p:blipFill>
        <p:spPr>
          <a:xfrm>
            <a:off x="0" y="0"/>
            <a:ext cx="12192000" cy="1087129"/>
          </a:xfrm>
          <a:prstGeom prst="rect">
            <a:avLst/>
          </a:prstGeom>
          <a:noFill/>
          <a:ln>
            <a:noFill/>
          </a:ln>
        </p:spPr>
      </p:pic>
      <p:sp>
        <p:nvSpPr>
          <p:cNvPr id="167" name="Google Shape;167;p21"/>
          <p:cNvSpPr txBox="1"/>
          <p:nvPr>
            <p:ph idx="1" type="body"/>
          </p:nvPr>
        </p:nvSpPr>
        <p:spPr>
          <a:xfrm>
            <a:off x="600864" y="1187125"/>
            <a:ext cx="6189675" cy="55343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00"/>
              <a:buNone/>
              <a:defRPr b="0" sz="2800">
                <a:solidFill>
                  <a:schemeClr val="dk1"/>
                </a:solidFill>
              </a:defRPr>
            </a:lvl1pPr>
            <a:lvl2pPr indent="-406400" lvl="1" marL="914400" algn="l">
              <a:lnSpc>
                <a:spcPct val="90000"/>
              </a:lnSpc>
              <a:spcBef>
                <a:spcPts val="500"/>
              </a:spcBef>
              <a:spcAft>
                <a:spcPts val="0"/>
              </a:spcAft>
              <a:buClr>
                <a:srgbClr val="5D8B72"/>
              </a:buClr>
              <a:buSzPts val="2800"/>
              <a:buFont typeface="Noto Sans Symbols"/>
              <a:buChar char="▪"/>
              <a:defRPr sz="2800">
                <a:solidFill>
                  <a:schemeClr val="dk1"/>
                </a:solidFill>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21"/>
          <p:cNvSpPr/>
          <p:nvPr/>
        </p:nvSpPr>
        <p:spPr>
          <a:xfrm>
            <a:off x="7113494" y="1208433"/>
            <a:ext cx="4706471" cy="5505285"/>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9" name="Google Shape;169;p21"/>
          <p:cNvSpPr/>
          <p:nvPr/>
        </p:nvSpPr>
        <p:spPr>
          <a:xfrm>
            <a:off x="994856" y="1521903"/>
            <a:ext cx="1811322" cy="177501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0" name="Google Shape;170;p21"/>
          <p:cNvSpPr txBox="1"/>
          <p:nvPr/>
        </p:nvSpPr>
        <p:spPr>
          <a:xfrm>
            <a:off x="1115367" y="7235826"/>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1" name="Google Shape;171;p21"/>
          <p:cNvSpPr txBox="1"/>
          <p:nvPr>
            <p:ph type="title"/>
          </p:nvPr>
        </p:nvSpPr>
        <p:spPr>
          <a:xfrm>
            <a:off x="573795" y="-10746"/>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b="0" i="0" sz="44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 name="Google Shape;172;p21"/>
          <p:cNvSpPr txBox="1"/>
          <p:nvPr>
            <p:ph idx="2" type="body"/>
          </p:nvPr>
        </p:nvSpPr>
        <p:spPr>
          <a:xfrm>
            <a:off x="7303912" y="1470556"/>
            <a:ext cx="4357864" cy="1577293"/>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sz="2400"/>
            </a:lvl1pPr>
            <a:lvl2pPr indent="-381000" lvl="1" marL="914400" algn="l">
              <a:lnSpc>
                <a:spcPct val="90000"/>
              </a:lnSpc>
              <a:spcBef>
                <a:spcPts val="500"/>
              </a:spcBef>
              <a:spcAft>
                <a:spcPts val="0"/>
              </a:spcAft>
              <a:buClr>
                <a:schemeClr val="dk1"/>
              </a:buClr>
              <a:buSzPts val="2400"/>
              <a:buFont typeface="Calibri"/>
              <a:buAutoNum type="arabicParenR"/>
              <a:defRPr/>
            </a:lvl2pPr>
            <a:lvl3pPr indent="-355600" lvl="2" marL="1371600" algn="l">
              <a:lnSpc>
                <a:spcPct val="90000"/>
              </a:lnSpc>
              <a:spcBef>
                <a:spcPts val="500"/>
              </a:spcBef>
              <a:spcAft>
                <a:spcPts val="0"/>
              </a:spcAft>
              <a:buClr>
                <a:schemeClr val="dk1"/>
              </a:buClr>
              <a:buSzPts val="2000"/>
              <a:buFont typeface="Calibri"/>
              <a:buAutoNum type="arabicParenR"/>
              <a:defRPr/>
            </a:lvl3pPr>
            <a:lvl4pPr indent="-342900" lvl="3" marL="1828800" algn="l">
              <a:lnSpc>
                <a:spcPct val="90000"/>
              </a:lnSpc>
              <a:spcBef>
                <a:spcPts val="500"/>
              </a:spcBef>
              <a:spcAft>
                <a:spcPts val="0"/>
              </a:spcAft>
              <a:buClr>
                <a:schemeClr val="dk1"/>
              </a:buClr>
              <a:buSzPts val="1800"/>
              <a:buFont typeface="Calibri"/>
              <a:buAutoNum type="arabicParenR"/>
              <a:defRPr/>
            </a:lvl4pPr>
            <a:lvl5pPr indent="-342900" lvl="4" marL="2286000" algn="l">
              <a:lnSpc>
                <a:spcPct val="90000"/>
              </a:lnSpc>
              <a:spcBef>
                <a:spcPts val="500"/>
              </a:spcBef>
              <a:spcAft>
                <a:spcPts val="0"/>
              </a:spcAft>
              <a:buClr>
                <a:schemeClr val="dk1"/>
              </a:buClr>
              <a:buSzPts val="1800"/>
              <a:buFont typeface="Calibri"/>
              <a:buAutoNum type="arabicParen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21"/>
          <p:cNvSpPr txBox="1"/>
          <p:nvPr>
            <p:ph idx="3" type="body"/>
          </p:nvPr>
        </p:nvSpPr>
        <p:spPr>
          <a:xfrm>
            <a:off x="7303912" y="3203588"/>
            <a:ext cx="4357864" cy="1605479"/>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sz="2400"/>
            </a:lvl1pPr>
            <a:lvl2pPr indent="-381000" lvl="1" marL="914400" algn="l">
              <a:lnSpc>
                <a:spcPct val="90000"/>
              </a:lnSpc>
              <a:spcBef>
                <a:spcPts val="500"/>
              </a:spcBef>
              <a:spcAft>
                <a:spcPts val="0"/>
              </a:spcAft>
              <a:buClr>
                <a:schemeClr val="dk1"/>
              </a:buClr>
              <a:buSzPts val="2400"/>
              <a:buFont typeface="Calibri"/>
              <a:buAutoNum type="arabicParenR"/>
              <a:defRPr/>
            </a:lvl2pPr>
            <a:lvl3pPr indent="-355600" lvl="2" marL="1371600" algn="l">
              <a:lnSpc>
                <a:spcPct val="90000"/>
              </a:lnSpc>
              <a:spcBef>
                <a:spcPts val="500"/>
              </a:spcBef>
              <a:spcAft>
                <a:spcPts val="0"/>
              </a:spcAft>
              <a:buClr>
                <a:schemeClr val="dk1"/>
              </a:buClr>
              <a:buSzPts val="2000"/>
              <a:buFont typeface="Calibri"/>
              <a:buAutoNum type="arabicParenR"/>
              <a:defRPr/>
            </a:lvl3pPr>
            <a:lvl4pPr indent="-342900" lvl="3" marL="1828800" algn="l">
              <a:lnSpc>
                <a:spcPct val="90000"/>
              </a:lnSpc>
              <a:spcBef>
                <a:spcPts val="500"/>
              </a:spcBef>
              <a:spcAft>
                <a:spcPts val="0"/>
              </a:spcAft>
              <a:buClr>
                <a:schemeClr val="dk1"/>
              </a:buClr>
              <a:buSzPts val="1800"/>
              <a:buFont typeface="Calibri"/>
              <a:buAutoNum type="arabicParenR"/>
              <a:defRPr/>
            </a:lvl4pPr>
            <a:lvl5pPr indent="-342900" lvl="4" marL="2286000" algn="l">
              <a:lnSpc>
                <a:spcPct val="90000"/>
              </a:lnSpc>
              <a:spcBef>
                <a:spcPts val="500"/>
              </a:spcBef>
              <a:spcAft>
                <a:spcPts val="0"/>
              </a:spcAft>
              <a:buClr>
                <a:schemeClr val="dk1"/>
              </a:buClr>
              <a:buSzPts val="1800"/>
              <a:buFont typeface="Calibri"/>
              <a:buAutoNum type="arabicParen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21"/>
          <p:cNvSpPr txBox="1"/>
          <p:nvPr>
            <p:ph idx="4" type="body"/>
          </p:nvPr>
        </p:nvSpPr>
        <p:spPr>
          <a:xfrm>
            <a:off x="7303912" y="4975944"/>
            <a:ext cx="4357864" cy="1605479"/>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dk1"/>
              </a:buClr>
              <a:buSzPts val="2400"/>
              <a:buFont typeface="Arial"/>
              <a:buChar char="•"/>
              <a:defRPr sz="2400"/>
            </a:lvl1pPr>
            <a:lvl2pPr indent="-381000" lvl="1" marL="914400" algn="l">
              <a:lnSpc>
                <a:spcPct val="90000"/>
              </a:lnSpc>
              <a:spcBef>
                <a:spcPts val="500"/>
              </a:spcBef>
              <a:spcAft>
                <a:spcPts val="0"/>
              </a:spcAft>
              <a:buClr>
                <a:schemeClr val="dk1"/>
              </a:buClr>
              <a:buSzPts val="2400"/>
              <a:buFont typeface="Calibri"/>
              <a:buAutoNum type="arabicParenR"/>
              <a:defRPr/>
            </a:lvl2pPr>
            <a:lvl3pPr indent="-355600" lvl="2" marL="1371600" algn="l">
              <a:lnSpc>
                <a:spcPct val="90000"/>
              </a:lnSpc>
              <a:spcBef>
                <a:spcPts val="500"/>
              </a:spcBef>
              <a:spcAft>
                <a:spcPts val="0"/>
              </a:spcAft>
              <a:buClr>
                <a:schemeClr val="dk1"/>
              </a:buClr>
              <a:buSzPts val="2000"/>
              <a:buFont typeface="Calibri"/>
              <a:buAutoNum type="arabicParenR"/>
              <a:defRPr/>
            </a:lvl3pPr>
            <a:lvl4pPr indent="-342900" lvl="3" marL="1828800" algn="l">
              <a:lnSpc>
                <a:spcPct val="90000"/>
              </a:lnSpc>
              <a:spcBef>
                <a:spcPts val="500"/>
              </a:spcBef>
              <a:spcAft>
                <a:spcPts val="0"/>
              </a:spcAft>
              <a:buClr>
                <a:schemeClr val="dk1"/>
              </a:buClr>
              <a:buSzPts val="1800"/>
              <a:buFont typeface="Calibri"/>
              <a:buAutoNum type="arabicParenR"/>
              <a:defRPr/>
            </a:lvl4pPr>
            <a:lvl5pPr indent="-342900" lvl="4" marL="2286000" algn="l">
              <a:lnSpc>
                <a:spcPct val="90000"/>
              </a:lnSpc>
              <a:spcBef>
                <a:spcPts val="500"/>
              </a:spcBef>
              <a:spcAft>
                <a:spcPts val="0"/>
              </a:spcAft>
              <a:buClr>
                <a:schemeClr val="dk1"/>
              </a:buClr>
              <a:buSzPts val="1800"/>
              <a:buFont typeface="Calibri"/>
              <a:buAutoNum type="arabicParen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Text&#10;&#10;Description automatically generated" id="175" name="Google Shape;175;p21"/>
          <p:cNvPicPr preferRelativeResize="0"/>
          <p:nvPr/>
        </p:nvPicPr>
        <p:blipFill rotWithShape="1">
          <a:blip r:embed="rId3">
            <a:alphaModFix/>
          </a:blip>
          <a:srcRect b="0" l="0" r="0" t="0"/>
          <a:stretch/>
        </p:blipFill>
        <p:spPr>
          <a:xfrm>
            <a:off x="8852686" y="92099"/>
            <a:ext cx="3793820" cy="902929"/>
          </a:xfrm>
          <a:prstGeom prst="rect">
            <a:avLst/>
          </a:prstGeom>
          <a:noFill/>
          <a:ln>
            <a:noFill/>
          </a:ln>
        </p:spPr>
      </p:pic>
    </p:spTree>
  </p:cSld>
  <p:clrMapOvr>
    <a:masterClrMapping/>
  </p:clrMapOvr>
  <p:extLst>
    <p:ext uri="{DCECCB84-F9BA-43D5-87BE-67443E8EF086}">
      <p15:sldGuideLst>
        <p15:guide id="1" orient="horz" pos="504">
          <p15:clr>
            <a:srgbClr val="FBAE40"/>
          </p15:clr>
        </p15:guide>
        <p15:guide id="2" pos="43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ustom Layout">
  <p:cSld name="18_Custom Layout">
    <p:spTree>
      <p:nvGrpSpPr>
        <p:cNvPr id="176" name="Shape 176"/>
        <p:cNvGrpSpPr/>
        <p:nvPr/>
      </p:nvGrpSpPr>
      <p:grpSpPr>
        <a:xfrm>
          <a:off x="0" y="0"/>
          <a:ext cx="0" cy="0"/>
          <a:chOff x="0" y="0"/>
          <a:chExt cx="0" cy="0"/>
        </a:xfrm>
      </p:grpSpPr>
      <p:sp>
        <p:nvSpPr>
          <p:cNvPr id="177" name="Google Shape;177;p22"/>
          <p:cNvSpPr/>
          <p:nvPr/>
        </p:nvSpPr>
        <p:spPr>
          <a:xfrm>
            <a:off x="7113494" y="1208433"/>
            <a:ext cx="4706471" cy="5505285"/>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78" name="Google Shape;178;p22"/>
          <p:cNvPicPr preferRelativeResize="0"/>
          <p:nvPr/>
        </p:nvPicPr>
        <p:blipFill rotWithShape="1">
          <a:blip r:embed="rId2">
            <a:alphaModFix/>
          </a:blip>
          <a:srcRect b="0" l="0" r="0" t="0"/>
          <a:stretch/>
        </p:blipFill>
        <p:spPr>
          <a:xfrm>
            <a:off x="0" y="0"/>
            <a:ext cx="12192000" cy="1087129"/>
          </a:xfrm>
          <a:prstGeom prst="rect">
            <a:avLst/>
          </a:prstGeom>
          <a:noFill/>
          <a:ln>
            <a:noFill/>
          </a:ln>
        </p:spPr>
      </p:pic>
      <p:sp>
        <p:nvSpPr>
          <p:cNvPr id="179" name="Google Shape;179;p22"/>
          <p:cNvSpPr/>
          <p:nvPr/>
        </p:nvSpPr>
        <p:spPr>
          <a:xfrm>
            <a:off x="600865" y="1187125"/>
            <a:ext cx="6189674" cy="5526594"/>
          </a:xfrm>
          <a:prstGeom prst="rect">
            <a:avLst/>
          </a:prstGeom>
          <a:solidFill>
            <a:srgbClr val="5D8B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0" name="Google Shape;180;p22"/>
          <p:cNvSpPr txBox="1"/>
          <p:nvPr/>
        </p:nvSpPr>
        <p:spPr>
          <a:xfrm>
            <a:off x="1115367" y="7235826"/>
            <a:ext cx="18473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81" name="Google Shape;181;p22"/>
          <p:cNvSpPr txBox="1"/>
          <p:nvPr>
            <p:ph type="title"/>
          </p:nvPr>
        </p:nvSpPr>
        <p:spPr>
          <a:xfrm>
            <a:off x="573795" y="-10746"/>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4400"/>
              <a:buFont typeface="Calibri"/>
              <a:buNone/>
              <a:defRPr b="0" i="0" sz="44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 name="Google Shape;182;p22"/>
          <p:cNvSpPr txBox="1"/>
          <p:nvPr>
            <p:ph idx="1" type="body"/>
          </p:nvPr>
        </p:nvSpPr>
        <p:spPr>
          <a:xfrm>
            <a:off x="1209786" y="1836924"/>
            <a:ext cx="4814293" cy="42202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b="0" sz="2800">
                <a:solidFill>
                  <a:schemeClr val="lt1"/>
                </a:solidFill>
              </a:defRPr>
            </a:lvl1pPr>
            <a:lvl2pPr indent="-406400" lvl="1" marL="914400" algn="l">
              <a:lnSpc>
                <a:spcPct val="90000"/>
              </a:lnSpc>
              <a:spcBef>
                <a:spcPts val="500"/>
              </a:spcBef>
              <a:spcAft>
                <a:spcPts val="0"/>
              </a:spcAft>
              <a:buClr>
                <a:srgbClr val="5D8B72"/>
              </a:buClr>
              <a:buSzPts val="2800"/>
              <a:buFont typeface="Noto Sans Symbols"/>
              <a:buChar char="▪"/>
              <a:defRPr sz="2800">
                <a:solidFill>
                  <a:schemeClr val="dk1"/>
                </a:solidFill>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22"/>
          <p:cNvSpPr txBox="1"/>
          <p:nvPr>
            <p:ph idx="2" type="body"/>
          </p:nvPr>
        </p:nvSpPr>
        <p:spPr>
          <a:xfrm>
            <a:off x="7303912" y="1470555"/>
            <a:ext cx="4357864" cy="5043133"/>
          </a:xfrm>
          <a:prstGeom prst="rect">
            <a:avLst/>
          </a:prstGeom>
          <a:noFill/>
          <a:ln>
            <a:noFill/>
          </a:ln>
        </p:spPr>
        <p:txBody>
          <a:bodyPr anchorCtr="0" anchor="t" bIns="45700" lIns="91425" spcFirstLastPara="1" rIns="91425" wrap="square" tIns="45700">
            <a:normAutofit/>
          </a:bodyPr>
          <a:lstStyle>
            <a:lvl1pPr indent="-406400" lvl="0" marL="457200" marR="0" algn="l">
              <a:lnSpc>
                <a:spcPct val="90000"/>
              </a:lnSpc>
              <a:spcBef>
                <a:spcPts val="1000"/>
              </a:spcBef>
              <a:spcAft>
                <a:spcPts val="0"/>
              </a:spcAft>
              <a:buClr>
                <a:schemeClr val="dk1"/>
              </a:buClr>
              <a:buSzPts val="2800"/>
              <a:buFont typeface="Calibri"/>
              <a:buAutoNum type="arabicPeriod"/>
              <a:defRPr sz="2800"/>
            </a:lvl1pPr>
            <a:lvl2pPr indent="-355600" lvl="1" marL="914400" algn="l">
              <a:lnSpc>
                <a:spcPct val="90000"/>
              </a:lnSpc>
              <a:spcBef>
                <a:spcPts val="500"/>
              </a:spcBef>
              <a:spcAft>
                <a:spcPts val="0"/>
              </a:spcAft>
              <a:buClr>
                <a:schemeClr val="dk1"/>
              </a:buClr>
              <a:buSzPts val="2000"/>
              <a:buFont typeface="Calibri"/>
              <a:buAutoNum type="arabicPeriod"/>
              <a:defRPr sz="2000"/>
            </a:lvl2pPr>
            <a:lvl3pPr indent="-342900" lvl="2" marL="1371600" algn="l">
              <a:lnSpc>
                <a:spcPct val="90000"/>
              </a:lnSpc>
              <a:spcBef>
                <a:spcPts val="500"/>
              </a:spcBef>
              <a:spcAft>
                <a:spcPts val="0"/>
              </a:spcAft>
              <a:buClr>
                <a:schemeClr val="dk1"/>
              </a:buClr>
              <a:buSzPts val="1800"/>
              <a:buFont typeface="Calibri"/>
              <a:buAutoNum type="arabicPeriod"/>
              <a:defRPr sz="1800"/>
            </a:lvl3pPr>
            <a:lvl4pPr indent="-330200" lvl="3" marL="1828800" algn="l">
              <a:lnSpc>
                <a:spcPct val="90000"/>
              </a:lnSpc>
              <a:spcBef>
                <a:spcPts val="500"/>
              </a:spcBef>
              <a:spcAft>
                <a:spcPts val="0"/>
              </a:spcAft>
              <a:buClr>
                <a:schemeClr val="dk1"/>
              </a:buClr>
              <a:buSzPts val="1600"/>
              <a:buFont typeface="Calibri"/>
              <a:buAutoNum type="arabicPeriod"/>
              <a:defRPr sz="1600"/>
            </a:lvl4pPr>
            <a:lvl5pPr indent="-330200" lvl="4" marL="2286000" algn="l">
              <a:lnSpc>
                <a:spcPct val="90000"/>
              </a:lnSpc>
              <a:spcBef>
                <a:spcPts val="500"/>
              </a:spcBef>
              <a:spcAft>
                <a:spcPts val="0"/>
              </a:spcAft>
              <a:buClr>
                <a:schemeClr val="dk1"/>
              </a:buClr>
              <a:buSzPts val="1600"/>
              <a:buFont typeface="Calibri"/>
              <a:buAutoNum type="arabicPeriod"/>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Text&#10;&#10;Description automatically generated" id="184" name="Google Shape;184;p22"/>
          <p:cNvPicPr preferRelativeResize="0"/>
          <p:nvPr/>
        </p:nvPicPr>
        <p:blipFill rotWithShape="1">
          <a:blip r:embed="rId3">
            <a:alphaModFix/>
          </a:blip>
          <a:srcRect b="0" l="0" r="0" t="0"/>
          <a:stretch/>
        </p:blipFill>
        <p:spPr>
          <a:xfrm>
            <a:off x="8852686" y="92099"/>
            <a:ext cx="3793820" cy="902929"/>
          </a:xfrm>
          <a:prstGeom prst="rect">
            <a:avLst/>
          </a:prstGeom>
          <a:noFill/>
          <a:ln>
            <a:noFill/>
          </a:ln>
        </p:spPr>
      </p:pic>
    </p:spTree>
  </p:cSld>
  <p:clrMapOvr>
    <a:masterClrMapping/>
  </p:clrMapOvr>
  <p:extLst>
    <p:ext uri="{DCECCB84-F9BA-43D5-87BE-67443E8EF086}">
      <p15:sldGuideLst>
        <p15:guide id="1" orient="horz" pos="504">
          <p15:clr>
            <a:srgbClr val="FBAE40"/>
          </p15:clr>
        </p15:guide>
        <p15:guide id="2" pos="432">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_Custom Layout">
  <p:cSld name="32_Custom Layout">
    <p:spTree>
      <p:nvGrpSpPr>
        <p:cNvPr id="185" name="Shape 185"/>
        <p:cNvGrpSpPr/>
        <p:nvPr/>
      </p:nvGrpSpPr>
      <p:grpSpPr>
        <a:xfrm>
          <a:off x="0" y="0"/>
          <a:ext cx="0" cy="0"/>
          <a:chOff x="0" y="0"/>
          <a:chExt cx="0" cy="0"/>
        </a:xfrm>
      </p:grpSpPr>
      <p:sp>
        <p:nvSpPr>
          <p:cNvPr id="186" name="Google Shape;186;p23"/>
          <p:cNvSpPr txBox="1"/>
          <p:nvPr>
            <p:ph type="title"/>
          </p:nvPr>
        </p:nvSpPr>
        <p:spPr>
          <a:xfrm>
            <a:off x="573795" y="-1074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595959"/>
              </a:buClr>
              <a:buSzPts val="4000"/>
              <a:buFont typeface="Calibri"/>
              <a:buNone/>
              <a:defRPr b="1" i="0" sz="4000" cap="none">
                <a:solidFill>
                  <a:srgbClr val="595959"/>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 name="Google Shape;187;p23"/>
          <p:cNvSpPr/>
          <p:nvPr/>
        </p:nvSpPr>
        <p:spPr>
          <a:xfrm>
            <a:off x="270017" y="1367572"/>
            <a:ext cx="2713172" cy="2589112"/>
          </a:xfrm>
          <a:prstGeom prst="rect">
            <a:avLst/>
          </a:prstGeom>
          <a:solidFill>
            <a:srgbClr val="626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8" name="Google Shape;188;p23"/>
          <p:cNvSpPr/>
          <p:nvPr/>
        </p:nvSpPr>
        <p:spPr>
          <a:xfrm>
            <a:off x="3076999" y="4039015"/>
            <a:ext cx="2713172" cy="2589112"/>
          </a:xfrm>
          <a:prstGeom prst="rect">
            <a:avLst/>
          </a:prstGeom>
          <a:solidFill>
            <a:srgbClr val="626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9" name="Google Shape;189;p23"/>
          <p:cNvSpPr txBox="1"/>
          <p:nvPr>
            <p:ph idx="1" type="body"/>
          </p:nvPr>
        </p:nvSpPr>
        <p:spPr>
          <a:xfrm>
            <a:off x="685800" y="1973532"/>
            <a:ext cx="2012795" cy="1583705"/>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lt1"/>
              </a:buClr>
              <a:buSzPts val="2400"/>
              <a:buChar char="•"/>
              <a:defRPr sz="2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 name="Google Shape;190;p23"/>
          <p:cNvSpPr txBox="1"/>
          <p:nvPr>
            <p:ph idx="2" type="body"/>
          </p:nvPr>
        </p:nvSpPr>
        <p:spPr>
          <a:xfrm>
            <a:off x="3395547" y="4582918"/>
            <a:ext cx="2012795" cy="1583705"/>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lt1"/>
              </a:buClr>
              <a:buSzPts val="2400"/>
              <a:buChar char="•"/>
              <a:defRPr sz="2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 name="Google Shape;191;p23"/>
          <p:cNvSpPr/>
          <p:nvPr>
            <p:ph idx="3" type="pic"/>
          </p:nvPr>
        </p:nvSpPr>
        <p:spPr>
          <a:xfrm>
            <a:off x="3076999" y="1366838"/>
            <a:ext cx="2712614" cy="2589212"/>
          </a:xfrm>
          <a:prstGeom prst="rect">
            <a:avLst/>
          </a:prstGeom>
          <a:noFill/>
          <a:ln>
            <a:noFill/>
          </a:ln>
        </p:spPr>
      </p:sp>
      <p:sp>
        <p:nvSpPr>
          <p:cNvPr id="192" name="Google Shape;192;p23"/>
          <p:cNvSpPr/>
          <p:nvPr>
            <p:ph idx="4" type="pic"/>
          </p:nvPr>
        </p:nvSpPr>
        <p:spPr>
          <a:xfrm>
            <a:off x="269875" y="4039015"/>
            <a:ext cx="2713038" cy="2588798"/>
          </a:xfrm>
          <a:prstGeom prst="rect">
            <a:avLst/>
          </a:prstGeom>
          <a:noFill/>
          <a:ln>
            <a:noFill/>
          </a:ln>
        </p:spPr>
      </p:sp>
      <p:sp>
        <p:nvSpPr>
          <p:cNvPr id="193" name="Google Shape;193;p23"/>
          <p:cNvSpPr/>
          <p:nvPr>
            <p:ph idx="5" type="pic"/>
          </p:nvPr>
        </p:nvSpPr>
        <p:spPr>
          <a:xfrm>
            <a:off x="6003925" y="1366838"/>
            <a:ext cx="5851470" cy="5260975"/>
          </a:xfrm>
          <a:prstGeom prst="rect">
            <a:avLst/>
          </a:prstGeom>
          <a:noFill/>
          <a:ln>
            <a:noFill/>
          </a:ln>
        </p:spPr>
      </p:sp>
    </p:spTree>
  </p:cSld>
  <p:clrMapOvr>
    <a:masterClrMapping/>
  </p:clrMapOvr>
  <p:extLst>
    <p:ext uri="{DCECCB84-F9BA-43D5-87BE-67443E8EF086}">
      <p15:sldGuideLst>
        <p15:guide id="1" orient="horz" pos="504">
          <p15:clr>
            <a:srgbClr val="FBAE40"/>
          </p15:clr>
        </p15:guide>
        <p15:guide id="2" pos="43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0" name="Shape 200"/>
        <p:cNvGrpSpPr/>
        <p:nvPr/>
      </p:nvGrpSpPr>
      <p:grpSpPr>
        <a:xfrm>
          <a:off x="0" y="0"/>
          <a:ext cx="0" cy="0"/>
          <a:chOff x="0" y="0"/>
          <a:chExt cx="0" cy="0"/>
        </a:xfrm>
      </p:grpSpPr>
      <p:sp>
        <p:nvSpPr>
          <p:cNvPr id="201" name="Google Shape;201;p25"/>
          <p:cNvSpPr/>
          <p:nvPr/>
        </p:nvSpPr>
        <p:spPr>
          <a:xfrm>
            <a:off x="1" y="0"/>
            <a:ext cx="12192000" cy="6297105"/>
          </a:xfrm>
          <a:prstGeom prst="rect">
            <a:avLst/>
          </a:prstGeom>
          <a:blipFill rotWithShape="1">
            <a:blip r:embed="rId2">
              <a:alphaModFix amt="20000"/>
            </a:blip>
            <a:stretch>
              <a:fillRect b="0" l="0" r="0" t="0"/>
            </a:stretch>
          </a:blip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202" name="Google Shape;202;p25"/>
          <p:cNvSpPr/>
          <p:nvPr/>
        </p:nvSpPr>
        <p:spPr>
          <a:xfrm>
            <a:off x="0" y="6297105"/>
            <a:ext cx="12192000" cy="560895"/>
          </a:xfrm>
          <a:prstGeom prst="rect">
            <a:avLst/>
          </a:prstGeom>
          <a:solidFill>
            <a:schemeClr val="dk1"/>
          </a:solidFill>
          <a:ln cap="flat" cmpd="sng" w="12700">
            <a:solidFill>
              <a:srgbClr val="31538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ext&#10;&#10;Description automatically generated" id="203" name="Google Shape;203;p25"/>
          <p:cNvPicPr preferRelativeResize="0"/>
          <p:nvPr/>
        </p:nvPicPr>
        <p:blipFill rotWithShape="1">
          <a:blip r:embed="rId3">
            <a:alphaModFix/>
          </a:blip>
          <a:srcRect b="0" l="0" r="0" t="0"/>
          <a:stretch/>
        </p:blipFill>
        <p:spPr>
          <a:xfrm>
            <a:off x="-204398" y="6131147"/>
            <a:ext cx="3752850" cy="89281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4" name="Shape 204"/>
        <p:cNvGrpSpPr/>
        <p:nvPr/>
      </p:nvGrpSpPr>
      <p:grpSpPr>
        <a:xfrm>
          <a:off x="0" y="0"/>
          <a:ext cx="0" cy="0"/>
          <a:chOff x="0" y="0"/>
          <a:chExt cx="0" cy="0"/>
        </a:xfrm>
      </p:grpSpPr>
      <p:sp>
        <p:nvSpPr>
          <p:cNvPr id="205" name="Google Shape;205;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7" name="Google Shape;207;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8" name="Google Shape;208;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9" name="Google Shape;209;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0" name="Shape 210"/>
        <p:cNvGrpSpPr/>
        <p:nvPr/>
      </p:nvGrpSpPr>
      <p:grpSpPr>
        <a:xfrm>
          <a:off x="0" y="0"/>
          <a:ext cx="0" cy="0"/>
          <a:chOff x="0" y="0"/>
          <a:chExt cx="0" cy="0"/>
        </a:xfrm>
      </p:grpSpPr>
      <p:sp>
        <p:nvSpPr>
          <p:cNvPr id="211" name="Google Shape;211;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2" name="Google Shape;212;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 name="Google Shape;213;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6" name="Shape 216"/>
        <p:cNvGrpSpPr/>
        <p:nvPr/>
      </p:nvGrpSpPr>
      <p:grpSpPr>
        <a:xfrm>
          <a:off x="0" y="0"/>
          <a:ext cx="0" cy="0"/>
          <a:chOff x="0" y="0"/>
          <a:chExt cx="0" cy="0"/>
        </a:xfrm>
      </p:grpSpPr>
      <p:sp>
        <p:nvSpPr>
          <p:cNvPr id="217" name="Google Shape;217;p2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8" name="Google Shape;218;p2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19" name="Google Shape;219;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0" name="Google Shape;220;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1" name="Google Shape;221;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22" name="Shape 222"/>
        <p:cNvGrpSpPr/>
        <p:nvPr/>
      </p:nvGrpSpPr>
      <p:grpSpPr>
        <a:xfrm>
          <a:off x="0" y="0"/>
          <a:ext cx="0" cy="0"/>
          <a:chOff x="0" y="0"/>
          <a:chExt cx="0" cy="0"/>
        </a:xfrm>
      </p:grpSpPr>
      <p:sp>
        <p:nvSpPr>
          <p:cNvPr id="223" name="Google Shape;223;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4" name="Google Shape;224;p2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5" name="Google Shape;225;p2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 name="Google Shape;226;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7" name="Google Shape;227;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8" name="Google Shape;228;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29" name="Shape 229"/>
        <p:cNvGrpSpPr/>
        <p:nvPr/>
      </p:nvGrpSpPr>
      <p:grpSpPr>
        <a:xfrm>
          <a:off x="0" y="0"/>
          <a:ext cx="0" cy="0"/>
          <a:chOff x="0" y="0"/>
          <a:chExt cx="0" cy="0"/>
        </a:xfrm>
      </p:grpSpPr>
      <p:sp>
        <p:nvSpPr>
          <p:cNvPr id="230" name="Google Shape;230;p3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3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32" name="Google Shape;232;p3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 name="Google Shape;233;p3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34" name="Google Shape;234;p3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 name="Google Shape;235;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8" name="Shape 238"/>
        <p:cNvGrpSpPr/>
        <p:nvPr/>
      </p:nvGrpSpPr>
      <p:grpSpPr>
        <a:xfrm>
          <a:off x="0" y="0"/>
          <a:ext cx="0" cy="0"/>
          <a:chOff x="0" y="0"/>
          <a:chExt cx="0" cy="0"/>
        </a:xfrm>
      </p:grpSpPr>
      <p:sp>
        <p:nvSpPr>
          <p:cNvPr id="239" name="Google Shape;239;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1" name="Google Shape;241;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type="title">
  <p:cSld name="TITLE">
    <p:spTree>
      <p:nvGrpSpPr>
        <p:cNvPr id="25" name="Shape 25"/>
        <p:cNvGrpSpPr/>
        <p:nvPr/>
      </p:nvGrpSpPr>
      <p:grpSpPr>
        <a:xfrm>
          <a:off x="0" y="0"/>
          <a:ext cx="0" cy="0"/>
          <a:chOff x="0" y="0"/>
          <a:chExt cx="0" cy="0"/>
        </a:xfrm>
      </p:grpSpPr>
      <p:sp>
        <p:nvSpPr>
          <p:cNvPr id="26" name="Google Shape;26;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8" name="Google Shape;28;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id="31" name="Google Shape;31;p4"/>
          <p:cNvPicPr preferRelativeResize="0"/>
          <p:nvPr/>
        </p:nvPicPr>
        <p:blipFill rotWithShape="1">
          <a:blip r:embed="rId2">
            <a:alphaModFix/>
          </a:blip>
          <a:srcRect b="0" l="0" r="0" t="0"/>
          <a:stretch/>
        </p:blipFill>
        <p:spPr>
          <a:xfrm>
            <a:off x="0" y="-8921"/>
            <a:ext cx="12192000" cy="6857999"/>
          </a:xfrm>
          <a:prstGeom prst="rect">
            <a:avLst/>
          </a:prstGeom>
          <a:noFill/>
          <a:ln>
            <a:noFill/>
          </a:ln>
        </p:spPr>
      </p:pic>
      <p:sp>
        <p:nvSpPr>
          <p:cNvPr id="32" name="Google Shape;32;p4"/>
          <p:cNvSpPr/>
          <p:nvPr/>
        </p:nvSpPr>
        <p:spPr>
          <a:xfrm>
            <a:off x="8512822" y="-5720651"/>
            <a:ext cx="10945818" cy="753213"/>
          </a:xfrm>
          <a:prstGeom prst="rect">
            <a:avLst/>
          </a:prstGeom>
          <a:solidFill>
            <a:srgbClr val="071525">
              <a:alpha val="34117"/>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33" name="Google Shape;33;p4"/>
          <p:cNvCxnSpPr/>
          <p:nvPr/>
        </p:nvCxnSpPr>
        <p:spPr>
          <a:xfrm>
            <a:off x="0" y="947513"/>
            <a:ext cx="12192000" cy="0"/>
          </a:xfrm>
          <a:prstGeom prst="straightConnector1">
            <a:avLst/>
          </a:prstGeom>
          <a:noFill/>
          <a:ln cap="flat" cmpd="sng" w="25400">
            <a:solidFill>
              <a:srgbClr val="27549C"/>
            </a:solidFill>
            <a:prstDash val="solid"/>
            <a:miter lim="8000"/>
            <a:headEnd len="sm" w="sm" type="none"/>
            <a:tailEnd len="sm" w="sm" type="none"/>
          </a:ln>
        </p:spPr>
      </p:cxnSp>
      <p:pic>
        <p:nvPicPr>
          <p:cNvPr descr="Text&#10;&#10;Description automatically generated" id="34" name="Google Shape;34;p4"/>
          <p:cNvPicPr preferRelativeResize="0"/>
          <p:nvPr/>
        </p:nvPicPr>
        <p:blipFill rotWithShape="1">
          <a:blip r:embed="rId3">
            <a:alphaModFix/>
          </a:blip>
          <a:srcRect b="0" l="0" r="0" t="0"/>
          <a:stretch/>
        </p:blipFill>
        <p:spPr>
          <a:xfrm>
            <a:off x="8446732" y="8922"/>
            <a:ext cx="4104690" cy="976916"/>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43" name="Shape 243"/>
        <p:cNvGrpSpPr/>
        <p:nvPr/>
      </p:nvGrpSpPr>
      <p:grpSpPr>
        <a:xfrm>
          <a:off x="0" y="0"/>
          <a:ext cx="0" cy="0"/>
          <a:chOff x="0" y="0"/>
          <a:chExt cx="0" cy="0"/>
        </a:xfrm>
      </p:grpSpPr>
      <p:sp>
        <p:nvSpPr>
          <p:cNvPr id="244" name="Google Shape;244;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5" name="Google Shape;245;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46" name="Google Shape;246;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47" name="Google Shape;247;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50" name="Shape 250"/>
        <p:cNvGrpSpPr/>
        <p:nvPr/>
      </p:nvGrpSpPr>
      <p:grpSpPr>
        <a:xfrm>
          <a:off x="0" y="0"/>
          <a:ext cx="0" cy="0"/>
          <a:chOff x="0" y="0"/>
          <a:chExt cx="0" cy="0"/>
        </a:xfrm>
      </p:grpSpPr>
      <p:sp>
        <p:nvSpPr>
          <p:cNvPr id="251" name="Google Shape;251;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33"/>
          <p:cNvSpPr/>
          <p:nvPr>
            <p:ph idx="2" type="pic"/>
          </p:nvPr>
        </p:nvSpPr>
        <p:spPr>
          <a:xfrm>
            <a:off x="5183188" y="987425"/>
            <a:ext cx="6172200" cy="4873625"/>
          </a:xfrm>
          <a:prstGeom prst="rect">
            <a:avLst/>
          </a:prstGeom>
          <a:noFill/>
          <a:ln>
            <a:noFill/>
          </a:ln>
        </p:spPr>
      </p:sp>
      <p:sp>
        <p:nvSpPr>
          <p:cNvPr id="253" name="Google Shape;253;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54" name="Google Shape;254;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6" name="Google Shape;256;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57" name="Shape 257"/>
        <p:cNvGrpSpPr/>
        <p:nvPr/>
      </p:nvGrpSpPr>
      <p:grpSpPr>
        <a:xfrm>
          <a:off x="0" y="0"/>
          <a:ext cx="0" cy="0"/>
          <a:chOff x="0" y="0"/>
          <a:chExt cx="0" cy="0"/>
        </a:xfrm>
      </p:grpSpPr>
      <p:sp>
        <p:nvSpPr>
          <p:cNvPr id="258" name="Google Shape;258;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9" name="Google Shape;259;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63" name="Shape 263"/>
        <p:cNvGrpSpPr/>
        <p:nvPr/>
      </p:nvGrpSpPr>
      <p:grpSpPr>
        <a:xfrm>
          <a:off x="0" y="0"/>
          <a:ext cx="0" cy="0"/>
          <a:chOff x="0" y="0"/>
          <a:chExt cx="0" cy="0"/>
        </a:xfrm>
      </p:grpSpPr>
      <p:sp>
        <p:nvSpPr>
          <p:cNvPr id="264" name="Google Shape;264;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 name="Google Shape;266;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7" name="Google Shape;267;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8" name="Google Shape;268;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 name="Shape 35"/>
        <p:cNvGrpSpPr/>
        <p:nvPr/>
      </p:nvGrpSpPr>
      <p:grpSpPr>
        <a:xfrm>
          <a:off x="0" y="0"/>
          <a:ext cx="0" cy="0"/>
          <a:chOff x="0" y="0"/>
          <a:chExt cx="0" cy="0"/>
        </a:xfrm>
      </p:grpSpPr>
      <p:sp>
        <p:nvSpPr>
          <p:cNvPr id="36" name="Google Shape;36;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Custom Layout">
  <p:cSld name="23_Custom Layout">
    <p:spTree>
      <p:nvGrpSpPr>
        <p:cNvPr id="39" name="Shape 39"/>
        <p:cNvGrpSpPr/>
        <p:nvPr/>
      </p:nvGrpSpPr>
      <p:grpSpPr>
        <a:xfrm>
          <a:off x="0" y="0"/>
          <a:ext cx="0" cy="0"/>
          <a:chOff x="0" y="0"/>
          <a:chExt cx="0" cy="0"/>
        </a:xfrm>
      </p:grpSpPr>
      <p:pic>
        <p:nvPicPr>
          <p:cNvPr id="40" name="Google Shape;40;p6"/>
          <p:cNvPicPr preferRelativeResize="0"/>
          <p:nvPr/>
        </p:nvPicPr>
        <p:blipFill rotWithShape="1">
          <a:blip r:embed="rId2">
            <a:alphaModFix/>
          </a:blip>
          <a:srcRect b="0" l="0" r="0" t="0"/>
          <a:stretch/>
        </p:blipFill>
        <p:spPr>
          <a:xfrm>
            <a:off x="-4" y="0"/>
            <a:ext cx="12195655" cy="5737886"/>
          </a:xfrm>
          <a:prstGeom prst="rect">
            <a:avLst/>
          </a:prstGeom>
          <a:noFill/>
          <a:ln>
            <a:noFill/>
          </a:ln>
        </p:spPr>
      </p:pic>
      <p:sp>
        <p:nvSpPr>
          <p:cNvPr id="41" name="Google Shape;41;p6"/>
          <p:cNvSpPr txBox="1"/>
          <p:nvPr>
            <p:ph type="title"/>
          </p:nvPr>
        </p:nvSpPr>
        <p:spPr>
          <a:xfrm>
            <a:off x="497840" y="1253809"/>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6000"/>
              <a:buFont typeface="Calibri"/>
              <a:buNone/>
              <a:defRPr b="1" i="0" sz="60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42" name="Google Shape;42;p6"/>
          <p:cNvPicPr preferRelativeResize="0"/>
          <p:nvPr/>
        </p:nvPicPr>
        <p:blipFill rotWithShape="1">
          <a:blip r:embed="rId3">
            <a:alphaModFix/>
          </a:blip>
          <a:srcRect b="0" l="0" r="0" t="0"/>
          <a:stretch/>
        </p:blipFill>
        <p:spPr>
          <a:xfrm>
            <a:off x="-5804" y="5590112"/>
            <a:ext cx="12192001" cy="1267887"/>
          </a:xfrm>
          <a:prstGeom prst="rect">
            <a:avLst/>
          </a:prstGeom>
          <a:noFill/>
          <a:ln>
            <a:noFill/>
          </a:ln>
        </p:spPr>
      </p:pic>
      <p:cxnSp>
        <p:nvCxnSpPr>
          <p:cNvPr id="43" name="Google Shape;43;p6"/>
          <p:cNvCxnSpPr/>
          <p:nvPr/>
        </p:nvCxnSpPr>
        <p:spPr>
          <a:xfrm>
            <a:off x="0" y="5590112"/>
            <a:ext cx="12186197" cy="0"/>
          </a:xfrm>
          <a:prstGeom prst="straightConnector1">
            <a:avLst/>
          </a:prstGeom>
          <a:noFill/>
          <a:ln cap="flat" cmpd="sng" w="25400">
            <a:solidFill>
              <a:srgbClr val="27549C"/>
            </a:solidFill>
            <a:prstDash val="solid"/>
            <a:miter lim="8000"/>
            <a:headEnd len="sm" w="sm" type="none"/>
            <a:tailEnd len="sm" w="sm" type="none"/>
          </a:ln>
        </p:spPr>
      </p:cxnSp>
      <p:pic>
        <p:nvPicPr>
          <p:cNvPr descr="Text&#10;&#10;Description automatically generated" id="44" name="Google Shape;44;p6"/>
          <p:cNvPicPr preferRelativeResize="0"/>
          <p:nvPr/>
        </p:nvPicPr>
        <p:blipFill rotWithShape="1">
          <a:blip r:embed="rId4">
            <a:alphaModFix/>
          </a:blip>
          <a:srcRect b="0" l="0" r="0" t="0"/>
          <a:stretch/>
        </p:blipFill>
        <p:spPr>
          <a:xfrm>
            <a:off x="-66090" y="5804677"/>
            <a:ext cx="4572009" cy="108813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_Custom Layout">
  <p:cSld name="29_Custom Layout">
    <p:spTree>
      <p:nvGrpSpPr>
        <p:cNvPr id="45" name="Shape 45"/>
        <p:cNvGrpSpPr/>
        <p:nvPr/>
      </p:nvGrpSpPr>
      <p:grpSpPr>
        <a:xfrm>
          <a:off x="0" y="0"/>
          <a:ext cx="0" cy="0"/>
          <a:chOff x="0" y="0"/>
          <a:chExt cx="0" cy="0"/>
        </a:xfrm>
      </p:grpSpPr>
      <p:pic>
        <p:nvPicPr>
          <p:cNvPr id="46" name="Google Shape;46;p7"/>
          <p:cNvPicPr preferRelativeResize="0"/>
          <p:nvPr/>
        </p:nvPicPr>
        <p:blipFill rotWithShape="1">
          <a:blip r:embed="rId2">
            <a:alphaModFix/>
          </a:blip>
          <a:srcRect b="0" l="0" r="0" t="0"/>
          <a:stretch/>
        </p:blipFill>
        <p:spPr>
          <a:xfrm>
            <a:off x="0" y="-20675"/>
            <a:ext cx="12228755" cy="6878675"/>
          </a:xfrm>
          <a:prstGeom prst="rect">
            <a:avLst/>
          </a:prstGeom>
          <a:noFill/>
          <a:ln>
            <a:noFill/>
          </a:ln>
        </p:spPr>
      </p:pic>
      <p:sp>
        <p:nvSpPr>
          <p:cNvPr id="47" name="Google Shape;47;p7"/>
          <p:cNvSpPr/>
          <p:nvPr/>
        </p:nvSpPr>
        <p:spPr>
          <a:xfrm>
            <a:off x="878529" y="1035902"/>
            <a:ext cx="10475271" cy="4765519"/>
          </a:xfrm>
          <a:prstGeom prst="rect">
            <a:avLst/>
          </a:prstGeom>
          <a:solidFill>
            <a:srgbClr val="061D37">
              <a:alpha val="87843"/>
            </a:srgbClr>
          </a:solidFill>
          <a:ln cap="flat" cmpd="sng" w="12700">
            <a:solidFill>
              <a:srgbClr val="4587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 name="Google Shape;48;p7"/>
          <p:cNvSpPr txBox="1"/>
          <p:nvPr>
            <p:ph type="title"/>
          </p:nvPr>
        </p:nvSpPr>
        <p:spPr>
          <a:xfrm>
            <a:off x="1648313" y="2338891"/>
            <a:ext cx="8932127" cy="2355772"/>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6600"/>
              <a:buFont typeface="Calibri"/>
              <a:buNone/>
              <a:defRPr b="1" sz="66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descr="Text&#10;&#10;Description automatically generated" id="49" name="Google Shape;49;p7"/>
          <p:cNvPicPr preferRelativeResize="0"/>
          <p:nvPr/>
        </p:nvPicPr>
        <p:blipFill rotWithShape="1">
          <a:blip r:embed="rId3">
            <a:alphaModFix/>
          </a:blip>
          <a:srcRect b="0" l="0" r="0" t="0"/>
          <a:stretch/>
        </p:blipFill>
        <p:spPr>
          <a:xfrm>
            <a:off x="3701573" y="1140978"/>
            <a:ext cx="4788854" cy="113974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Custom Layout">
  <p:cSld name="25_Custom Layout">
    <p:spTree>
      <p:nvGrpSpPr>
        <p:cNvPr id="50" name="Shape 50"/>
        <p:cNvGrpSpPr/>
        <p:nvPr/>
      </p:nvGrpSpPr>
      <p:grpSpPr>
        <a:xfrm>
          <a:off x="0" y="0"/>
          <a:ext cx="0" cy="0"/>
          <a:chOff x="0" y="0"/>
          <a:chExt cx="0" cy="0"/>
        </a:xfrm>
      </p:grpSpPr>
      <p:pic>
        <p:nvPicPr>
          <p:cNvPr id="51" name="Google Shape;51;p8"/>
          <p:cNvPicPr preferRelativeResize="0"/>
          <p:nvPr/>
        </p:nvPicPr>
        <p:blipFill rotWithShape="1">
          <a:blip r:embed="rId2">
            <a:alphaModFix/>
          </a:blip>
          <a:srcRect b="0" l="0" r="0" t="0"/>
          <a:stretch/>
        </p:blipFill>
        <p:spPr>
          <a:xfrm>
            <a:off x="-14032" y="0"/>
            <a:ext cx="12228755" cy="5753459"/>
          </a:xfrm>
          <a:prstGeom prst="rect">
            <a:avLst/>
          </a:prstGeom>
          <a:noFill/>
          <a:ln>
            <a:noFill/>
          </a:ln>
        </p:spPr>
      </p:pic>
      <p:sp>
        <p:nvSpPr>
          <p:cNvPr id="52" name="Google Shape;52;p8"/>
          <p:cNvSpPr txBox="1"/>
          <p:nvPr>
            <p:ph type="title"/>
          </p:nvPr>
        </p:nvSpPr>
        <p:spPr>
          <a:xfrm>
            <a:off x="497839" y="1252920"/>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6000"/>
              <a:buFont typeface="Calibri"/>
              <a:buNone/>
              <a:defRPr b="1" i="0" sz="60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53" name="Google Shape;53;p8"/>
          <p:cNvPicPr preferRelativeResize="0"/>
          <p:nvPr/>
        </p:nvPicPr>
        <p:blipFill rotWithShape="1">
          <a:blip r:embed="rId3">
            <a:alphaModFix/>
          </a:blip>
          <a:srcRect b="0" l="0" r="0" t="0"/>
          <a:stretch/>
        </p:blipFill>
        <p:spPr>
          <a:xfrm>
            <a:off x="-5804" y="5590112"/>
            <a:ext cx="12192001" cy="1267887"/>
          </a:xfrm>
          <a:prstGeom prst="rect">
            <a:avLst/>
          </a:prstGeom>
          <a:noFill/>
          <a:ln>
            <a:noFill/>
          </a:ln>
        </p:spPr>
      </p:pic>
      <p:cxnSp>
        <p:nvCxnSpPr>
          <p:cNvPr id="54" name="Google Shape;54;p8"/>
          <p:cNvCxnSpPr/>
          <p:nvPr/>
        </p:nvCxnSpPr>
        <p:spPr>
          <a:xfrm>
            <a:off x="0" y="5590112"/>
            <a:ext cx="12186197" cy="0"/>
          </a:xfrm>
          <a:prstGeom prst="straightConnector1">
            <a:avLst/>
          </a:prstGeom>
          <a:noFill/>
          <a:ln cap="flat" cmpd="sng" w="25400">
            <a:solidFill>
              <a:srgbClr val="27549C"/>
            </a:solidFill>
            <a:prstDash val="solid"/>
            <a:miter lim="8000"/>
            <a:headEnd len="sm" w="sm" type="none"/>
            <a:tailEnd len="sm" w="sm" type="none"/>
          </a:ln>
        </p:spPr>
      </p:cxnSp>
      <p:pic>
        <p:nvPicPr>
          <p:cNvPr descr="Text&#10;&#10;Description automatically generated" id="55" name="Google Shape;55;p8"/>
          <p:cNvPicPr preferRelativeResize="0"/>
          <p:nvPr/>
        </p:nvPicPr>
        <p:blipFill rotWithShape="1">
          <a:blip r:embed="rId4">
            <a:alphaModFix/>
          </a:blip>
          <a:srcRect b="0" l="0" r="0" t="0"/>
          <a:stretch/>
        </p:blipFill>
        <p:spPr>
          <a:xfrm>
            <a:off x="-66090" y="5804677"/>
            <a:ext cx="4572009" cy="1088138"/>
          </a:xfrm>
          <a:prstGeom prst="rect">
            <a:avLst/>
          </a:prstGeom>
          <a:noFill/>
          <a:ln>
            <a:noFill/>
          </a:ln>
        </p:spPr>
      </p:pic>
    </p:spTree>
  </p:cSld>
  <p:clrMapOvr>
    <a:masterClrMapping/>
  </p:clrMapOvr>
  <p:extLst>
    <p:ext uri="{DCECCB84-F9BA-43D5-87BE-67443E8EF086}">
      <p15:sldGuideLst>
        <p15:guide id="1" orient="horz" pos="1368">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Custom Layout">
  <p:cSld name="24_Custom Layout">
    <p:spTree>
      <p:nvGrpSpPr>
        <p:cNvPr id="56" name="Shape 56"/>
        <p:cNvGrpSpPr/>
        <p:nvPr/>
      </p:nvGrpSpPr>
      <p:grpSpPr>
        <a:xfrm>
          <a:off x="0" y="0"/>
          <a:ext cx="0" cy="0"/>
          <a:chOff x="0" y="0"/>
          <a:chExt cx="0" cy="0"/>
        </a:xfrm>
      </p:grpSpPr>
      <p:pic>
        <p:nvPicPr>
          <p:cNvPr id="57" name="Google Shape;57;p9"/>
          <p:cNvPicPr preferRelativeResize="0"/>
          <p:nvPr/>
        </p:nvPicPr>
        <p:blipFill rotWithShape="1">
          <a:blip r:embed="rId2">
            <a:alphaModFix/>
          </a:blip>
          <a:srcRect b="0" l="0" r="0" t="0"/>
          <a:stretch/>
        </p:blipFill>
        <p:spPr>
          <a:xfrm>
            <a:off x="-5803" y="0"/>
            <a:ext cx="12192000" cy="6085417"/>
          </a:xfrm>
          <a:prstGeom prst="rect">
            <a:avLst/>
          </a:prstGeom>
          <a:noFill/>
          <a:ln>
            <a:noFill/>
          </a:ln>
        </p:spPr>
      </p:pic>
      <p:sp>
        <p:nvSpPr>
          <p:cNvPr id="58" name="Google Shape;58;p9"/>
          <p:cNvSpPr txBox="1"/>
          <p:nvPr>
            <p:ph type="title"/>
          </p:nvPr>
        </p:nvSpPr>
        <p:spPr>
          <a:xfrm>
            <a:off x="501874" y="1253810"/>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6000"/>
              <a:buFont typeface="Calibri"/>
              <a:buNone/>
              <a:defRPr b="1" i="0" sz="60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59" name="Google Shape;59;p9"/>
          <p:cNvPicPr preferRelativeResize="0"/>
          <p:nvPr/>
        </p:nvPicPr>
        <p:blipFill rotWithShape="1">
          <a:blip r:embed="rId3">
            <a:alphaModFix/>
          </a:blip>
          <a:srcRect b="0" l="0" r="0" t="0"/>
          <a:stretch/>
        </p:blipFill>
        <p:spPr>
          <a:xfrm>
            <a:off x="-5804" y="5714803"/>
            <a:ext cx="12192001" cy="1267887"/>
          </a:xfrm>
          <a:prstGeom prst="rect">
            <a:avLst/>
          </a:prstGeom>
          <a:noFill/>
          <a:ln>
            <a:noFill/>
          </a:ln>
        </p:spPr>
      </p:pic>
      <p:cxnSp>
        <p:nvCxnSpPr>
          <p:cNvPr id="60" name="Google Shape;60;p9"/>
          <p:cNvCxnSpPr/>
          <p:nvPr/>
        </p:nvCxnSpPr>
        <p:spPr>
          <a:xfrm>
            <a:off x="0" y="5590112"/>
            <a:ext cx="12186197" cy="0"/>
          </a:xfrm>
          <a:prstGeom prst="straightConnector1">
            <a:avLst/>
          </a:prstGeom>
          <a:noFill/>
          <a:ln cap="flat" cmpd="sng" w="25400">
            <a:solidFill>
              <a:srgbClr val="27549C"/>
            </a:solidFill>
            <a:prstDash val="solid"/>
            <a:miter lim="8000"/>
            <a:headEnd len="sm" w="sm" type="none"/>
            <a:tailEnd len="sm" w="sm" type="none"/>
          </a:ln>
        </p:spPr>
      </p:cxnSp>
      <p:pic>
        <p:nvPicPr>
          <p:cNvPr descr="Text&#10;&#10;Description automatically generated" id="61" name="Google Shape;61;p9"/>
          <p:cNvPicPr preferRelativeResize="0"/>
          <p:nvPr/>
        </p:nvPicPr>
        <p:blipFill rotWithShape="1">
          <a:blip r:embed="rId4">
            <a:alphaModFix/>
          </a:blip>
          <a:srcRect b="0" l="0" r="0" t="0"/>
          <a:stretch/>
        </p:blipFill>
        <p:spPr>
          <a:xfrm>
            <a:off x="-66090" y="5804677"/>
            <a:ext cx="4572009" cy="108813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62" name="Shape 62"/>
        <p:cNvGrpSpPr/>
        <p:nvPr/>
      </p:nvGrpSpPr>
      <p:grpSpPr>
        <a:xfrm>
          <a:off x="0" y="0"/>
          <a:ext cx="0" cy="0"/>
          <a:chOff x="0" y="0"/>
          <a:chExt cx="0" cy="0"/>
        </a:xfrm>
      </p:grpSpPr>
      <p:pic>
        <p:nvPicPr>
          <p:cNvPr id="63" name="Google Shape;63;p10"/>
          <p:cNvPicPr preferRelativeResize="0"/>
          <p:nvPr/>
        </p:nvPicPr>
        <p:blipFill rotWithShape="1">
          <a:blip r:embed="rId2">
            <a:alphaModFix/>
          </a:blip>
          <a:srcRect b="0" l="0" r="0" t="0"/>
          <a:stretch/>
        </p:blipFill>
        <p:spPr>
          <a:xfrm>
            <a:off x="0" y="14141"/>
            <a:ext cx="12228755" cy="6878674"/>
          </a:xfrm>
          <a:prstGeom prst="rect">
            <a:avLst/>
          </a:prstGeom>
          <a:noFill/>
          <a:ln>
            <a:noFill/>
          </a:ln>
        </p:spPr>
      </p:pic>
      <p:sp>
        <p:nvSpPr>
          <p:cNvPr id="64" name="Google Shape;64;p10"/>
          <p:cNvSpPr txBox="1"/>
          <p:nvPr>
            <p:ph type="ctrTitle"/>
          </p:nvPr>
        </p:nvSpPr>
        <p:spPr>
          <a:xfrm>
            <a:off x="501874" y="1170432"/>
            <a:ext cx="10166126" cy="121161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6000"/>
              <a:buFont typeface="Calibri"/>
              <a:buNone/>
              <a:defRPr b="1" i="0" sz="600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68" name="Google Shape;68;p10"/>
          <p:cNvCxnSpPr/>
          <p:nvPr/>
        </p:nvCxnSpPr>
        <p:spPr>
          <a:xfrm>
            <a:off x="0" y="5590112"/>
            <a:ext cx="12186197" cy="0"/>
          </a:xfrm>
          <a:prstGeom prst="straightConnector1">
            <a:avLst/>
          </a:prstGeom>
          <a:noFill/>
          <a:ln cap="flat" cmpd="sng" w="25400">
            <a:solidFill>
              <a:srgbClr val="27549C"/>
            </a:solidFill>
            <a:prstDash val="solid"/>
            <a:miter lim="8000"/>
            <a:headEnd len="sm" w="sm" type="none"/>
            <a:tailEnd len="sm" w="sm" type="none"/>
          </a:ln>
        </p:spPr>
      </p:cxnSp>
      <p:pic>
        <p:nvPicPr>
          <p:cNvPr descr="Text&#10;&#10;Description automatically generated" id="69" name="Google Shape;69;p10"/>
          <p:cNvPicPr preferRelativeResize="0"/>
          <p:nvPr/>
        </p:nvPicPr>
        <p:blipFill rotWithShape="1">
          <a:blip r:embed="rId3">
            <a:alphaModFix/>
          </a:blip>
          <a:srcRect b="0" l="0" r="0" t="0"/>
          <a:stretch/>
        </p:blipFill>
        <p:spPr>
          <a:xfrm>
            <a:off x="-66090" y="5804677"/>
            <a:ext cx="4572009" cy="1088138"/>
          </a:xfrm>
          <a:prstGeom prst="rect">
            <a:avLst/>
          </a:prstGeom>
          <a:noFill/>
          <a:ln>
            <a:noFill/>
          </a:ln>
        </p:spPr>
      </p:pic>
      <p:pic>
        <p:nvPicPr>
          <p:cNvPr descr="Text&#10;&#10;Description automatically generated" id="70" name="Google Shape;70;p10"/>
          <p:cNvPicPr preferRelativeResize="0"/>
          <p:nvPr/>
        </p:nvPicPr>
        <p:blipFill rotWithShape="1">
          <a:blip r:embed="rId3">
            <a:alphaModFix/>
          </a:blip>
          <a:srcRect b="0" l="0" r="0" t="0"/>
          <a:stretch/>
        </p:blipFill>
        <p:spPr>
          <a:xfrm>
            <a:off x="86310" y="5991893"/>
            <a:ext cx="4572009" cy="108813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2"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4" name="Shape 194"/>
        <p:cNvGrpSpPr/>
        <p:nvPr/>
      </p:nvGrpSpPr>
      <p:grpSpPr>
        <a:xfrm>
          <a:off x="0" y="0"/>
          <a:ext cx="0" cy="0"/>
          <a:chOff x="0" y="0"/>
          <a:chExt cx="0" cy="0"/>
        </a:xfrm>
      </p:grpSpPr>
      <p:sp>
        <p:nvSpPr>
          <p:cNvPr id="195" name="Google Shape;195;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6" name="Google Shape;196;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97" name="Google Shape;197;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98" name="Google Shape;198;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99" name="Google Shape;199;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jpg"/></Relationships>
</file>

<file path=ppt/slides/_rels/slide10.xml.rels><?xml version="1.0" encoding="UTF-8" standalone="yes"?><Relationships xmlns="http://schemas.openxmlformats.org/package/2006/relationships"><Relationship Id="rId10" Type="http://schemas.openxmlformats.org/officeDocument/2006/relationships/hyperlink" Target="https://doi.org/10.1016/j.cose.2026.104839" TargetMode="External"/><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www.sciencedirect.com/journal/computers-and-security" TargetMode="External"/><Relationship Id="rId4" Type="http://schemas.openxmlformats.org/officeDocument/2006/relationships/hyperlink" Target="https://www.sciencedirect.com/journal/computers-and-security/vol/145/suppl/C" TargetMode="External"/><Relationship Id="rId9" Type="http://schemas.openxmlformats.org/officeDocument/2006/relationships/hyperlink" Target="https://www.sciencedirect.com/journal/computers-and-security" TargetMode="External"/><Relationship Id="rId5" Type="http://schemas.openxmlformats.org/officeDocument/2006/relationships/hyperlink" Target="https://doi.org/10.1016/j.cose.2024.104026" TargetMode="External"/><Relationship Id="rId6" Type="http://schemas.openxmlformats.org/officeDocument/2006/relationships/hyperlink" Target="https://doi.org/10.11.1108/ICS-07-2018-0080" TargetMode="External"/><Relationship Id="rId7" Type="http://schemas.openxmlformats.org/officeDocument/2006/relationships/hyperlink" Target="https://doi.org/10.1016/j.cose.2025.104448" TargetMode="External"/><Relationship Id="rId8" Type="http://schemas.openxmlformats.org/officeDocument/2006/relationships/hyperlink" Target="https://www.emerald.com/insight/content/doi/10.1108/OCJ-03-2021-0004/full/htm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www.verizon.com/business/resources/reports/dbi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1.png"/></Relationships>
</file>

<file path=ppt/slides/_rels/slide14.xml.rels><?xml version="1.0" encoding="UTF-8" standalone="yes"?><Relationships xmlns="http://schemas.openxmlformats.org/package/2006/relationships"><Relationship Id="rId11" Type="http://schemas.openxmlformats.org/officeDocument/2006/relationships/hyperlink" Target="https://carolinacybernetwork.net/internship-program/" TargetMode="External"/><Relationship Id="rId10" Type="http://schemas.openxmlformats.org/officeDocument/2006/relationships/hyperlink" Target="https://cyberinitiative.org/about/regional-structure/northern-virginia-node/workforce-development/cyber-start-up-internship.html" TargetMode="External"/><Relationship Id="rId13" Type="http://schemas.openxmlformats.org/officeDocument/2006/relationships/image" Target="../media/image27.png"/><Relationship Id="rId12"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lsu.edu/cyberclinic/index.php" TargetMode="External"/><Relationship Id="rId4" Type="http://schemas.openxmlformats.org/officeDocument/2006/relationships/hyperlink" Target="https://www.unlv.edu/econdev/cyber-clinic" TargetMode="External"/><Relationship Id="rId9" Type="http://schemas.openxmlformats.org/officeDocument/2006/relationships/hyperlink" Target="https://cybersc.us/CyberSC-Apprenticeship" TargetMode="External"/><Relationship Id="rId15" Type="http://schemas.openxmlformats.org/officeDocument/2006/relationships/hyperlink" Target="https://doi.org/10.1016/j.cose.2025.104448" TargetMode="External"/><Relationship Id="rId14" Type="http://schemas.openxmlformats.org/officeDocument/2006/relationships/hyperlink" Target="https://doi.org/10.11.1108/ICS-07-2018-0080" TargetMode="External"/><Relationship Id="rId17" Type="http://schemas.openxmlformats.org/officeDocument/2006/relationships/hyperlink" Target="https://doi.org/10.1016/j.cose.2026.104839" TargetMode="External"/><Relationship Id="rId16" Type="http://schemas.openxmlformats.org/officeDocument/2006/relationships/hyperlink" Target="https://www.sciencedirect.com/journal/computers-and-security" TargetMode="External"/><Relationship Id="rId5" Type="http://schemas.openxmlformats.org/officeDocument/2006/relationships/hyperlink" Target="https://www.msudenver.edu/cybersecurity-center/security-operations-center/" TargetMode="External"/><Relationship Id="rId6" Type="http://schemas.openxmlformats.org/officeDocument/2006/relationships/hyperlink" Target="https://cyber.tap.purdue.edu/" TargetMode="External"/><Relationship Id="rId7" Type="http://schemas.openxmlformats.org/officeDocument/2006/relationships/hyperlink" Target="https://delmar.edu/cyber-center/index.html" TargetMode="External"/><Relationship Id="rId8" Type="http://schemas.openxmlformats.org/officeDocument/2006/relationships/hyperlink" Target="https://michigansbdc.org/small-business-big-threat-hom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5.png"/><Relationship Id="rId4" Type="http://schemas.openxmlformats.org/officeDocument/2006/relationships/image" Target="../media/image42.png"/><Relationship Id="rId5"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www.nist.gov/system/files" TargetMode="External"/><Relationship Id="rId4" Type="http://schemas.openxmlformats.org/officeDocument/2006/relationships/image" Target="../media/image17.png"/><Relationship Id="rId5" Type="http://schemas.openxmlformats.org/officeDocument/2006/relationships/image" Target="../media/image27.png"/><Relationship Id="rId6" Type="http://schemas.openxmlformats.org/officeDocument/2006/relationships/hyperlink" Target="https://ndisac.org/blog/dib-msp-shopping-guide-for-small-and-medium-sized-businesses/" TargetMode="External"/><Relationship Id="rId7" Type="http://schemas.openxmlformats.org/officeDocument/2006/relationships/hyperlink" Target="https://cyberreadinessinstitute.org/resource/when-and-how-to-get-outside-cybersecurity-support/"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www.nist.gov/itl/applied-cybersecurity/nice/community/community-coordinating-council/modernize-talent-0" TargetMode="External"/><Relationship Id="rId4" Type="http://schemas.openxmlformats.org/officeDocument/2006/relationships/hyperlink" Target="https://www.nist.gov/itl/applied-cybersecurity/nice/resources/online-learning-content" TargetMode="External"/><Relationship Id="rId5" Type="http://schemas.openxmlformats.org/officeDocument/2006/relationships/hyperlink" Target="https://www.nist.gov/itl/smallbusinesscyber" TargetMode="External"/><Relationship Id="rId6" Type="http://schemas.openxmlformats.org/officeDocument/2006/relationships/image" Target="../media/image17.png"/><Relationship Id="rId7" Type="http://schemas.openxmlformats.org/officeDocument/2006/relationships/image" Target="../media/image22.jpg"/><Relationship Id="rId8"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www.nist.gov/itl/smallbusinesscyber" TargetMode="External"/><Relationship Id="rId4" Type="http://schemas.openxmlformats.org/officeDocument/2006/relationships/image" Target="../media/image34.png"/><Relationship Id="rId5" Type="http://schemas.openxmlformats.org/officeDocument/2006/relationships/image" Target="../media/image19.png"/><Relationship Id="rId6" Type="http://schemas.openxmlformats.org/officeDocument/2006/relationships/image" Target="../media/image32.png"/><Relationship Id="rId7" Type="http://schemas.openxmlformats.org/officeDocument/2006/relationships/image" Target="../media/image4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8.jpg"/><Relationship Id="rId4" Type="http://schemas.openxmlformats.org/officeDocument/2006/relationships/image" Target="../media/image26.png"/><Relationship Id="rId5" Type="http://schemas.openxmlformats.org/officeDocument/2006/relationships/hyperlink" Target="https://www.nist.gov/itl/smallbusinesscyber/join-community-interes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1.xml"/><Relationship Id="rId3" Type="http://schemas.openxmlformats.org/officeDocument/2006/relationships/hyperlink" Target="https://www.nist.gov/cyberframework" TargetMode="External"/><Relationship Id="rId4" Type="http://schemas.openxmlformats.org/officeDocument/2006/relationships/hyperlink" Target="https://www.nist.gov/itl/applied-cybersecurity/nice/nice-framework-resource-center" TargetMode="External"/><Relationship Id="rId5" Type="http://schemas.openxmlformats.org/officeDocument/2006/relationships/hyperlink" Target="https://csrc.nist.gov/Pubs/ir/8286/Final" TargetMode="External"/><Relationship Id="rId6" Type="http://schemas.openxmlformats.org/officeDocument/2006/relationships/hyperlink" Target="https://doi.org/10.6028/NIST.SP.1308" TargetMode="External"/><Relationship Id="rId7" Type="http://schemas.openxmlformats.org/officeDocument/2006/relationships/image" Target="../media/image33.png"/></Relationships>
</file>

<file path=ppt/slides/_rels/slide22.xml.rels><?xml version="1.0" encoding="UTF-8" standalone="yes"?><Relationships xmlns="http://schemas.openxmlformats.org/package/2006/relationships"><Relationship Id="rId11" Type="http://schemas.openxmlformats.org/officeDocument/2006/relationships/hyperlink" Target="https://www.nist.gov/cyberframework/quick-start-guides#informrefs" TargetMode="External"/><Relationship Id="rId10" Type="http://schemas.openxmlformats.org/officeDocument/2006/relationships/hyperlink" Target="https://www.nist.gov/cyberframework/quick-start-guides#nice" TargetMode="External"/><Relationship Id="rId13" Type="http://schemas.openxmlformats.org/officeDocument/2006/relationships/image" Target="../media/image39.png"/><Relationship Id="rId12" Type="http://schemas.openxmlformats.org/officeDocument/2006/relationships/image" Target="../media/image31.png"/><Relationship Id="rId1" Type="http://schemas.openxmlformats.org/officeDocument/2006/relationships/slideLayout" Target="../slideLayouts/slideLayout23.xml"/><Relationship Id="rId2" Type="http://schemas.openxmlformats.org/officeDocument/2006/relationships/notesSlide" Target="../notesSlides/notesSlide22.xml"/><Relationship Id="rId3" Type="http://schemas.openxmlformats.org/officeDocument/2006/relationships/hyperlink" Target="https://www.nist.gov/cyberframework/quick-start-guides#resourceOverview" TargetMode="External"/><Relationship Id="rId4" Type="http://schemas.openxmlformats.org/officeDocument/2006/relationships/hyperlink" Target="https://www.nist.gov/cyberframework/quick-start-guides#organizationalProfiles" TargetMode="External"/><Relationship Id="rId9" Type="http://schemas.openxmlformats.org/officeDocument/2006/relationships/hyperlink" Target="https://www.nist.gov/cyberframework/quick-start-guides#erm" TargetMode="External"/><Relationship Id="rId15" Type="http://schemas.openxmlformats.org/officeDocument/2006/relationships/image" Target="../media/image28.png"/><Relationship Id="rId14" Type="http://schemas.openxmlformats.org/officeDocument/2006/relationships/image" Target="../media/image43.png"/><Relationship Id="rId17" Type="http://schemas.openxmlformats.org/officeDocument/2006/relationships/image" Target="../media/image37.png"/><Relationship Id="rId16" Type="http://schemas.openxmlformats.org/officeDocument/2006/relationships/image" Target="../media/image36.png"/><Relationship Id="rId5" Type="http://schemas.openxmlformats.org/officeDocument/2006/relationships/hyperlink" Target="https://www.nist.gov/cyberframework/quick-start-guides#communityProfiles" TargetMode="External"/><Relationship Id="rId6" Type="http://schemas.openxmlformats.org/officeDocument/2006/relationships/hyperlink" Target="https://www.nist.gov/cyberframework/quick-start-guides#smallBusiness" TargetMode="External"/><Relationship Id="rId7" Type="http://schemas.openxmlformats.org/officeDocument/2006/relationships/hyperlink" Target="https://www.nist.gov/cyberframework/quick-start-guides#cscrm" TargetMode="External"/><Relationship Id="rId8" Type="http://schemas.openxmlformats.org/officeDocument/2006/relationships/hyperlink" Target="https://www.nist.gov/cyberframework/quick-start-guides#tier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doi.org/10.1109/CCC.2016.29" TargetMode="External"/><Relationship Id="rId4" Type="http://schemas.openxmlformats.org/officeDocument/2006/relationships/hyperlink" Target="https://pureportal.strath.ac.uk/en/publications/how-smaller-businesses-struggle-with-security-advice" TargetMode="External"/><Relationship Id="rId5" Type="http://schemas.openxmlformats.org/officeDocument/2006/relationships/hyperlink" Target="https://doi.org/10.11.1108/ICS-07-2018-0080" TargetMode="External"/><Relationship Id="rId6" Type="http://schemas.openxmlformats.org/officeDocument/2006/relationships/hyperlink" Target="https://doi.org/10.1016/j.cose.2025.104448" TargetMode="External"/><Relationship Id="rId7" Type="http://schemas.openxmlformats.org/officeDocument/2006/relationships/hyperlink" Target="https://gcc02.safelinks.protection.outlook.com/?url=https%3A%2F%2Faisel.aisnet.org%2Fmisqe%2Fvol23%2Fiss4%2F4%2F&amp;data=05%7C02%7Cdaniel.eliot%40nist.gov%7C507fa85fc34143162a7608ddadb9786d%7C2ab5d82fd8fa4797a93e054655c61dec%7C0%7C0%7C638857734348906902%7CUnknown%7CTWFpbGZsb3d8eyJFbXB0eU1hcGkiOnRydWUsIlYiOiIwLjAuMDAwMCIsIlAiOiJXaW4zMiIsIkFOIjoiTWFpbCIsIldUIjoyfQ%3D%3D%7C0%7C%7C%7C&amp;sdata=dCy2Z%2FJBBM6Y0e9cmfRVJxjm3ABUWgajh4CapaegWCg%3D&amp;reserved=0"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3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24.png"/><Relationship Id="rId5" Type="http://schemas.openxmlformats.org/officeDocument/2006/relationships/hyperlink" Target="https://advocacy.sba.gov/wp-content/uploads/2026/02/FINAL_FAQsAboutSmallBusiness_2026_012826.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descr="Graphical user interface&#10;&#10;AI-generated content may be incorrect." id="274" name="Google Shape;274;p36"/>
          <p:cNvPicPr preferRelativeResize="0"/>
          <p:nvPr/>
        </p:nvPicPr>
        <p:blipFill rotWithShape="1">
          <a:blip r:embed="rId3">
            <a:alphaModFix amt="20000"/>
          </a:blip>
          <a:srcRect b="0" l="0" r="0" t="0"/>
          <a:stretch/>
        </p:blipFill>
        <p:spPr>
          <a:xfrm>
            <a:off x="0" y="0"/>
            <a:ext cx="12192000" cy="6858000"/>
          </a:xfrm>
          <a:prstGeom prst="rect">
            <a:avLst/>
          </a:prstGeom>
          <a:noFill/>
          <a:ln>
            <a:noFill/>
          </a:ln>
        </p:spPr>
      </p:pic>
      <p:sp>
        <p:nvSpPr>
          <p:cNvPr id="275" name="Google Shape;275;p36"/>
          <p:cNvSpPr/>
          <p:nvPr/>
        </p:nvSpPr>
        <p:spPr>
          <a:xfrm>
            <a:off x="1284051" y="904672"/>
            <a:ext cx="9289915" cy="2198451"/>
          </a:xfrm>
          <a:prstGeom prst="rect">
            <a:avLst/>
          </a:prstGeom>
          <a:solidFill>
            <a:srgbClr val="374B66"/>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6" name="Google Shape;276;p36"/>
          <p:cNvSpPr txBox="1"/>
          <p:nvPr>
            <p:ph type="title"/>
          </p:nvPr>
        </p:nvSpPr>
        <p:spPr>
          <a:xfrm>
            <a:off x="1309385" y="1351793"/>
            <a:ext cx="8798176"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5400"/>
              <a:buFont typeface="Calibri"/>
              <a:buNone/>
            </a:pPr>
            <a:r>
              <a:rPr lang="en-US" sz="5400"/>
              <a:t>Building Small Business Cybersecurity Teams: From In-House to Outsourcing</a:t>
            </a:r>
            <a:endParaRPr b="1" i="0" sz="5400">
              <a:latin typeface="Arial"/>
              <a:ea typeface="Arial"/>
              <a:cs typeface="Arial"/>
              <a:sym typeface="Arial"/>
            </a:endParaRPr>
          </a:p>
        </p:txBody>
      </p:sp>
      <p:sp>
        <p:nvSpPr>
          <p:cNvPr id="277" name="Google Shape;277;p36"/>
          <p:cNvSpPr txBox="1"/>
          <p:nvPr/>
        </p:nvSpPr>
        <p:spPr>
          <a:xfrm>
            <a:off x="5929008" y="5292916"/>
            <a:ext cx="5834566"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lt1"/>
                </a:solidFill>
                <a:latin typeface="Calibri"/>
                <a:ea typeface="Calibri"/>
                <a:cs typeface="Calibri"/>
                <a:sym typeface="Calibri"/>
              </a:rPr>
              <a:t>DATE: June 3, 2026 </a:t>
            </a:r>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TIME: 1:30 p.m. – 2:15 p.m. </a:t>
            </a:r>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a:p>
            <a:pPr indent="0" lvl="0" marL="0" marR="0" rtl="0" algn="l">
              <a:spcBef>
                <a:spcPts val="0"/>
              </a:spcBef>
              <a:spcAft>
                <a:spcPts val="0"/>
              </a:spcAft>
              <a:buNone/>
            </a:pPr>
            <a:r>
              <a:rPr lang="en-US" sz="1800">
                <a:solidFill>
                  <a:schemeClr val="lt1"/>
                </a:solidFill>
                <a:latin typeface="Calibri"/>
                <a:ea typeface="Calibri"/>
                <a:cs typeface="Calibri"/>
                <a:sym typeface="Calibri"/>
              </a:rPr>
              <a:t>SPEAKER: Daniel Eliot, Applied Cybersecurity Division, NIST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45"/>
          <p:cNvSpPr txBox="1"/>
          <p:nvPr>
            <p:ph type="title"/>
          </p:nvPr>
        </p:nvSpPr>
        <p:spPr>
          <a:xfrm>
            <a:off x="264485" y="-80764"/>
            <a:ext cx="856189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Calibri"/>
              <a:buNone/>
            </a:pPr>
            <a:r>
              <a:rPr lang="en-US" sz="3600"/>
              <a:t>Research Insights</a:t>
            </a:r>
            <a:endParaRPr/>
          </a:p>
        </p:txBody>
      </p:sp>
      <p:sp>
        <p:nvSpPr>
          <p:cNvPr id="400" name="Google Shape;400;p45"/>
          <p:cNvSpPr txBox="1"/>
          <p:nvPr/>
        </p:nvSpPr>
        <p:spPr>
          <a:xfrm>
            <a:off x="606971" y="1259888"/>
            <a:ext cx="11329390" cy="4031873"/>
          </a:xfrm>
          <a:prstGeom prst="rect">
            <a:avLst/>
          </a:prstGeom>
          <a:solidFill>
            <a:srgbClr val="FFF2CC"/>
          </a:solid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“Top challenges…include lack of funds, shortage of in-house cybersecurity skills, and the increasing prevalence of cybersecurity requirements in contracts with larger organizations” [1].</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“A literature review suggests deficiencies that could prevent SMEs from implementing security controls and precautions fall into three categories: </a:t>
            </a:r>
            <a:br>
              <a:rPr lang="en-US" sz="1600">
                <a:solidFill>
                  <a:schemeClr val="dk1"/>
                </a:solidFill>
                <a:latin typeface="Calibri"/>
                <a:ea typeface="Calibri"/>
                <a:cs typeface="Calibri"/>
                <a:sym typeface="Calibri"/>
              </a:rPr>
            </a:br>
            <a:r>
              <a:rPr lang="en-US" sz="1600">
                <a:solidFill>
                  <a:schemeClr val="dk1"/>
                </a:solidFill>
                <a:latin typeface="Calibri"/>
                <a:ea typeface="Calibri"/>
                <a:cs typeface="Calibri"/>
                <a:sym typeface="Calibri"/>
              </a:rPr>
              <a:t>	(1) not understanding the importance of cybersecurity to their business continuity, </a:t>
            </a:r>
            <a:br>
              <a:rPr lang="en-US" sz="1600">
                <a:solidFill>
                  <a:schemeClr val="dk1"/>
                </a:solidFill>
                <a:latin typeface="Calibri"/>
                <a:ea typeface="Calibri"/>
                <a:cs typeface="Calibri"/>
                <a:sym typeface="Calibri"/>
              </a:rPr>
            </a:br>
            <a:r>
              <a:rPr lang="en-US" sz="1600">
                <a:solidFill>
                  <a:schemeClr val="dk1"/>
                </a:solidFill>
                <a:latin typeface="Calibri"/>
                <a:ea typeface="Calibri"/>
                <a:cs typeface="Calibri"/>
                <a:sym typeface="Calibri"/>
              </a:rPr>
              <a:t>	(2) lack of cyber situational awareness, and </a:t>
            </a:r>
            <a:br>
              <a:rPr lang="en-US" sz="1600">
                <a:solidFill>
                  <a:schemeClr val="dk1"/>
                </a:solidFill>
                <a:latin typeface="Calibri"/>
                <a:ea typeface="Calibri"/>
                <a:cs typeface="Calibri"/>
                <a:sym typeface="Calibri"/>
              </a:rPr>
            </a:br>
            <a:r>
              <a:rPr lang="en-US" sz="1600">
                <a:solidFill>
                  <a:schemeClr val="dk1"/>
                </a:solidFill>
                <a:latin typeface="Calibri"/>
                <a:ea typeface="Calibri"/>
                <a:cs typeface="Calibri"/>
                <a:sym typeface="Calibri"/>
              </a:rPr>
              <a:t>	(3) lack of resources needed to implement cybersecurity precautions and controls [4].”</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“Larger SMBs typically have more structured IT arrangements, while smaller ones…often rely on DIY approaches or informal IT support” [1].</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SMB's often don't know which assets to protect and underestimate risks [2].</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Reaching out for technical support often reactive, not proactive [3]. </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Belief that securing the organization or improving cybersecurity posture is costly [3].</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Low levels of cybersecurity knowledge among SMB; comprehension, capability and attitudes adversely affect SMB's ability and willingness to act [3].</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Lack of tangible benefits from efforts and investment in cybersecurity possibly results in disengagement [3].</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“…significant disparities between SMEs self-reported cybersecurity practices and evidence from expert assessments [5].</a:t>
            </a:r>
            <a:endParaRPr/>
          </a:p>
        </p:txBody>
      </p:sp>
      <p:sp>
        <p:nvSpPr>
          <p:cNvPr id="401" name="Google Shape;401;p45"/>
          <p:cNvSpPr txBox="1"/>
          <p:nvPr/>
        </p:nvSpPr>
        <p:spPr>
          <a:xfrm>
            <a:off x="606971" y="5449193"/>
            <a:ext cx="11667755" cy="152062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700"/>
              <a:buFont typeface="Arial"/>
              <a:buNone/>
            </a:pPr>
            <a:r>
              <a:rPr lang="en-US" sz="700">
                <a:solidFill>
                  <a:schemeClr val="dk1"/>
                </a:solidFill>
                <a:latin typeface="Calibri"/>
                <a:ea typeface="Calibri"/>
                <a:cs typeface="Calibri"/>
                <a:sym typeface="Calibri"/>
              </a:rPr>
              <a:t>[1] Chidukwani, A., Zander, S., and Koutsakis, P “Cybersecurity preparedness of small-to-medium businesses: A Western Australia study with broader implications” </a:t>
            </a:r>
            <a:r>
              <a:rPr lang="en-US" sz="700" u="sng">
                <a:solidFill>
                  <a:schemeClr val="hlink"/>
                </a:solidFill>
                <a:latin typeface="Calibri"/>
                <a:ea typeface="Calibri"/>
                <a:cs typeface="Calibri"/>
                <a:sym typeface="Calibri"/>
                <a:hlinkClick r:id="rId3"/>
              </a:rPr>
              <a:t>Computers &amp; Security</a:t>
            </a:r>
            <a:r>
              <a:rPr lang="en-US" sz="700">
                <a:solidFill>
                  <a:schemeClr val="dk1"/>
                </a:solidFill>
                <a:latin typeface="Calibri"/>
                <a:ea typeface="Calibri"/>
                <a:cs typeface="Calibri"/>
                <a:sym typeface="Calibri"/>
              </a:rPr>
              <a:t> </a:t>
            </a:r>
            <a:r>
              <a:rPr lang="en-US" sz="700" u="sng">
                <a:solidFill>
                  <a:schemeClr val="hlink"/>
                </a:solidFill>
                <a:latin typeface="Calibri"/>
                <a:ea typeface="Calibri"/>
                <a:cs typeface="Calibri"/>
                <a:sym typeface="Calibri"/>
                <a:hlinkClick r:id="rId4"/>
              </a:rPr>
              <a:t>Volume 145</a:t>
            </a:r>
            <a:r>
              <a:rPr lang="en-US" sz="700">
                <a:solidFill>
                  <a:schemeClr val="dk1"/>
                </a:solidFill>
                <a:latin typeface="Calibri"/>
                <a:ea typeface="Calibri"/>
                <a:cs typeface="Calibri"/>
                <a:sym typeface="Calibri"/>
              </a:rPr>
              <a:t>, October 2024, 104026. </a:t>
            </a:r>
            <a:r>
              <a:rPr lang="en-US" sz="700" u="sng">
                <a:solidFill>
                  <a:schemeClr val="hlink"/>
                </a:solidFill>
                <a:latin typeface="Calibri"/>
                <a:ea typeface="Calibri"/>
                <a:cs typeface="Calibri"/>
                <a:sym typeface="Calibri"/>
                <a:hlinkClick r:id="rId5"/>
              </a:rPr>
              <a:t>https://doi.org/10.1016/j.cose.2024.104026</a:t>
            </a:r>
            <a:r>
              <a:rPr lang="en-US" sz="700">
                <a:solidFill>
                  <a:schemeClr val="dk1"/>
                </a:solidFill>
                <a:latin typeface="Calibri"/>
                <a:ea typeface="Calibri"/>
                <a:cs typeface="Calibri"/>
                <a:sym typeface="Calibri"/>
              </a:rPr>
              <a:t>  </a:t>
            </a:r>
            <a:endParaRPr sz="7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700"/>
              <a:buFont typeface="Arial"/>
              <a:buNone/>
            </a:pPr>
            <a:r>
              <a:rPr lang="en-US" sz="700">
                <a:solidFill>
                  <a:schemeClr val="dk1"/>
                </a:solidFill>
                <a:latin typeface="Calibri"/>
                <a:ea typeface="Calibri"/>
                <a:cs typeface="Calibri"/>
                <a:sym typeface="Calibri"/>
              </a:rPr>
              <a:t>[2] Bada, M., Nurse, J.R., 2019. </a:t>
            </a:r>
            <a:r>
              <a:rPr i="1" lang="en-US" sz="700">
                <a:solidFill>
                  <a:schemeClr val="dk1"/>
                </a:solidFill>
                <a:latin typeface="Calibri"/>
                <a:ea typeface="Calibri"/>
                <a:cs typeface="Calibri"/>
                <a:sym typeface="Calibri"/>
              </a:rPr>
              <a:t>Developing cybersecurity education and awareness programmes for small-and medium-sized enterprises (SME)</a:t>
            </a:r>
            <a:r>
              <a:rPr lang="en-US" sz="700">
                <a:solidFill>
                  <a:schemeClr val="dk1"/>
                </a:solidFill>
                <a:latin typeface="Calibri"/>
                <a:ea typeface="Calibri"/>
                <a:cs typeface="Calibri"/>
                <a:sym typeface="Calibri"/>
              </a:rPr>
              <a:t> </a:t>
            </a:r>
            <a:br>
              <a:rPr lang="en-US" sz="700">
                <a:solidFill>
                  <a:schemeClr val="dk1"/>
                </a:solidFill>
                <a:latin typeface="Calibri"/>
                <a:ea typeface="Calibri"/>
                <a:cs typeface="Calibri"/>
                <a:sym typeface="Calibri"/>
              </a:rPr>
            </a:br>
            <a:r>
              <a:rPr lang="en-US" sz="700">
                <a:solidFill>
                  <a:schemeClr val="dk1"/>
                </a:solidFill>
                <a:latin typeface="Calibri"/>
                <a:ea typeface="Calibri"/>
                <a:cs typeface="Calibri"/>
                <a:sym typeface="Calibri"/>
              </a:rPr>
              <a:t>DOI </a:t>
            </a:r>
            <a:r>
              <a:rPr lang="en-US" sz="700" u="sng">
                <a:solidFill>
                  <a:schemeClr val="hlink"/>
                </a:solidFill>
                <a:latin typeface="Calibri"/>
                <a:ea typeface="Calibri"/>
                <a:cs typeface="Calibri"/>
                <a:sym typeface="Calibri"/>
                <a:hlinkClick r:id="rId6"/>
              </a:rPr>
              <a:t>https://doi.org/10.11.1108/ICS-07-2018-0080</a:t>
            </a:r>
            <a:r>
              <a:rPr lang="en-US" sz="700">
                <a:solidFill>
                  <a:schemeClr val="dk1"/>
                </a:solidFill>
                <a:latin typeface="Calibri"/>
                <a:ea typeface="Calibri"/>
                <a:cs typeface="Calibri"/>
                <a:sym typeface="Calibri"/>
              </a:rPr>
              <a:t> </a:t>
            </a:r>
            <a:endParaRPr sz="700">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700"/>
              <a:buFont typeface="Arial"/>
              <a:buNone/>
            </a:pPr>
            <a:r>
              <a:rPr lang="en-US" sz="700">
                <a:solidFill>
                  <a:schemeClr val="dk1"/>
                </a:solidFill>
                <a:latin typeface="Calibri"/>
                <a:ea typeface="Calibri"/>
                <a:cs typeface="Calibri"/>
                <a:sym typeface="Calibri"/>
              </a:rPr>
              <a:t>[3] Khan, N., Furnell, S., Bada, M., Rand, M., Nurse, J., 2024. </a:t>
            </a:r>
            <a:r>
              <a:rPr i="1" lang="en-US" sz="700">
                <a:solidFill>
                  <a:schemeClr val="dk1"/>
                </a:solidFill>
                <a:latin typeface="Calibri"/>
                <a:ea typeface="Calibri"/>
                <a:cs typeface="Calibri"/>
                <a:sym typeface="Calibri"/>
              </a:rPr>
              <a:t>Investigating the experiences of providing cyber security support to small-and medium-sized businesses</a:t>
            </a:r>
            <a:r>
              <a:rPr lang="en-US" sz="700">
                <a:solidFill>
                  <a:schemeClr val="dk1"/>
                </a:solidFill>
                <a:latin typeface="Calibri"/>
                <a:ea typeface="Calibri"/>
                <a:cs typeface="Calibri"/>
                <a:sym typeface="Calibri"/>
              </a:rPr>
              <a:t>. DOI </a:t>
            </a:r>
            <a:r>
              <a:rPr lang="en-US" sz="700" u="sng">
                <a:solidFill>
                  <a:schemeClr val="hlink"/>
                </a:solidFill>
                <a:latin typeface="Calibri"/>
                <a:ea typeface="Calibri"/>
                <a:cs typeface="Calibri"/>
                <a:sym typeface="Calibri"/>
                <a:hlinkClick r:id="rId7"/>
              </a:rPr>
              <a:t>https://doi.org/10.1016/j.cose.2025.104448</a:t>
            </a:r>
            <a:r>
              <a:rPr lang="en-US" sz="700">
                <a:solidFill>
                  <a:schemeClr val="dk1"/>
                </a:solidFill>
                <a:latin typeface="Calibri"/>
                <a:ea typeface="Calibri"/>
                <a:cs typeface="Calibri"/>
                <a:sym typeface="Calibri"/>
              </a:rPr>
              <a:t> </a:t>
            </a:r>
            <a:endParaRPr/>
          </a:p>
          <a:p>
            <a:pPr indent="0" lvl="0" marL="0" marR="0" rtl="0" algn="l">
              <a:lnSpc>
                <a:spcPct val="90000"/>
              </a:lnSpc>
              <a:spcBef>
                <a:spcPts val="1000"/>
              </a:spcBef>
              <a:spcAft>
                <a:spcPts val="0"/>
              </a:spcAft>
              <a:buClr>
                <a:schemeClr val="dk1"/>
              </a:buClr>
              <a:buSzPts val="700"/>
              <a:buFont typeface="Arial"/>
              <a:buNone/>
            </a:pPr>
            <a:r>
              <a:rPr lang="en-US" sz="700">
                <a:solidFill>
                  <a:schemeClr val="dk1"/>
                </a:solidFill>
                <a:latin typeface="Calibri"/>
                <a:ea typeface="Calibri"/>
                <a:cs typeface="Calibri"/>
                <a:sym typeface="Calibri"/>
              </a:rPr>
              <a:t>[4] Renaud, K., Ophoff, J. (2021) A cyber situational awareness model to predict the implementation of cyber security controls and precautions by SMEs: </a:t>
            </a:r>
            <a:r>
              <a:rPr lang="en-US" sz="700" u="sng">
                <a:solidFill>
                  <a:schemeClr val="hlink"/>
                </a:solidFill>
                <a:latin typeface="Calibri"/>
                <a:ea typeface="Calibri"/>
                <a:cs typeface="Calibri"/>
                <a:sym typeface="Calibri"/>
                <a:hlinkClick r:id="rId8"/>
              </a:rPr>
              <a:t>https://www.emerald.com/insight/content/doi/10.1108/OCJ-03-2021-0004/full/html</a:t>
            </a:r>
            <a:r>
              <a:rPr lang="en-US" sz="700">
                <a:solidFill>
                  <a:schemeClr val="dk1"/>
                </a:solidFill>
                <a:latin typeface="Calibri"/>
                <a:ea typeface="Calibri"/>
                <a:cs typeface="Calibri"/>
                <a:sym typeface="Calibri"/>
              </a:rPr>
              <a:t>  </a:t>
            </a:r>
            <a:endParaRPr/>
          </a:p>
          <a:p>
            <a:pPr indent="0" lvl="0" marL="0" marR="0" rtl="0" algn="l">
              <a:lnSpc>
                <a:spcPct val="90000"/>
              </a:lnSpc>
              <a:spcBef>
                <a:spcPts val="1000"/>
              </a:spcBef>
              <a:spcAft>
                <a:spcPts val="0"/>
              </a:spcAft>
              <a:buClr>
                <a:schemeClr val="dk1"/>
              </a:buClr>
              <a:buSzPts val="700"/>
              <a:buFont typeface="Arial"/>
              <a:buNone/>
            </a:pPr>
            <a:r>
              <a:rPr lang="en-US" sz="700">
                <a:solidFill>
                  <a:schemeClr val="dk1"/>
                </a:solidFill>
                <a:latin typeface="Calibri"/>
                <a:ea typeface="Calibri"/>
                <a:cs typeface="Calibri"/>
                <a:sym typeface="Calibri"/>
              </a:rPr>
              <a:t>[5] Chidukwani, A., Zander, S., and Koutsakis, P “Beyond self-reporting: Uncovering the operational realities of SME cybersecurity through expert assessment” </a:t>
            </a:r>
            <a:r>
              <a:rPr lang="en-US" sz="700" u="sng">
                <a:solidFill>
                  <a:schemeClr val="hlink"/>
                </a:solidFill>
                <a:latin typeface="Calibri"/>
                <a:ea typeface="Calibri"/>
                <a:cs typeface="Calibri"/>
                <a:sym typeface="Calibri"/>
                <a:hlinkClick r:id="rId9"/>
              </a:rPr>
              <a:t>Computers &amp; Security</a:t>
            </a:r>
            <a:r>
              <a:rPr lang="en-US" sz="700">
                <a:solidFill>
                  <a:schemeClr val="dk1"/>
                </a:solidFill>
                <a:latin typeface="Calibri"/>
                <a:ea typeface="Calibri"/>
                <a:cs typeface="Calibri"/>
                <a:sym typeface="Calibri"/>
              </a:rPr>
              <a:t>, Volume 164, May 2026, 104839.  </a:t>
            </a:r>
            <a:br>
              <a:rPr lang="en-US" sz="700">
                <a:solidFill>
                  <a:schemeClr val="dk1"/>
                </a:solidFill>
                <a:latin typeface="Calibri"/>
                <a:ea typeface="Calibri"/>
                <a:cs typeface="Calibri"/>
                <a:sym typeface="Calibri"/>
              </a:rPr>
            </a:br>
            <a:r>
              <a:rPr lang="en-US" sz="700" u="sng">
                <a:solidFill>
                  <a:schemeClr val="hlink"/>
                </a:solidFill>
                <a:latin typeface="Calibri"/>
                <a:ea typeface="Calibri"/>
                <a:cs typeface="Calibri"/>
                <a:sym typeface="Calibri"/>
                <a:hlinkClick r:id="rId10"/>
              </a:rPr>
              <a:t>https://doi.org/10.1016/j.cose.2026.104839</a:t>
            </a:r>
            <a:endParaRPr sz="700">
              <a:solidFill>
                <a:schemeClr val="dk1"/>
              </a:solidFill>
              <a:latin typeface="Calibri"/>
              <a:ea typeface="Calibri"/>
              <a:cs typeface="Calibri"/>
              <a:sym typeface="Calibri"/>
            </a:endParaRPr>
          </a:p>
          <a:p>
            <a:pPr indent="-171450" lvl="0" marL="228600" marR="0" rtl="0" algn="l">
              <a:lnSpc>
                <a:spcPct val="90000"/>
              </a:lnSpc>
              <a:spcBef>
                <a:spcPts val="1000"/>
              </a:spcBef>
              <a:spcAft>
                <a:spcPts val="0"/>
              </a:spcAft>
              <a:buClr>
                <a:schemeClr val="dk1"/>
              </a:buClr>
              <a:buSzPts val="900"/>
              <a:buFont typeface="Arial"/>
              <a:buNone/>
            </a:pPr>
            <a:r>
              <a:t/>
            </a:r>
            <a:endParaRPr sz="900">
              <a:solidFill>
                <a:schemeClr val="dk1"/>
              </a:solidFill>
              <a:latin typeface="Calibri"/>
              <a:ea typeface="Calibri"/>
              <a:cs typeface="Calibri"/>
              <a:sym typeface="Calibri"/>
            </a:endParaRPr>
          </a:p>
        </p:txBody>
      </p:sp>
      <p:sp>
        <p:nvSpPr>
          <p:cNvPr id="402" name="Google Shape;402;p45"/>
          <p:cNvSpPr/>
          <p:nvPr/>
        </p:nvSpPr>
        <p:spPr>
          <a:xfrm>
            <a:off x="4209392" y="1259888"/>
            <a:ext cx="3310759" cy="306351"/>
          </a:xfrm>
          <a:prstGeom prst="rect">
            <a:avLst/>
          </a:prstGeom>
          <a:solidFill>
            <a:srgbClr val="4472C4">
              <a:alpha val="20000"/>
            </a:srgbClr>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3" name="Google Shape;403;p45"/>
          <p:cNvSpPr/>
          <p:nvPr/>
        </p:nvSpPr>
        <p:spPr>
          <a:xfrm>
            <a:off x="1855075" y="2736591"/>
            <a:ext cx="6508532" cy="306351"/>
          </a:xfrm>
          <a:prstGeom prst="rect">
            <a:avLst/>
          </a:prstGeom>
          <a:solidFill>
            <a:srgbClr val="4472C4">
              <a:alpha val="20000"/>
            </a:srgbClr>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4" name="Google Shape;404;p45"/>
          <p:cNvSpPr/>
          <p:nvPr/>
        </p:nvSpPr>
        <p:spPr>
          <a:xfrm>
            <a:off x="7701455" y="3032333"/>
            <a:ext cx="3578773" cy="306351"/>
          </a:xfrm>
          <a:prstGeom prst="rect">
            <a:avLst/>
          </a:prstGeom>
          <a:solidFill>
            <a:srgbClr val="4472C4">
              <a:alpha val="20000"/>
            </a:srgbClr>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5" name="Google Shape;405;p45"/>
          <p:cNvSpPr/>
          <p:nvPr/>
        </p:nvSpPr>
        <p:spPr>
          <a:xfrm>
            <a:off x="966659" y="3275824"/>
            <a:ext cx="1106508" cy="247769"/>
          </a:xfrm>
          <a:prstGeom prst="rect">
            <a:avLst/>
          </a:prstGeom>
          <a:solidFill>
            <a:srgbClr val="4472C4">
              <a:alpha val="20000"/>
            </a:srgbClr>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6" name="Google Shape;406;p45"/>
          <p:cNvSpPr/>
          <p:nvPr/>
        </p:nvSpPr>
        <p:spPr>
          <a:xfrm>
            <a:off x="966659" y="4720996"/>
            <a:ext cx="8516300" cy="247769"/>
          </a:xfrm>
          <a:prstGeom prst="rect">
            <a:avLst/>
          </a:prstGeom>
          <a:solidFill>
            <a:srgbClr val="4472C4">
              <a:alpha val="20000"/>
            </a:srgbClr>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7" name="Google Shape;407;p45"/>
          <p:cNvSpPr/>
          <p:nvPr/>
        </p:nvSpPr>
        <p:spPr>
          <a:xfrm>
            <a:off x="6644873" y="4247452"/>
            <a:ext cx="1970982" cy="247769"/>
          </a:xfrm>
          <a:prstGeom prst="rect">
            <a:avLst/>
          </a:prstGeom>
          <a:solidFill>
            <a:srgbClr val="4472C4">
              <a:alpha val="20000"/>
            </a:srgbClr>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8" name="Google Shape;408;p45"/>
          <p:cNvSpPr/>
          <p:nvPr/>
        </p:nvSpPr>
        <p:spPr>
          <a:xfrm>
            <a:off x="966659" y="3782071"/>
            <a:ext cx="4007362" cy="247769"/>
          </a:xfrm>
          <a:prstGeom prst="rect">
            <a:avLst/>
          </a:prstGeom>
          <a:solidFill>
            <a:srgbClr val="4472C4">
              <a:alpha val="20000"/>
            </a:srgbClr>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09" name="Google Shape;409;p45"/>
          <p:cNvSpPr/>
          <p:nvPr/>
        </p:nvSpPr>
        <p:spPr>
          <a:xfrm>
            <a:off x="7630364" y="5000548"/>
            <a:ext cx="2890152" cy="247769"/>
          </a:xfrm>
          <a:prstGeom prst="rect">
            <a:avLst/>
          </a:prstGeom>
          <a:solidFill>
            <a:srgbClr val="4472C4">
              <a:alpha val="20000"/>
            </a:srgbClr>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46"/>
          <p:cNvSpPr txBox="1"/>
          <p:nvPr>
            <p:ph type="title"/>
          </p:nvPr>
        </p:nvSpPr>
        <p:spPr>
          <a:xfrm>
            <a:off x="61414" y="170206"/>
            <a:ext cx="9137764"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Calibri"/>
              <a:buNone/>
            </a:pPr>
            <a:r>
              <a:rPr lang="en-US" sz="4000"/>
              <a:t>2025 Verizon Data Breach Investigation Report</a:t>
            </a:r>
            <a:br>
              <a:rPr lang="en-US" sz="4000"/>
            </a:br>
            <a:endParaRPr sz="4000"/>
          </a:p>
        </p:txBody>
      </p:sp>
      <p:sp>
        <p:nvSpPr>
          <p:cNvPr id="416" name="Google Shape;416;p46"/>
          <p:cNvSpPr txBox="1"/>
          <p:nvPr>
            <p:ph idx="1" type="body"/>
          </p:nvPr>
        </p:nvSpPr>
        <p:spPr>
          <a:xfrm>
            <a:off x="240891" y="1340069"/>
            <a:ext cx="9620440" cy="4981903"/>
          </a:xfrm>
          <a:prstGeom prst="rect">
            <a:avLst/>
          </a:prstGeom>
          <a:solidFill>
            <a:srgbClr val="DDEAF6"/>
          </a:solidFill>
          <a:ln cap="flat" cmpd="sng" w="19050">
            <a:solidFill>
              <a:srgbClr val="FFFF00"/>
            </a:solidFill>
            <a:prstDash val="solid"/>
            <a:round/>
            <a:headEnd len="sm" w="sm" type="none"/>
            <a:tailEnd len="sm" w="sm" type="none"/>
          </a:ln>
        </p:spPr>
        <p:txBody>
          <a:bodyPr anchorCtr="0" anchor="t" bIns="45700" lIns="91425" spcFirstLastPara="1" rIns="91425" wrap="square" tIns="45700">
            <a:normAutofit fontScale="92500" lnSpcReduction="20000"/>
          </a:bodyPr>
          <a:lstStyle/>
          <a:p>
            <a:pPr indent="-99378" lvl="0" marL="228600" rtl="0" algn="l">
              <a:lnSpc>
                <a:spcPct val="90000"/>
              </a:lnSpc>
              <a:spcBef>
                <a:spcPts val="0"/>
              </a:spcBef>
              <a:spcAft>
                <a:spcPts val="0"/>
              </a:spcAft>
              <a:buClr>
                <a:schemeClr val="dk1"/>
              </a:buClr>
              <a:buSzPct val="100000"/>
              <a:buNone/>
            </a:pPr>
            <a:r>
              <a:t/>
            </a:r>
            <a:endParaRPr b="1" sz="2200"/>
          </a:p>
          <a:p>
            <a:pPr indent="-228600" lvl="0" marL="228600" rtl="0" algn="l">
              <a:lnSpc>
                <a:spcPct val="90000"/>
              </a:lnSpc>
              <a:spcBef>
                <a:spcPts val="1000"/>
              </a:spcBef>
              <a:spcAft>
                <a:spcPts val="0"/>
              </a:spcAft>
              <a:buClr>
                <a:schemeClr val="dk1"/>
              </a:buClr>
              <a:buSzPct val="100000"/>
              <a:buChar char="•"/>
            </a:pPr>
            <a:r>
              <a:rPr b="1" lang="en-US" sz="2200"/>
              <a:t>Top patterns for SMB (&lt;1,000 employees): </a:t>
            </a:r>
            <a:r>
              <a:rPr lang="en-US" sz="2200"/>
              <a:t>system intrusion, social engineering, and basic web application attacks represent 96% of breaches. </a:t>
            </a:r>
            <a:br>
              <a:rPr lang="en-US" sz="2200"/>
            </a:br>
            <a:endParaRPr sz="2200"/>
          </a:p>
          <a:p>
            <a:pPr indent="-228600" lvl="1" marL="685800" rtl="0" algn="l">
              <a:lnSpc>
                <a:spcPct val="90000"/>
              </a:lnSpc>
              <a:spcBef>
                <a:spcPts val="500"/>
              </a:spcBef>
              <a:spcAft>
                <a:spcPts val="0"/>
              </a:spcAft>
              <a:buClr>
                <a:schemeClr val="dk1"/>
              </a:buClr>
              <a:buSzPct val="100000"/>
              <a:buChar char="•"/>
            </a:pPr>
            <a:r>
              <a:rPr lang="en-US" sz="2200"/>
              <a:t>Pattern of stolen credentials account for 32% (SMB) and 33% (large orgs (33%) </a:t>
            </a:r>
            <a:br>
              <a:rPr lang="en-US" sz="2200"/>
            </a:br>
            <a:endParaRPr sz="2200"/>
          </a:p>
          <a:p>
            <a:pPr indent="-228600" lvl="1" marL="685800" rtl="0" algn="l">
              <a:lnSpc>
                <a:spcPct val="90000"/>
              </a:lnSpc>
              <a:spcBef>
                <a:spcPts val="500"/>
              </a:spcBef>
              <a:spcAft>
                <a:spcPts val="0"/>
              </a:spcAft>
              <a:buClr>
                <a:schemeClr val="dk1"/>
              </a:buClr>
              <a:buSzPct val="100000"/>
              <a:buChar char="•"/>
            </a:pPr>
            <a:r>
              <a:rPr lang="en-US" sz="2200"/>
              <a:t>Social attacks, primarily phishing, accounts for 18% (SMB) and 13% (large organizations). </a:t>
            </a:r>
            <a:br>
              <a:rPr lang="en-US" sz="2200"/>
            </a:br>
            <a:endParaRPr sz="2200"/>
          </a:p>
          <a:p>
            <a:pPr indent="-228600" lvl="1" marL="685800" rtl="0" algn="l">
              <a:lnSpc>
                <a:spcPct val="90000"/>
              </a:lnSpc>
              <a:spcBef>
                <a:spcPts val="500"/>
              </a:spcBef>
              <a:spcAft>
                <a:spcPts val="0"/>
              </a:spcAft>
              <a:buClr>
                <a:schemeClr val="dk1"/>
              </a:buClr>
              <a:buSzPct val="100000"/>
              <a:buChar char="•"/>
            </a:pPr>
            <a:r>
              <a:rPr lang="en-US" sz="2200"/>
              <a:t>Ransomware comprises 39% breaches for large orgs, </a:t>
            </a:r>
            <a:r>
              <a:rPr lang="en-US" sz="2200">
                <a:highlight>
                  <a:srgbClr val="FFFF00"/>
                </a:highlight>
              </a:rPr>
              <a:t>88% for SMB</a:t>
            </a:r>
            <a:br>
              <a:rPr lang="en-US" sz="2200">
                <a:highlight>
                  <a:srgbClr val="FFFF00"/>
                </a:highlight>
              </a:rPr>
            </a:br>
            <a:endParaRPr sz="2200">
              <a:highlight>
                <a:srgbClr val="FFFF00"/>
              </a:highlight>
            </a:endParaRPr>
          </a:p>
          <a:p>
            <a:pPr indent="-228600" lvl="1" marL="685800" rtl="0" algn="l">
              <a:lnSpc>
                <a:spcPct val="90000"/>
              </a:lnSpc>
              <a:spcBef>
                <a:spcPts val="500"/>
              </a:spcBef>
              <a:spcAft>
                <a:spcPts val="0"/>
              </a:spcAft>
              <a:buClr>
                <a:schemeClr val="dk1"/>
              </a:buClr>
              <a:buSzPct val="100000"/>
              <a:buChar char="•"/>
            </a:pPr>
            <a:r>
              <a:rPr lang="en-US" sz="2200"/>
              <a:t>Primary actors are financially motivated (99%) external actors of the organized crime variety. </a:t>
            </a:r>
            <a:br>
              <a:rPr lang="en-US" sz="2200"/>
            </a:br>
            <a:endParaRPr sz="2200"/>
          </a:p>
          <a:p>
            <a:pPr indent="-228600" lvl="1" marL="685800" rtl="0" algn="l">
              <a:lnSpc>
                <a:spcPct val="90000"/>
              </a:lnSpc>
              <a:spcBef>
                <a:spcPts val="500"/>
              </a:spcBef>
              <a:spcAft>
                <a:spcPts val="0"/>
              </a:spcAft>
              <a:buClr>
                <a:schemeClr val="dk1"/>
              </a:buClr>
              <a:buSzPct val="100000"/>
              <a:buChar char="•"/>
            </a:pPr>
            <a:r>
              <a:rPr lang="en-US" sz="2200"/>
              <a:t>Error or misuse very rare in SMB. </a:t>
            </a:r>
            <a:br>
              <a:rPr lang="en-US" sz="2200"/>
            </a:br>
            <a:endParaRPr sz="2200"/>
          </a:p>
          <a:p>
            <a:pPr indent="-228600" lvl="1" marL="685800" rtl="0" algn="l">
              <a:lnSpc>
                <a:spcPct val="90000"/>
              </a:lnSpc>
              <a:spcBef>
                <a:spcPts val="500"/>
              </a:spcBef>
              <a:spcAft>
                <a:spcPts val="0"/>
              </a:spcAft>
              <a:buClr>
                <a:schemeClr val="dk1"/>
              </a:buClr>
              <a:buSzPct val="100000"/>
              <a:buChar char="•"/>
            </a:pPr>
            <a:r>
              <a:rPr lang="en-US" sz="2200"/>
              <a:t>Nation-state actors rarely targeting SMB</a:t>
            </a:r>
            <a:endParaRPr sz="2200"/>
          </a:p>
          <a:p>
            <a:pPr indent="-99378" lvl="1" marL="685800" rtl="0" algn="l">
              <a:lnSpc>
                <a:spcPct val="90000"/>
              </a:lnSpc>
              <a:spcBef>
                <a:spcPts val="500"/>
              </a:spcBef>
              <a:spcAft>
                <a:spcPts val="0"/>
              </a:spcAft>
              <a:buClr>
                <a:schemeClr val="dk1"/>
              </a:buClr>
              <a:buSzPct val="100000"/>
              <a:buNone/>
            </a:pPr>
            <a:r>
              <a:t/>
            </a:r>
            <a:endParaRPr sz="2200">
              <a:highlight>
                <a:srgbClr val="FFFF00"/>
              </a:highlight>
            </a:endParaRPr>
          </a:p>
          <a:p>
            <a:pPr indent="0" lvl="0" marL="0" rtl="0" algn="ctr">
              <a:lnSpc>
                <a:spcPct val="90000"/>
              </a:lnSpc>
              <a:spcBef>
                <a:spcPts val="1000"/>
              </a:spcBef>
              <a:spcAft>
                <a:spcPts val="0"/>
              </a:spcAft>
              <a:buClr>
                <a:schemeClr val="dk1"/>
              </a:buClr>
              <a:buSzPct val="100000"/>
              <a:buNone/>
            </a:pPr>
            <a:r>
              <a:rPr lang="en-US" sz="2200" u="sng">
                <a:solidFill>
                  <a:schemeClr val="hlink"/>
                </a:solidFill>
                <a:hlinkClick r:id="rId3"/>
              </a:rPr>
              <a:t>https://www.verizon.com/business/resources/reports/dbir/</a:t>
            </a:r>
            <a:r>
              <a:rPr lang="en-US" sz="2200"/>
              <a:t> </a:t>
            </a:r>
            <a:endParaRPr sz="2200"/>
          </a:p>
          <a:p>
            <a:pPr indent="-64135" lvl="0" marL="228600" rtl="0" algn="l">
              <a:lnSpc>
                <a:spcPct val="90000"/>
              </a:lnSpc>
              <a:spcBef>
                <a:spcPts val="1000"/>
              </a:spcBef>
              <a:spcAft>
                <a:spcPts val="0"/>
              </a:spcAft>
              <a:buClr>
                <a:schemeClr val="dk1"/>
              </a:buClr>
              <a:buSzPct val="100000"/>
              <a:buNone/>
            </a:pPr>
            <a:r>
              <a:t/>
            </a:r>
            <a:endParaRPr b="1"/>
          </a:p>
        </p:txBody>
      </p:sp>
      <p:sp>
        <p:nvSpPr>
          <p:cNvPr id="417" name="Google Shape;417;p46"/>
          <p:cNvSpPr/>
          <p:nvPr/>
        </p:nvSpPr>
        <p:spPr>
          <a:xfrm>
            <a:off x="8604268" y="2157801"/>
            <a:ext cx="2078243" cy="1015662"/>
          </a:xfrm>
          <a:prstGeom prst="rightBrace">
            <a:avLst>
              <a:gd fmla="val 8333" name="adj1"/>
              <a:gd fmla="val 48425" name="adj2"/>
            </a:avLst>
          </a:prstGeom>
          <a:no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18" name="Google Shape;418;p46"/>
          <p:cNvSpPr txBox="1"/>
          <p:nvPr/>
        </p:nvSpPr>
        <p:spPr>
          <a:xfrm>
            <a:off x="10387266" y="2187257"/>
            <a:ext cx="1492898" cy="1015663"/>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US" sz="1200">
                <a:solidFill>
                  <a:schemeClr val="dk1"/>
                </a:solidFill>
                <a:latin typeface="Calibri"/>
                <a:ea typeface="Calibri"/>
                <a:cs typeface="Calibri"/>
                <a:sym typeface="Calibri"/>
              </a:rPr>
              <a:t>Similar % for both, however security budgets and resources are vastly different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pic>
        <p:nvPicPr>
          <p:cNvPr descr="Graphical user interface&#10;&#10;AI-generated content may be incorrect." id="423" name="Google Shape;423;p47"/>
          <p:cNvPicPr preferRelativeResize="0"/>
          <p:nvPr/>
        </p:nvPicPr>
        <p:blipFill rotWithShape="1">
          <a:blip r:embed="rId3">
            <a:alphaModFix amt="20000"/>
          </a:blip>
          <a:srcRect b="0" l="0" r="0" t="0"/>
          <a:stretch/>
        </p:blipFill>
        <p:spPr>
          <a:xfrm>
            <a:off x="0" y="0"/>
            <a:ext cx="12192000" cy="6858000"/>
          </a:xfrm>
          <a:prstGeom prst="rect">
            <a:avLst/>
          </a:prstGeom>
          <a:noFill/>
          <a:ln>
            <a:noFill/>
          </a:ln>
        </p:spPr>
      </p:pic>
      <p:sp>
        <p:nvSpPr>
          <p:cNvPr id="424" name="Google Shape;424;p47"/>
          <p:cNvSpPr/>
          <p:nvPr/>
        </p:nvSpPr>
        <p:spPr>
          <a:xfrm>
            <a:off x="1284051" y="904672"/>
            <a:ext cx="9289915" cy="2644773"/>
          </a:xfrm>
          <a:prstGeom prst="rect">
            <a:avLst/>
          </a:prstGeom>
          <a:solidFill>
            <a:srgbClr val="374B66"/>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25" name="Google Shape;425;p47"/>
          <p:cNvSpPr txBox="1"/>
          <p:nvPr>
            <p:ph type="title"/>
          </p:nvPr>
        </p:nvSpPr>
        <p:spPr>
          <a:xfrm>
            <a:off x="1342950" y="1391123"/>
            <a:ext cx="9506099" cy="170603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6000"/>
              <a:buFont typeface="Calibri"/>
              <a:buNone/>
            </a:pPr>
            <a:r>
              <a:rPr lang="en-US"/>
              <a:t>Building Small Business Cybersecurity Teams: From In-House to Outsourcing</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48"/>
          <p:cNvSpPr txBox="1"/>
          <p:nvPr>
            <p:ph type="title"/>
          </p:nvPr>
        </p:nvSpPr>
        <p:spPr>
          <a:xfrm>
            <a:off x="497840" y="1253810"/>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t/>
            </a:r>
            <a:endParaRPr/>
          </a:p>
        </p:txBody>
      </p:sp>
      <p:pic>
        <p:nvPicPr>
          <p:cNvPr id="432" name="Google Shape;432;p48"/>
          <p:cNvPicPr preferRelativeResize="0"/>
          <p:nvPr/>
        </p:nvPicPr>
        <p:blipFill>
          <a:blip r:embed="rId3">
            <a:alphaModFix/>
          </a:blip>
          <a:stretch>
            <a:fillRect/>
          </a:stretch>
        </p:blipFill>
        <p:spPr>
          <a:xfrm>
            <a:off x="0" y="0"/>
            <a:ext cx="12248352"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49"/>
          <p:cNvSpPr txBox="1"/>
          <p:nvPr>
            <p:ph type="title"/>
          </p:nvPr>
        </p:nvSpPr>
        <p:spPr>
          <a:xfrm>
            <a:off x="234836" y="-65924"/>
            <a:ext cx="856189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Calibri"/>
              <a:buNone/>
            </a:pPr>
            <a:r>
              <a:rPr lang="en-US" sz="3600"/>
              <a:t>Local Cyber Champions:  Where Workforce Development and SMB Support Coalesce</a:t>
            </a:r>
            <a:endParaRPr/>
          </a:p>
        </p:txBody>
      </p:sp>
      <p:sp>
        <p:nvSpPr>
          <p:cNvPr id="439" name="Google Shape;439;p49"/>
          <p:cNvSpPr txBox="1"/>
          <p:nvPr/>
        </p:nvSpPr>
        <p:spPr>
          <a:xfrm>
            <a:off x="573795" y="6276883"/>
            <a:ext cx="12076386" cy="454994"/>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1200"/>
              <a:buFont typeface="Arial"/>
              <a:buNone/>
            </a:pPr>
            <a:r>
              <a:t/>
            </a:r>
            <a:endParaRPr sz="1200">
              <a:solidFill>
                <a:schemeClr val="dk1"/>
              </a:solidFill>
              <a:latin typeface="Calibri"/>
              <a:ea typeface="Calibri"/>
              <a:cs typeface="Calibri"/>
              <a:sym typeface="Calibri"/>
            </a:endParaRPr>
          </a:p>
        </p:txBody>
      </p:sp>
      <p:graphicFrame>
        <p:nvGraphicFramePr>
          <p:cNvPr id="440" name="Google Shape;440;p49"/>
          <p:cNvGraphicFramePr/>
          <p:nvPr/>
        </p:nvGraphicFramePr>
        <p:xfrm>
          <a:off x="141789" y="1134174"/>
          <a:ext cx="3000000" cy="3000000"/>
        </p:xfrm>
        <a:graphic>
          <a:graphicData uri="http://schemas.openxmlformats.org/drawingml/2006/table">
            <a:tbl>
              <a:tblPr bandRow="1" firstRow="1">
                <a:noFill/>
                <a:tableStyleId>{BEA65332-D170-409B-96D9-F70ACAF41169}</a:tableStyleId>
              </a:tblPr>
              <a:tblGrid>
                <a:gridCol w="2413775"/>
                <a:gridCol w="5168225"/>
              </a:tblGrid>
              <a:tr h="367900">
                <a:tc>
                  <a:txBody>
                    <a:bodyPr/>
                    <a:lstStyle/>
                    <a:p>
                      <a:pPr indent="0" lvl="0" marL="0" marR="0" rtl="0" algn="l">
                        <a:spcBef>
                          <a:spcPts val="0"/>
                        </a:spcBef>
                        <a:spcAft>
                          <a:spcPts val="0"/>
                        </a:spcAft>
                        <a:buNone/>
                      </a:pPr>
                      <a:r>
                        <a:rPr lang="en-US" sz="1800" u="none" cap="none" strike="noStrike"/>
                        <a:t>Model</a:t>
                      </a:r>
                      <a:endParaRPr/>
                    </a:p>
                  </a:txBody>
                  <a:tcPr marT="45725" marB="45725" marR="91450" marL="91450"/>
                </a:tc>
                <a:tc>
                  <a:txBody>
                    <a:bodyPr/>
                    <a:lstStyle/>
                    <a:p>
                      <a:pPr indent="0" lvl="0" marL="0" marR="0" rtl="0" algn="l">
                        <a:spcBef>
                          <a:spcPts val="0"/>
                        </a:spcBef>
                        <a:spcAft>
                          <a:spcPts val="0"/>
                        </a:spcAft>
                        <a:buNone/>
                      </a:pPr>
                      <a:r>
                        <a:rPr lang="en-US" sz="1800"/>
                        <a:t>Example(s)</a:t>
                      </a:r>
                      <a:endParaRPr/>
                    </a:p>
                  </a:txBody>
                  <a:tcPr marT="45725" marB="45725" marR="91450" marL="91450"/>
                </a:tc>
              </a:tr>
              <a:tr h="796200">
                <a:tc>
                  <a:txBody>
                    <a:bodyPr/>
                    <a:lstStyle/>
                    <a:p>
                      <a:pPr indent="0" lvl="0" marL="0" marR="0" rtl="0" algn="ctr">
                        <a:spcBef>
                          <a:spcPts val="0"/>
                        </a:spcBef>
                        <a:spcAft>
                          <a:spcPts val="0"/>
                        </a:spcAft>
                        <a:buNone/>
                      </a:pPr>
                      <a:r>
                        <a:rPr b="1" lang="en-US" sz="1400"/>
                        <a:t>Cybersecurity Clinics</a:t>
                      </a:r>
                      <a:endParaRPr/>
                    </a:p>
                  </a:txBody>
                  <a:tcPr marT="45725" marB="45725" marR="91450" marL="91450" anchor="ctr"/>
                </a:tc>
                <a:tc>
                  <a:txBody>
                    <a:bodyPr/>
                    <a:lstStyle/>
                    <a:p>
                      <a:pPr indent="-285750" lvl="0" marL="285750" marR="0" rtl="0" algn="l">
                        <a:spcBef>
                          <a:spcPts val="0"/>
                        </a:spcBef>
                        <a:spcAft>
                          <a:spcPts val="0"/>
                        </a:spcAft>
                        <a:buClr>
                          <a:schemeClr val="dk1"/>
                        </a:buClr>
                        <a:buSzPts val="1400"/>
                        <a:buFont typeface="Arial"/>
                        <a:buChar char="•"/>
                      </a:pPr>
                      <a:r>
                        <a:rPr lang="en-US" sz="1400" u="sng">
                          <a:solidFill>
                            <a:schemeClr val="hlink"/>
                          </a:solidFill>
                          <a:hlinkClick r:id="rId3"/>
                        </a:rPr>
                        <a:t>Louisiana State University Cybersecurity Clinic </a:t>
                      </a:r>
                      <a:endParaRPr sz="1400"/>
                    </a:p>
                    <a:p>
                      <a:pPr indent="-285750" lvl="0" marL="285750" marR="0" rtl="0" algn="l">
                        <a:spcBef>
                          <a:spcPts val="0"/>
                        </a:spcBef>
                        <a:spcAft>
                          <a:spcPts val="0"/>
                        </a:spcAft>
                        <a:buClr>
                          <a:schemeClr val="dk1"/>
                        </a:buClr>
                        <a:buSzPts val="1400"/>
                        <a:buFont typeface="Arial"/>
                        <a:buChar char="•"/>
                      </a:pPr>
                      <a:r>
                        <a:rPr lang="en-US" sz="1400" u="sng">
                          <a:solidFill>
                            <a:schemeClr val="hlink"/>
                          </a:solidFill>
                          <a:hlinkClick r:id="rId4"/>
                        </a:rPr>
                        <a:t>University of Nevada, Las Vegas Cybersecurity Clinic</a:t>
                      </a:r>
                      <a:endParaRPr sz="1400"/>
                    </a:p>
                  </a:txBody>
                  <a:tcPr marT="45725" marB="45725" marR="91450" marL="91450"/>
                </a:tc>
              </a:tr>
              <a:tr h="560275">
                <a:tc>
                  <a:txBody>
                    <a:bodyPr/>
                    <a:lstStyle/>
                    <a:p>
                      <a:pPr indent="0" lvl="0" marL="0" marR="0" rtl="0" algn="ctr">
                        <a:spcBef>
                          <a:spcPts val="0"/>
                        </a:spcBef>
                        <a:spcAft>
                          <a:spcPts val="0"/>
                        </a:spcAft>
                        <a:buNone/>
                      </a:pPr>
                      <a:r>
                        <a:rPr b="1" lang="en-US" sz="1400"/>
                        <a:t>Student-led SOCS</a:t>
                      </a:r>
                      <a:endParaRPr/>
                    </a:p>
                  </a:txBody>
                  <a:tcPr marT="45725" marB="45725" marR="91450" marL="91450" anchor="ctr"/>
                </a:tc>
                <a:tc>
                  <a:txBody>
                    <a:bodyPr/>
                    <a:lstStyle/>
                    <a:p>
                      <a:pPr indent="-285750" lvl="0" marL="285750" marR="0" rtl="0" algn="l">
                        <a:spcBef>
                          <a:spcPts val="0"/>
                        </a:spcBef>
                        <a:spcAft>
                          <a:spcPts val="0"/>
                        </a:spcAft>
                        <a:buClr>
                          <a:schemeClr val="dk1"/>
                        </a:buClr>
                        <a:buSzPts val="1400"/>
                        <a:buFont typeface="Arial"/>
                        <a:buChar char="•"/>
                      </a:pPr>
                      <a:r>
                        <a:rPr lang="en-US" sz="1400" u="sng">
                          <a:solidFill>
                            <a:schemeClr val="hlink"/>
                          </a:solidFill>
                          <a:hlinkClick r:id="rId5"/>
                        </a:rPr>
                        <a:t>Metropolitan State University of Denver Security Operations Center</a:t>
                      </a:r>
                      <a:endParaRPr sz="1400"/>
                    </a:p>
                  </a:txBody>
                  <a:tcPr marT="45725" marB="45725" marR="91450" marL="91450"/>
                </a:tc>
              </a:tr>
              <a:tr h="358775">
                <a:tc>
                  <a:txBody>
                    <a:bodyPr/>
                    <a:lstStyle/>
                    <a:p>
                      <a:pPr indent="0" lvl="0" marL="0" marR="0" rtl="0" algn="ctr">
                        <a:spcBef>
                          <a:spcPts val="0"/>
                        </a:spcBef>
                        <a:spcAft>
                          <a:spcPts val="0"/>
                        </a:spcAft>
                        <a:buNone/>
                      </a:pPr>
                      <a:r>
                        <a:rPr b="1" lang="en-US" sz="1400"/>
                        <a:t>Professional Services</a:t>
                      </a:r>
                      <a:endParaRPr/>
                    </a:p>
                  </a:txBody>
                  <a:tcPr marT="45725" marB="45725" marR="91450" marL="91450" anchor="ctr"/>
                </a:tc>
                <a:tc>
                  <a:txBody>
                    <a:bodyPr/>
                    <a:lstStyle/>
                    <a:p>
                      <a:pPr indent="-285750" lvl="0" marL="285750" marR="0" rtl="0" algn="l">
                        <a:spcBef>
                          <a:spcPts val="0"/>
                        </a:spcBef>
                        <a:spcAft>
                          <a:spcPts val="0"/>
                        </a:spcAft>
                        <a:buClr>
                          <a:schemeClr val="dk1"/>
                        </a:buClr>
                        <a:buSzPts val="1400"/>
                        <a:buFont typeface="Arial"/>
                        <a:buChar char="•"/>
                      </a:pPr>
                      <a:r>
                        <a:rPr lang="en-US" sz="1400" u="sng">
                          <a:solidFill>
                            <a:schemeClr val="hlink"/>
                          </a:solidFill>
                          <a:hlinkClick r:id="rId6"/>
                        </a:rPr>
                        <a:t>Purdue University CyberTAP</a:t>
                      </a:r>
                      <a:endParaRPr sz="1400"/>
                    </a:p>
                  </a:txBody>
                  <a:tcPr marT="45725" marB="45725" marR="91450" marL="91450"/>
                </a:tc>
              </a:tr>
              <a:tr h="560275">
                <a:tc>
                  <a:txBody>
                    <a:bodyPr/>
                    <a:lstStyle/>
                    <a:p>
                      <a:pPr indent="0" lvl="0" marL="0" marR="0" rtl="0" algn="ctr">
                        <a:lnSpc>
                          <a:spcPct val="100000"/>
                        </a:lnSpc>
                        <a:spcBef>
                          <a:spcPts val="0"/>
                        </a:spcBef>
                        <a:spcAft>
                          <a:spcPts val="0"/>
                        </a:spcAft>
                        <a:buClr>
                          <a:schemeClr val="dk1"/>
                        </a:buClr>
                        <a:buSzPts val="1400"/>
                        <a:buFont typeface="Calibri"/>
                        <a:buNone/>
                      </a:pPr>
                      <a:r>
                        <a:rPr b="1" lang="en-US" sz="1400"/>
                        <a:t>SMB Cyber Centers and Support</a:t>
                      </a:r>
                      <a:endParaRPr/>
                    </a:p>
                  </a:txBody>
                  <a:tcPr marT="45725" marB="45725" marR="91450" marL="91450" anchor="ctr"/>
                </a:tc>
                <a:tc>
                  <a:txBody>
                    <a:bodyPr/>
                    <a:lstStyle/>
                    <a:p>
                      <a:pPr indent="-285750" lvl="0" marL="285750" marR="0" rtl="0" algn="l">
                        <a:spcBef>
                          <a:spcPts val="0"/>
                        </a:spcBef>
                        <a:spcAft>
                          <a:spcPts val="0"/>
                        </a:spcAft>
                        <a:buClr>
                          <a:schemeClr val="dk1"/>
                        </a:buClr>
                        <a:buSzPts val="1400"/>
                        <a:buFont typeface="Arial"/>
                        <a:buChar char="•"/>
                      </a:pPr>
                      <a:r>
                        <a:rPr b="0" i="0" lang="en-US" sz="1400" u="sng">
                          <a:solidFill>
                            <a:schemeClr val="hlink"/>
                          </a:solidFill>
                          <a:latin typeface="Calibri"/>
                          <a:ea typeface="Calibri"/>
                          <a:cs typeface="Calibri"/>
                          <a:sym typeface="Calibri"/>
                          <a:hlinkClick r:id="rId7"/>
                        </a:rPr>
                        <a:t>Del Mar College Cyber Center</a:t>
                      </a:r>
                      <a:endParaRPr b="0" i="0" sz="14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400"/>
                        <a:buFont typeface="Arial"/>
                        <a:buChar char="•"/>
                      </a:pPr>
                      <a:r>
                        <a:rPr b="0" lang="en-US" sz="1400" u="sng">
                          <a:solidFill>
                            <a:schemeClr val="hlink"/>
                          </a:solidFill>
                          <a:hlinkClick r:id="rId8"/>
                        </a:rPr>
                        <a:t>Michigan SBDC Small Business, Big Threat</a:t>
                      </a:r>
                      <a:endParaRPr b="0" sz="1400"/>
                    </a:p>
                  </a:txBody>
                  <a:tcPr marT="45725" marB="45725" marR="91450" marL="91450"/>
                </a:tc>
              </a:tr>
              <a:tr h="358775">
                <a:tc>
                  <a:txBody>
                    <a:bodyPr/>
                    <a:lstStyle/>
                    <a:p>
                      <a:pPr indent="0" lvl="0" marL="0" marR="0" rtl="0" algn="ctr">
                        <a:spcBef>
                          <a:spcPts val="0"/>
                        </a:spcBef>
                        <a:spcAft>
                          <a:spcPts val="0"/>
                        </a:spcAft>
                        <a:buNone/>
                      </a:pPr>
                      <a:r>
                        <a:rPr b="1" lang="en-US" sz="1400"/>
                        <a:t>Apprenticeship programs</a:t>
                      </a:r>
                      <a:endParaRPr/>
                    </a:p>
                  </a:txBody>
                  <a:tcPr marT="45725" marB="45725" marR="91450" marL="91450" anchor="ctr"/>
                </a:tc>
                <a:tc>
                  <a:txBody>
                    <a:bodyPr/>
                    <a:lstStyle/>
                    <a:p>
                      <a:pPr indent="-285750" lvl="0" marL="285750" marR="0" rtl="0" algn="l">
                        <a:spcBef>
                          <a:spcPts val="0"/>
                        </a:spcBef>
                        <a:spcAft>
                          <a:spcPts val="0"/>
                        </a:spcAft>
                        <a:buClr>
                          <a:schemeClr val="dk1"/>
                        </a:buClr>
                        <a:buSzPts val="1400"/>
                        <a:buFont typeface="Arial"/>
                        <a:buChar char="•"/>
                      </a:pPr>
                      <a:r>
                        <a:rPr lang="en-US" sz="1400" u="sng">
                          <a:solidFill>
                            <a:schemeClr val="hlink"/>
                          </a:solidFill>
                          <a:hlinkClick r:id="rId9"/>
                        </a:rPr>
                        <a:t>CyberSC Apprenticeship Program</a:t>
                      </a:r>
                      <a:endParaRPr sz="1400"/>
                    </a:p>
                  </a:txBody>
                  <a:tcPr marT="45725" marB="45725" marR="91450" marL="91450"/>
                </a:tc>
              </a:tr>
              <a:tr h="1032100">
                <a:tc>
                  <a:txBody>
                    <a:bodyPr/>
                    <a:lstStyle/>
                    <a:p>
                      <a:pPr indent="0" lvl="0" marL="0" marR="0" rtl="0" algn="ctr">
                        <a:lnSpc>
                          <a:spcPct val="100000"/>
                        </a:lnSpc>
                        <a:spcBef>
                          <a:spcPts val="0"/>
                        </a:spcBef>
                        <a:spcAft>
                          <a:spcPts val="0"/>
                        </a:spcAft>
                        <a:buClr>
                          <a:schemeClr val="dk1"/>
                        </a:buClr>
                        <a:buSzPts val="1400"/>
                        <a:buFont typeface="Calibri"/>
                        <a:buNone/>
                      </a:pPr>
                      <a:r>
                        <a:rPr b="1" lang="en-US" sz="1400"/>
                        <a:t>Internships</a:t>
                      </a:r>
                      <a:endParaRPr/>
                    </a:p>
                    <a:p>
                      <a:pPr indent="0" lvl="0" marL="0" marR="0" rtl="0" algn="ctr">
                        <a:spcBef>
                          <a:spcPts val="0"/>
                        </a:spcBef>
                        <a:spcAft>
                          <a:spcPts val="0"/>
                        </a:spcAft>
                        <a:buNone/>
                      </a:pPr>
                      <a:r>
                        <a:t/>
                      </a:r>
                      <a:endParaRPr b="1" sz="1400"/>
                    </a:p>
                  </a:txBody>
                  <a:tcPr marT="45725" marB="45725" marR="91450" marL="91450" anchor="ctr"/>
                </a:tc>
                <a:tc>
                  <a:txBody>
                    <a:bodyPr/>
                    <a:lstStyle/>
                    <a:p>
                      <a:pPr indent="-285750" lvl="0" marL="285750" marR="0" rtl="0" algn="l">
                        <a:spcBef>
                          <a:spcPts val="0"/>
                        </a:spcBef>
                        <a:spcAft>
                          <a:spcPts val="0"/>
                        </a:spcAft>
                        <a:buClr>
                          <a:schemeClr val="dk1"/>
                        </a:buClr>
                        <a:buSzPts val="1400"/>
                        <a:buFont typeface="Arial"/>
                        <a:buChar char="•"/>
                      </a:pPr>
                      <a:r>
                        <a:rPr lang="en-US" sz="1400" u="sng">
                          <a:solidFill>
                            <a:schemeClr val="hlink"/>
                          </a:solidFill>
                          <a:hlinkClick r:id="rId10"/>
                        </a:rPr>
                        <a:t>George Mason University/Commonwealth Cyber Initiative Cyber Start-Up Internship Program</a:t>
                      </a:r>
                      <a:endParaRPr sz="1400"/>
                    </a:p>
                    <a:p>
                      <a:pPr indent="-285750" lvl="0" marL="285750" marR="0" rtl="0" algn="l">
                        <a:spcBef>
                          <a:spcPts val="0"/>
                        </a:spcBef>
                        <a:spcAft>
                          <a:spcPts val="0"/>
                        </a:spcAft>
                        <a:buClr>
                          <a:schemeClr val="dk1"/>
                        </a:buClr>
                        <a:buSzPts val="1400"/>
                        <a:buFont typeface="Arial"/>
                        <a:buChar char="•"/>
                      </a:pPr>
                      <a:r>
                        <a:rPr lang="en-US" sz="1400" u="sng">
                          <a:solidFill>
                            <a:schemeClr val="hlink"/>
                          </a:solidFill>
                          <a:hlinkClick r:id="rId11"/>
                        </a:rPr>
                        <a:t>Carolina Cyber Network Cybersecurity Internship Program</a:t>
                      </a:r>
                      <a:endParaRPr sz="1400"/>
                    </a:p>
                  </a:txBody>
                  <a:tcPr marT="45725" marB="45725" marR="91450" marL="91450"/>
                </a:tc>
              </a:tr>
            </a:tbl>
          </a:graphicData>
        </a:graphic>
      </p:graphicFrame>
      <p:sp>
        <p:nvSpPr>
          <p:cNvPr id="441" name="Google Shape;441;p49"/>
          <p:cNvSpPr txBox="1"/>
          <p:nvPr/>
        </p:nvSpPr>
        <p:spPr>
          <a:xfrm>
            <a:off x="8939048" y="1216041"/>
            <a:ext cx="3008587" cy="2492990"/>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NICE Framework in Action:</a:t>
            </a:r>
            <a:r>
              <a:rPr lang="en-US" sz="1200">
                <a:solidFill>
                  <a:schemeClr val="dk1"/>
                </a:solidFill>
                <a:latin typeface="Calibri"/>
                <a:ea typeface="Calibri"/>
                <a:cs typeface="Calibri"/>
                <a:sym typeface="Calibri"/>
              </a:rPr>
              <a:t> </a:t>
            </a:r>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Can be used as a tool for structuring apprenticeships and internships that clearly identify Work Roles to identify learning needs and skills gaps, determine competencies, and build work-based learning opportunities.</a:t>
            </a: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Learning content aligned with the NICE Framework serves as a common language to communicate with and support employer needs and describe learner capabilities.</a:t>
            </a:r>
            <a:endParaRPr/>
          </a:p>
        </p:txBody>
      </p:sp>
      <p:sp>
        <p:nvSpPr>
          <p:cNvPr id="442" name="Google Shape;442;p49"/>
          <p:cNvSpPr txBox="1"/>
          <p:nvPr/>
        </p:nvSpPr>
        <p:spPr>
          <a:xfrm>
            <a:off x="8939048" y="3973959"/>
            <a:ext cx="3067666" cy="2492990"/>
          </a:xfrm>
          <a:prstGeom prst="rect">
            <a:avLst/>
          </a:prstGeom>
          <a:solidFill>
            <a:srgbClr val="E1EFD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Questions</a:t>
            </a: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Are there existing programs in your area that blend workforce development and SMB support?</a:t>
            </a: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What mechanisms are there to collect local SMB cybersecurity/workforce challenges so your program can address their needs adequately?</a:t>
            </a: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Are there other successful models supporting SMB that are not mentioned on this slide? </a:t>
            </a:r>
            <a:endParaRPr/>
          </a:p>
        </p:txBody>
      </p:sp>
      <p:pic>
        <p:nvPicPr>
          <p:cNvPr descr="Cycle with people with solid fill" id="443" name="Google Shape;443;p49"/>
          <p:cNvPicPr preferRelativeResize="0"/>
          <p:nvPr/>
        </p:nvPicPr>
        <p:blipFill rotWithShape="1">
          <a:blip r:embed="rId12">
            <a:alphaModFix/>
          </a:blip>
          <a:srcRect b="0" l="0" r="0" t="0"/>
          <a:stretch/>
        </p:blipFill>
        <p:spPr>
          <a:xfrm>
            <a:off x="7953488" y="1149859"/>
            <a:ext cx="914400" cy="914400"/>
          </a:xfrm>
          <a:prstGeom prst="rect">
            <a:avLst/>
          </a:prstGeom>
          <a:noFill/>
          <a:ln>
            <a:noFill/>
          </a:ln>
        </p:spPr>
      </p:pic>
      <p:pic>
        <p:nvPicPr>
          <p:cNvPr descr="Badge Question Mark with solid fill" id="444" name="Google Shape;444;p49"/>
          <p:cNvPicPr preferRelativeResize="0"/>
          <p:nvPr/>
        </p:nvPicPr>
        <p:blipFill rotWithShape="1">
          <a:blip r:embed="rId13">
            <a:alphaModFix/>
          </a:blip>
          <a:srcRect b="0" l="0" r="0" t="0"/>
          <a:stretch/>
        </p:blipFill>
        <p:spPr>
          <a:xfrm>
            <a:off x="8029412" y="3973959"/>
            <a:ext cx="693683" cy="693683"/>
          </a:xfrm>
          <a:prstGeom prst="rect">
            <a:avLst/>
          </a:prstGeom>
          <a:noFill/>
          <a:ln>
            <a:noFill/>
          </a:ln>
        </p:spPr>
      </p:pic>
      <p:sp>
        <p:nvSpPr>
          <p:cNvPr id="445" name="Google Shape;445;p49"/>
          <p:cNvSpPr txBox="1"/>
          <p:nvPr/>
        </p:nvSpPr>
        <p:spPr>
          <a:xfrm>
            <a:off x="234836" y="5262787"/>
            <a:ext cx="7830798" cy="1277273"/>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100"/>
              <a:buFont typeface="Arial"/>
              <a:buChar char="•"/>
            </a:pPr>
            <a:r>
              <a:rPr i="1" lang="en-US" sz="1100">
                <a:solidFill>
                  <a:schemeClr val="dk1"/>
                </a:solidFill>
                <a:latin typeface="Calibri"/>
                <a:ea typeface="Calibri"/>
                <a:cs typeface="Calibri"/>
                <a:sym typeface="Calibri"/>
              </a:rPr>
              <a:t>SMB's often don't know which assets to protect and underestimate risks [2].</a:t>
            </a:r>
            <a:endParaRPr/>
          </a:p>
          <a:p>
            <a:pPr indent="-285750" lvl="0" marL="285750" marR="0" rtl="0" algn="l">
              <a:spcBef>
                <a:spcPts val="0"/>
              </a:spcBef>
              <a:spcAft>
                <a:spcPts val="0"/>
              </a:spcAft>
              <a:buClr>
                <a:schemeClr val="dk1"/>
              </a:buClr>
              <a:buSzPts val="1100"/>
              <a:buFont typeface="Arial"/>
              <a:buChar char="•"/>
            </a:pPr>
            <a:r>
              <a:rPr i="1" lang="en-US" sz="1100">
                <a:solidFill>
                  <a:schemeClr val="dk1"/>
                </a:solidFill>
                <a:latin typeface="Calibri"/>
                <a:ea typeface="Calibri"/>
                <a:cs typeface="Calibri"/>
                <a:sym typeface="Calibri"/>
              </a:rPr>
              <a:t>Reaching out for technical support often reactive, not proactive [3]. </a:t>
            </a:r>
            <a:endParaRPr/>
          </a:p>
          <a:p>
            <a:pPr indent="-285750" lvl="0" marL="285750" marR="0" rtl="0" algn="l">
              <a:spcBef>
                <a:spcPts val="0"/>
              </a:spcBef>
              <a:spcAft>
                <a:spcPts val="0"/>
              </a:spcAft>
              <a:buClr>
                <a:schemeClr val="dk1"/>
              </a:buClr>
              <a:buSzPts val="1100"/>
              <a:buFont typeface="Arial"/>
              <a:buChar char="•"/>
            </a:pPr>
            <a:r>
              <a:rPr i="1" lang="en-US" sz="1100">
                <a:solidFill>
                  <a:schemeClr val="dk1"/>
                </a:solidFill>
                <a:latin typeface="Calibri"/>
                <a:ea typeface="Calibri"/>
                <a:cs typeface="Calibri"/>
                <a:sym typeface="Calibri"/>
              </a:rPr>
              <a:t>Low levels of cybersecurity knowledge among SMB; comprehension, capability and attitudes adversely affect SMB's ability and willingness to act [3].</a:t>
            </a:r>
            <a:endParaRPr/>
          </a:p>
          <a:p>
            <a:pPr indent="-285750" lvl="0" marL="285750" marR="0" rtl="0" algn="l">
              <a:spcBef>
                <a:spcPts val="0"/>
              </a:spcBef>
              <a:spcAft>
                <a:spcPts val="0"/>
              </a:spcAft>
              <a:buClr>
                <a:schemeClr val="dk1"/>
              </a:buClr>
              <a:buSzPts val="1100"/>
              <a:buFont typeface="Arial"/>
              <a:buChar char="•"/>
            </a:pPr>
            <a:r>
              <a:rPr i="1" lang="en-US" sz="1100">
                <a:solidFill>
                  <a:schemeClr val="dk1"/>
                </a:solidFill>
                <a:latin typeface="Calibri"/>
                <a:ea typeface="Calibri"/>
                <a:cs typeface="Calibri"/>
                <a:sym typeface="Calibri"/>
              </a:rPr>
              <a:t>“…significant disparities between SMEs self-reported cybersecurity practices and evidence from expert assessments [5].</a:t>
            </a:r>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100">
              <a:solidFill>
                <a:schemeClr val="dk1"/>
              </a:solidFill>
              <a:latin typeface="Calibri"/>
              <a:ea typeface="Calibri"/>
              <a:cs typeface="Calibri"/>
              <a:sym typeface="Calibri"/>
            </a:endParaRPr>
          </a:p>
        </p:txBody>
      </p:sp>
      <p:sp>
        <p:nvSpPr>
          <p:cNvPr id="446" name="Google Shape;446;p49"/>
          <p:cNvSpPr txBox="1"/>
          <p:nvPr/>
        </p:nvSpPr>
        <p:spPr>
          <a:xfrm>
            <a:off x="0" y="6322883"/>
            <a:ext cx="11667755" cy="152062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700"/>
              <a:buFont typeface="Arial"/>
              <a:buNone/>
            </a:pPr>
            <a:r>
              <a:rPr lang="en-US" sz="700">
                <a:solidFill>
                  <a:schemeClr val="dk1"/>
                </a:solidFill>
                <a:latin typeface="Calibri"/>
                <a:ea typeface="Calibri"/>
                <a:cs typeface="Calibri"/>
                <a:sym typeface="Calibri"/>
              </a:rPr>
              <a:t>[2] Bada, M., Nurse, J.R., 2019. </a:t>
            </a:r>
            <a:r>
              <a:rPr i="1" lang="en-US" sz="700">
                <a:solidFill>
                  <a:schemeClr val="dk1"/>
                </a:solidFill>
                <a:latin typeface="Calibri"/>
                <a:ea typeface="Calibri"/>
                <a:cs typeface="Calibri"/>
                <a:sym typeface="Calibri"/>
              </a:rPr>
              <a:t>Developing cybersecurity education and awareness programmes for small-and medium-sized enterprises (SME)</a:t>
            </a:r>
            <a:r>
              <a:rPr lang="en-US" sz="700">
                <a:solidFill>
                  <a:schemeClr val="dk1"/>
                </a:solidFill>
                <a:latin typeface="Calibri"/>
                <a:ea typeface="Calibri"/>
                <a:cs typeface="Calibri"/>
                <a:sym typeface="Calibri"/>
              </a:rPr>
              <a:t> </a:t>
            </a:r>
            <a:br>
              <a:rPr lang="en-US" sz="700">
                <a:solidFill>
                  <a:schemeClr val="dk1"/>
                </a:solidFill>
                <a:latin typeface="Calibri"/>
                <a:ea typeface="Calibri"/>
                <a:cs typeface="Calibri"/>
                <a:sym typeface="Calibri"/>
              </a:rPr>
            </a:br>
            <a:r>
              <a:rPr lang="en-US" sz="700">
                <a:solidFill>
                  <a:schemeClr val="dk1"/>
                </a:solidFill>
                <a:latin typeface="Calibri"/>
                <a:ea typeface="Calibri"/>
                <a:cs typeface="Calibri"/>
                <a:sym typeface="Calibri"/>
              </a:rPr>
              <a:t>DOI </a:t>
            </a:r>
            <a:r>
              <a:rPr lang="en-US" sz="700" u="sng">
                <a:solidFill>
                  <a:schemeClr val="hlink"/>
                </a:solidFill>
                <a:latin typeface="Calibri"/>
                <a:ea typeface="Calibri"/>
                <a:cs typeface="Calibri"/>
                <a:sym typeface="Calibri"/>
                <a:hlinkClick r:id="rId14"/>
              </a:rPr>
              <a:t>https://doi.org/10.11.1108/ICS-07-2018-0080</a:t>
            </a:r>
            <a:r>
              <a:rPr lang="en-US" sz="700">
                <a:solidFill>
                  <a:schemeClr val="dk1"/>
                </a:solidFill>
                <a:latin typeface="Calibri"/>
                <a:ea typeface="Calibri"/>
                <a:cs typeface="Calibri"/>
                <a:sym typeface="Calibri"/>
              </a:rPr>
              <a:t> </a:t>
            </a:r>
            <a:br>
              <a:rPr lang="en-US" sz="700">
                <a:solidFill>
                  <a:schemeClr val="dk1"/>
                </a:solidFill>
                <a:latin typeface="Calibri"/>
                <a:ea typeface="Calibri"/>
                <a:cs typeface="Calibri"/>
                <a:sym typeface="Calibri"/>
              </a:rPr>
            </a:br>
            <a:r>
              <a:rPr lang="en-US" sz="700">
                <a:solidFill>
                  <a:schemeClr val="dk1"/>
                </a:solidFill>
                <a:latin typeface="Calibri"/>
                <a:ea typeface="Calibri"/>
                <a:cs typeface="Calibri"/>
                <a:sym typeface="Calibri"/>
              </a:rPr>
              <a:t>[3] Khan, N., Furnell, S., Bada, M., Rand, M., Nurse, J., 2024. </a:t>
            </a:r>
            <a:r>
              <a:rPr i="1" lang="en-US" sz="700">
                <a:solidFill>
                  <a:schemeClr val="dk1"/>
                </a:solidFill>
                <a:latin typeface="Calibri"/>
                <a:ea typeface="Calibri"/>
                <a:cs typeface="Calibri"/>
                <a:sym typeface="Calibri"/>
              </a:rPr>
              <a:t>Investigating the experiences of providing cyber security support to small-and medium-sized businesses</a:t>
            </a:r>
            <a:r>
              <a:rPr lang="en-US" sz="700">
                <a:solidFill>
                  <a:schemeClr val="dk1"/>
                </a:solidFill>
                <a:latin typeface="Calibri"/>
                <a:ea typeface="Calibri"/>
                <a:cs typeface="Calibri"/>
                <a:sym typeface="Calibri"/>
              </a:rPr>
              <a:t>. DOI </a:t>
            </a:r>
            <a:r>
              <a:rPr lang="en-US" sz="700" u="sng">
                <a:solidFill>
                  <a:schemeClr val="hlink"/>
                </a:solidFill>
                <a:latin typeface="Calibri"/>
                <a:ea typeface="Calibri"/>
                <a:cs typeface="Calibri"/>
                <a:sym typeface="Calibri"/>
                <a:hlinkClick r:id="rId15"/>
              </a:rPr>
              <a:t>https://doi.org/10.1016/j.cose.2025.104448</a:t>
            </a:r>
            <a:r>
              <a:rPr lang="en-US" sz="700">
                <a:solidFill>
                  <a:schemeClr val="dk1"/>
                </a:solidFill>
                <a:latin typeface="Calibri"/>
                <a:ea typeface="Calibri"/>
                <a:cs typeface="Calibri"/>
                <a:sym typeface="Calibri"/>
              </a:rPr>
              <a:t> </a:t>
            </a:r>
            <a:br>
              <a:rPr lang="en-US" sz="700">
                <a:solidFill>
                  <a:schemeClr val="dk1"/>
                </a:solidFill>
                <a:latin typeface="Calibri"/>
                <a:ea typeface="Calibri"/>
                <a:cs typeface="Calibri"/>
                <a:sym typeface="Calibri"/>
              </a:rPr>
            </a:br>
            <a:r>
              <a:rPr lang="en-US" sz="700">
                <a:solidFill>
                  <a:schemeClr val="dk1"/>
                </a:solidFill>
                <a:latin typeface="Calibri"/>
                <a:ea typeface="Calibri"/>
                <a:cs typeface="Calibri"/>
                <a:sym typeface="Calibri"/>
              </a:rPr>
              <a:t>[5] Chidukwani, A., Zander, S., and Koutsakis, P “Beyond self-reporting: Uncovering the operational realities of SME cybersecurity through expert assessment” </a:t>
            </a:r>
            <a:r>
              <a:rPr lang="en-US" sz="700" u="sng">
                <a:solidFill>
                  <a:schemeClr val="hlink"/>
                </a:solidFill>
                <a:latin typeface="Calibri"/>
                <a:ea typeface="Calibri"/>
                <a:cs typeface="Calibri"/>
                <a:sym typeface="Calibri"/>
                <a:hlinkClick r:id="rId16"/>
              </a:rPr>
              <a:t>Computers &amp; Security</a:t>
            </a:r>
            <a:r>
              <a:rPr lang="en-US" sz="700">
                <a:solidFill>
                  <a:schemeClr val="dk1"/>
                </a:solidFill>
                <a:latin typeface="Calibri"/>
                <a:ea typeface="Calibri"/>
                <a:cs typeface="Calibri"/>
                <a:sym typeface="Calibri"/>
              </a:rPr>
              <a:t>, Volume 164, May 2026, 104839.  </a:t>
            </a:r>
            <a:br>
              <a:rPr lang="en-US" sz="700">
                <a:solidFill>
                  <a:schemeClr val="dk1"/>
                </a:solidFill>
                <a:latin typeface="Calibri"/>
                <a:ea typeface="Calibri"/>
                <a:cs typeface="Calibri"/>
                <a:sym typeface="Calibri"/>
              </a:rPr>
            </a:br>
            <a:r>
              <a:rPr lang="en-US" sz="700" u="sng">
                <a:solidFill>
                  <a:schemeClr val="hlink"/>
                </a:solidFill>
                <a:latin typeface="Calibri"/>
                <a:ea typeface="Calibri"/>
                <a:cs typeface="Calibri"/>
                <a:sym typeface="Calibri"/>
                <a:hlinkClick r:id="rId17"/>
              </a:rPr>
              <a:t>https://doi.org/10.1016/j.cose.2026.104839</a:t>
            </a:r>
            <a:endParaRPr sz="700">
              <a:solidFill>
                <a:schemeClr val="dk1"/>
              </a:solidFill>
              <a:latin typeface="Calibri"/>
              <a:ea typeface="Calibri"/>
              <a:cs typeface="Calibri"/>
              <a:sym typeface="Calibri"/>
            </a:endParaRPr>
          </a:p>
          <a:p>
            <a:pPr indent="-171450" lvl="0" marL="228600" marR="0" rtl="0" algn="l">
              <a:lnSpc>
                <a:spcPct val="90000"/>
              </a:lnSpc>
              <a:spcBef>
                <a:spcPts val="1000"/>
              </a:spcBef>
              <a:spcAft>
                <a:spcPts val="0"/>
              </a:spcAft>
              <a:buClr>
                <a:schemeClr val="dk1"/>
              </a:buClr>
              <a:buSzPts val="900"/>
              <a:buFont typeface="Arial"/>
              <a:buNone/>
            </a:pPr>
            <a:r>
              <a:t/>
            </a:r>
            <a:endParaRPr sz="9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50"/>
          <p:cNvSpPr txBox="1"/>
          <p:nvPr>
            <p:ph type="title"/>
          </p:nvPr>
        </p:nvSpPr>
        <p:spPr>
          <a:xfrm>
            <a:off x="1290154" y="-18445"/>
            <a:ext cx="6992255"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Calibri"/>
              <a:buNone/>
            </a:pPr>
            <a:r>
              <a:rPr lang="en-US" sz="3600"/>
              <a:t>Work in Progress</a:t>
            </a:r>
            <a:endParaRPr/>
          </a:p>
        </p:txBody>
      </p:sp>
      <p:pic>
        <p:nvPicPr>
          <p:cNvPr id="453" name="Google Shape;453;p50"/>
          <p:cNvPicPr preferRelativeResize="0"/>
          <p:nvPr/>
        </p:nvPicPr>
        <p:blipFill rotWithShape="1">
          <a:blip r:embed="rId3">
            <a:alphaModFix/>
          </a:blip>
          <a:srcRect b="0" l="0" r="0" t="0"/>
          <a:stretch/>
        </p:blipFill>
        <p:spPr>
          <a:xfrm>
            <a:off x="6999358" y="0"/>
            <a:ext cx="5192642" cy="6858000"/>
          </a:xfrm>
          <a:prstGeom prst="rect">
            <a:avLst/>
          </a:prstGeom>
          <a:noFill/>
          <a:ln>
            <a:noFill/>
          </a:ln>
        </p:spPr>
      </p:pic>
      <p:pic>
        <p:nvPicPr>
          <p:cNvPr id="454" name="Google Shape;454;p50"/>
          <p:cNvPicPr preferRelativeResize="0"/>
          <p:nvPr/>
        </p:nvPicPr>
        <p:blipFill rotWithShape="1">
          <a:blip r:embed="rId4">
            <a:alphaModFix/>
          </a:blip>
          <a:srcRect b="0" l="0" r="0" t="0"/>
          <a:stretch/>
        </p:blipFill>
        <p:spPr>
          <a:xfrm>
            <a:off x="0" y="2081048"/>
            <a:ext cx="6889679" cy="3730509"/>
          </a:xfrm>
          <a:prstGeom prst="rect">
            <a:avLst/>
          </a:prstGeom>
          <a:noFill/>
          <a:ln>
            <a:noFill/>
          </a:ln>
        </p:spPr>
      </p:pic>
      <p:sp>
        <p:nvSpPr>
          <p:cNvPr id="455" name="Google Shape;455;p50"/>
          <p:cNvSpPr txBox="1"/>
          <p:nvPr/>
        </p:nvSpPr>
        <p:spPr>
          <a:xfrm>
            <a:off x="264216" y="1609352"/>
            <a:ext cx="572362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Calibri"/>
                <a:ea typeface="Calibri"/>
                <a:cs typeface="Calibri"/>
                <a:sym typeface="Calibri"/>
              </a:rPr>
              <a:t>Small Business Cybersecurity Support Programs Finder </a:t>
            </a:r>
            <a:endParaRPr/>
          </a:p>
        </p:txBody>
      </p:sp>
      <p:pic>
        <p:nvPicPr>
          <p:cNvPr descr="Tools with solid fill" id="456" name="Google Shape;456;p50"/>
          <p:cNvPicPr preferRelativeResize="0"/>
          <p:nvPr/>
        </p:nvPicPr>
        <p:blipFill rotWithShape="1">
          <a:blip r:embed="rId5">
            <a:alphaModFix/>
          </a:blip>
          <a:srcRect b="0" l="0" r="0" t="0"/>
          <a:stretch/>
        </p:blipFill>
        <p:spPr>
          <a:xfrm>
            <a:off x="266075" y="90485"/>
            <a:ext cx="914400" cy="9144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51"/>
          <p:cNvSpPr/>
          <p:nvPr/>
        </p:nvSpPr>
        <p:spPr>
          <a:xfrm>
            <a:off x="278827" y="1135001"/>
            <a:ext cx="7500143" cy="5109964"/>
          </a:xfrm>
          <a:prstGeom prst="rect">
            <a:avLst/>
          </a:prstGeom>
          <a:solidFill>
            <a:srgbClr val="D8E2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63" name="Google Shape;463;p51"/>
          <p:cNvSpPr txBox="1"/>
          <p:nvPr>
            <p:ph type="title"/>
          </p:nvPr>
        </p:nvSpPr>
        <p:spPr>
          <a:xfrm>
            <a:off x="278827" y="176068"/>
            <a:ext cx="856189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Calibri"/>
              <a:buNone/>
            </a:pPr>
            <a:r>
              <a:rPr lang="en-US" sz="3600"/>
              <a:t>Longer-Term Options for SMB</a:t>
            </a:r>
            <a:br>
              <a:rPr lang="en-US"/>
            </a:br>
            <a:endParaRPr/>
          </a:p>
        </p:txBody>
      </p:sp>
      <p:grpSp>
        <p:nvGrpSpPr>
          <p:cNvPr id="464" name="Google Shape;464;p51"/>
          <p:cNvGrpSpPr/>
          <p:nvPr/>
        </p:nvGrpSpPr>
        <p:grpSpPr>
          <a:xfrm>
            <a:off x="396709" y="1510068"/>
            <a:ext cx="7382261" cy="4726458"/>
            <a:chOff x="1" y="8436"/>
            <a:chExt cx="7382261" cy="4726458"/>
          </a:xfrm>
        </p:grpSpPr>
        <p:sp>
          <p:nvSpPr>
            <p:cNvPr id="465" name="Google Shape;465;p51"/>
            <p:cNvSpPr/>
            <p:nvPr/>
          </p:nvSpPr>
          <p:spPr>
            <a:xfrm rot="5400000">
              <a:off x="-249892" y="258329"/>
              <a:ext cx="1665949" cy="1166164"/>
            </a:xfrm>
            <a:prstGeom prst="chevron">
              <a:avLst>
                <a:gd fmla="val 50000" name="adj"/>
              </a:avLst>
            </a:prstGeom>
            <a:solidFill>
              <a:srgbClr val="4372C3"/>
            </a:solidFill>
            <a:ln cap="flat" cmpd="sng" w="12700">
              <a:solidFill>
                <a:srgbClr val="4372C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51"/>
            <p:cNvSpPr txBox="1"/>
            <p:nvPr/>
          </p:nvSpPr>
          <p:spPr>
            <a:xfrm>
              <a:off x="1" y="591518"/>
              <a:ext cx="1166164" cy="499785"/>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chemeClr val="lt1"/>
                </a:buClr>
                <a:buSzPts val="1200"/>
                <a:buFont typeface="Calibri"/>
                <a:buNone/>
              </a:pPr>
              <a:r>
                <a:rPr b="1" lang="en-US" sz="1200">
                  <a:solidFill>
                    <a:schemeClr val="lt1"/>
                  </a:solidFill>
                  <a:latin typeface="Calibri"/>
                  <a:ea typeface="Calibri"/>
                  <a:cs typeface="Calibri"/>
                  <a:sym typeface="Calibri"/>
                </a:rPr>
                <a:t>Upskilling and Reskilling</a:t>
              </a:r>
              <a:endParaRPr/>
            </a:p>
          </p:txBody>
        </p:sp>
        <p:sp>
          <p:nvSpPr>
            <p:cNvPr id="467" name="Google Shape;467;p51"/>
            <p:cNvSpPr/>
            <p:nvPr/>
          </p:nvSpPr>
          <p:spPr>
            <a:xfrm rot="5400000">
              <a:off x="3732779" y="-2558177"/>
              <a:ext cx="1082867" cy="6216097"/>
            </a:xfrm>
            <a:prstGeom prst="round2SameRect">
              <a:avLst>
                <a:gd fmla="val 16667" name="adj1"/>
                <a:gd fmla="val 0" name="adj2"/>
              </a:avLst>
            </a:prstGeom>
            <a:solidFill>
              <a:schemeClr val="lt1">
                <a:alpha val="90196"/>
              </a:schemeClr>
            </a:solidFill>
            <a:ln cap="flat" cmpd="sng" w="12700">
              <a:solidFill>
                <a:srgbClr val="4372C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51"/>
            <p:cNvSpPr txBox="1"/>
            <p:nvPr/>
          </p:nvSpPr>
          <p:spPr>
            <a:xfrm>
              <a:off x="1166165" y="61298"/>
              <a:ext cx="6163236" cy="977145"/>
            </a:xfrm>
            <a:prstGeom prst="rect">
              <a:avLst/>
            </a:prstGeom>
            <a:noFill/>
            <a:ln>
              <a:noFill/>
            </a:ln>
          </p:spPr>
          <p:txBody>
            <a:bodyPr anchorCtr="0" anchor="ctr" bIns="7600" lIns="85325" spcFirstLastPara="1" rIns="7600" wrap="square" tIns="7600">
              <a:noAutofit/>
            </a:bodyPr>
            <a:lstStyle/>
            <a:p>
              <a:pPr indent="-114300" lvl="1" marL="114300" marR="0" rtl="0" algn="l">
                <a:lnSpc>
                  <a:spcPct val="9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Upskilling existing IT staff with cybersecurity skills to make cybersecurity part of their responsibilities.</a:t>
              </a: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a:p>
              <a:pPr indent="-114300" lvl="1" marL="114300" marR="0" rtl="0" algn="l">
                <a:lnSpc>
                  <a:spcPct val="90000"/>
                </a:lnSpc>
                <a:spcBef>
                  <a:spcPts val="18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Upskilling software developers to equip them with the skills for secure code development as part of a secure software development lifecycle.</a:t>
              </a:r>
              <a:endParaRPr b="0" i="0" sz="1200" u="none" cap="none" strike="noStrike">
                <a:solidFill>
                  <a:schemeClr val="dk1"/>
                </a:solidFill>
                <a:latin typeface="Calibri"/>
                <a:ea typeface="Calibri"/>
                <a:cs typeface="Calibri"/>
                <a:sym typeface="Calibri"/>
              </a:endParaRPr>
            </a:p>
          </p:txBody>
        </p:sp>
        <p:sp>
          <p:nvSpPr>
            <p:cNvPr id="469" name="Google Shape;469;p51"/>
            <p:cNvSpPr/>
            <p:nvPr/>
          </p:nvSpPr>
          <p:spPr>
            <a:xfrm rot="5400000">
              <a:off x="-249892" y="1841030"/>
              <a:ext cx="1665949" cy="1166164"/>
            </a:xfrm>
            <a:prstGeom prst="chevron">
              <a:avLst>
                <a:gd fmla="val 50000" name="adj"/>
              </a:avLst>
            </a:prstGeom>
            <a:solidFill>
              <a:srgbClr val="4372C3"/>
            </a:solidFill>
            <a:ln cap="flat" cmpd="sng" w="12700">
              <a:solidFill>
                <a:srgbClr val="4372C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51"/>
            <p:cNvSpPr txBox="1"/>
            <p:nvPr/>
          </p:nvSpPr>
          <p:spPr>
            <a:xfrm>
              <a:off x="1" y="2174219"/>
              <a:ext cx="1166164" cy="499785"/>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chemeClr val="lt1"/>
                </a:buClr>
                <a:buSzPts val="1200"/>
                <a:buFont typeface="Calibri"/>
                <a:buNone/>
              </a:pPr>
              <a:r>
                <a:rPr b="1" lang="en-US" sz="1200">
                  <a:solidFill>
                    <a:schemeClr val="lt1"/>
                  </a:solidFill>
                  <a:latin typeface="Calibri"/>
                  <a:ea typeface="Calibri"/>
                  <a:cs typeface="Calibri"/>
                  <a:sym typeface="Calibri"/>
                </a:rPr>
                <a:t>Contracting</a:t>
              </a:r>
              <a:r>
                <a:rPr lang="en-US" sz="1200">
                  <a:solidFill>
                    <a:schemeClr val="lt1"/>
                  </a:solidFill>
                  <a:latin typeface="Calibri"/>
                  <a:ea typeface="Calibri"/>
                  <a:cs typeface="Calibri"/>
                  <a:sym typeface="Calibri"/>
                </a:rPr>
                <a:t> </a:t>
              </a:r>
              <a:r>
                <a:rPr b="1" lang="en-US" sz="1200">
                  <a:solidFill>
                    <a:schemeClr val="lt1"/>
                  </a:solidFill>
                  <a:latin typeface="Calibri"/>
                  <a:ea typeface="Calibri"/>
                  <a:cs typeface="Calibri"/>
                  <a:sym typeface="Calibri"/>
                </a:rPr>
                <a:t>and Outsourcing</a:t>
              </a:r>
              <a:endParaRPr/>
            </a:p>
          </p:txBody>
        </p:sp>
        <p:sp>
          <p:nvSpPr>
            <p:cNvPr id="471" name="Google Shape;471;p51"/>
            <p:cNvSpPr/>
            <p:nvPr/>
          </p:nvSpPr>
          <p:spPr>
            <a:xfrm rot="5400000">
              <a:off x="3627887" y="-975477"/>
              <a:ext cx="1292651" cy="6216097"/>
            </a:xfrm>
            <a:prstGeom prst="round2SameRect">
              <a:avLst>
                <a:gd fmla="val 16667" name="adj1"/>
                <a:gd fmla="val 0" name="adj2"/>
              </a:avLst>
            </a:prstGeom>
            <a:solidFill>
              <a:schemeClr val="lt1">
                <a:alpha val="90196"/>
              </a:schemeClr>
            </a:solidFill>
            <a:ln cap="flat" cmpd="sng" w="12700">
              <a:solidFill>
                <a:srgbClr val="4372C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51"/>
            <p:cNvSpPr txBox="1"/>
            <p:nvPr/>
          </p:nvSpPr>
          <p:spPr>
            <a:xfrm>
              <a:off x="1166164" y="1549348"/>
              <a:ext cx="6152995" cy="1166447"/>
            </a:xfrm>
            <a:prstGeom prst="rect">
              <a:avLst/>
            </a:prstGeom>
            <a:noFill/>
            <a:ln>
              <a:noFill/>
            </a:ln>
          </p:spPr>
          <p:txBody>
            <a:bodyPr anchorCtr="0" anchor="ctr" bIns="7600" lIns="85325" spcFirstLastPara="1" rIns="7600" wrap="square" tIns="7600">
              <a:noAutofit/>
            </a:bodyPr>
            <a:lstStyle/>
            <a:p>
              <a:pPr indent="-114300" lvl="1" marL="114300" marR="0" rtl="0" algn="l">
                <a:lnSpc>
                  <a:spcPct val="9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Managed security service providers (MSSPs), cloud service providers (CSPs) and managed detection and response (MDR) </a:t>
              </a: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a:p>
              <a:pPr indent="-114300" lvl="1" marL="114300" marR="0" rtl="0" algn="l">
                <a:lnSpc>
                  <a:spcPct val="90000"/>
                </a:lnSpc>
                <a:spcBef>
                  <a:spcPts val="18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Virtual Chief Information Security Officers (CISOs) or consultants</a:t>
              </a: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a:p>
              <a:pPr indent="-114300" lvl="1" marL="114300" marR="0" rtl="0" algn="l">
                <a:lnSpc>
                  <a:spcPct val="90000"/>
                </a:lnSpc>
                <a:spcBef>
                  <a:spcPts val="18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Co-managed or hybrid security</a:t>
              </a:r>
              <a:endParaRPr/>
            </a:p>
          </p:txBody>
        </p:sp>
        <p:sp>
          <p:nvSpPr>
            <p:cNvPr id="473" name="Google Shape;473;p51"/>
            <p:cNvSpPr/>
            <p:nvPr/>
          </p:nvSpPr>
          <p:spPr>
            <a:xfrm rot="5400000">
              <a:off x="-249892" y="3318838"/>
              <a:ext cx="1665949" cy="1166164"/>
            </a:xfrm>
            <a:prstGeom prst="chevron">
              <a:avLst>
                <a:gd fmla="val 50000" name="adj"/>
              </a:avLst>
            </a:prstGeom>
            <a:solidFill>
              <a:srgbClr val="4372C3"/>
            </a:solidFill>
            <a:ln cap="flat" cmpd="sng" w="12700">
              <a:solidFill>
                <a:srgbClr val="4372C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51"/>
            <p:cNvSpPr txBox="1"/>
            <p:nvPr/>
          </p:nvSpPr>
          <p:spPr>
            <a:xfrm>
              <a:off x="1" y="3652027"/>
              <a:ext cx="1166164" cy="499785"/>
            </a:xfrm>
            <a:prstGeom prst="rect">
              <a:avLst/>
            </a:prstGeom>
            <a:noFill/>
            <a:ln>
              <a:noFill/>
            </a:ln>
          </p:spPr>
          <p:txBody>
            <a:bodyPr anchorCtr="0" anchor="ctr" bIns="7600" lIns="7600" spcFirstLastPara="1" rIns="7600" wrap="square" tIns="7600">
              <a:noAutofit/>
            </a:bodyPr>
            <a:lstStyle/>
            <a:p>
              <a:pPr indent="0" lvl="0" marL="0" marR="0" rtl="0" algn="ctr">
                <a:lnSpc>
                  <a:spcPct val="90000"/>
                </a:lnSpc>
                <a:spcBef>
                  <a:spcPts val="0"/>
                </a:spcBef>
                <a:spcAft>
                  <a:spcPts val="0"/>
                </a:spcAft>
                <a:buClr>
                  <a:schemeClr val="lt1"/>
                </a:buClr>
                <a:buSzPts val="1200"/>
                <a:buFont typeface="Calibri"/>
                <a:buNone/>
              </a:pPr>
              <a:r>
                <a:rPr b="1" lang="en-US" sz="1200">
                  <a:solidFill>
                    <a:schemeClr val="lt1"/>
                  </a:solidFill>
                  <a:latin typeface="Calibri"/>
                  <a:ea typeface="Calibri"/>
                  <a:cs typeface="Calibri"/>
                  <a:sym typeface="Calibri"/>
                </a:rPr>
                <a:t>Hiring In-House Cybersecurity Expertise</a:t>
              </a:r>
              <a:endParaRPr/>
            </a:p>
          </p:txBody>
        </p:sp>
        <p:sp>
          <p:nvSpPr>
            <p:cNvPr id="475" name="Google Shape;475;p51"/>
            <p:cNvSpPr/>
            <p:nvPr/>
          </p:nvSpPr>
          <p:spPr>
            <a:xfrm rot="5400000">
              <a:off x="3732495" y="502615"/>
              <a:ext cx="1083436" cy="6216097"/>
            </a:xfrm>
            <a:prstGeom prst="round2SameRect">
              <a:avLst>
                <a:gd fmla="val 16667" name="adj1"/>
                <a:gd fmla="val 0" name="adj2"/>
              </a:avLst>
            </a:prstGeom>
            <a:solidFill>
              <a:schemeClr val="lt1">
                <a:alpha val="90196"/>
              </a:schemeClr>
            </a:solidFill>
            <a:ln cap="flat" cmpd="sng" w="12700">
              <a:solidFill>
                <a:srgbClr val="4372C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51"/>
            <p:cNvSpPr txBox="1"/>
            <p:nvPr/>
          </p:nvSpPr>
          <p:spPr>
            <a:xfrm>
              <a:off x="1166165" y="3121835"/>
              <a:ext cx="6163208" cy="977658"/>
            </a:xfrm>
            <a:prstGeom prst="rect">
              <a:avLst/>
            </a:prstGeom>
            <a:noFill/>
            <a:ln>
              <a:noFill/>
            </a:ln>
          </p:spPr>
          <p:txBody>
            <a:bodyPr anchorCtr="0" anchor="ctr" bIns="7600" lIns="85325" spcFirstLastPara="1" rIns="7600" wrap="square" tIns="7600">
              <a:noAutofit/>
            </a:bodyPr>
            <a:lstStyle/>
            <a:p>
              <a:pPr indent="-114300" lvl="1" marL="114300" marR="0" rtl="0" algn="l">
                <a:lnSpc>
                  <a:spcPct val="90000"/>
                </a:lnSpc>
                <a:spcBef>
                  <a:spcPts val="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Full or part time security manager or analyst</a:t>
              </a: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a:p>
              <a:pPr indent="-114300" lvl="1" marL="114300" marR="0" rtl="0" algn="l">
                <a:lnSpc>
                  <a:spcPct val="90000"/>
                </a:lnSpc>
                <a:spcBef>
                  <a:spcPts val="180"/>
                </a:spcBef>
                <a:spcAft>
                  <a:spcPts val="0"/>
                </a:spcAft>
                <a:buClr>
                  <a:schemeClr val="dk1"/>
                </a:buClr>
                <a:buSzPts val="1200"/>
                <a:buFont typeface="Calibri"/>
                <a:buChar char="•"/>
              </a:pPr>
              <a:r>
                <a:rPr b="0" i="0" lang="en-US" sz="1200" u="none" cap="none" strike="noStrike">
                  <a:solidFill>
                    <a:schemeClr val="dk1"/>
                  </a:solidFill>
                  <a:latin typeface="Calibri"/>
                  <a:ea typeface="Calibri"/>
                  <a:cs typeface="Calibri"/>
                  <a:sym typeface="Calibri"/>
                </a:rPr>
                <a:t>A “bridge-builder” between technical and operational. Cross-functional.</a:t>
              </a: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sp>
        <p:nvSpPr>
          <p:cNvPr id="477" name="Google Shape;477;p51"/>
          <p:cNvSpPr txBox="1"/>
          <p:nvPr/>
        </p:nvSpPr>
        <p:spPr>
          <a:xfrm>
            <a:off x="8693373" y="1135000"/>
            <a:ext cx="3414544" cy="3231654"/>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NICE Framework in Action:</a:t>
            </a:r>
            <a:r>
              <a:rPr lang="en-US" sz="1200">
                <a:solidFill>
                  <a:schemeClr val="dk1"/>
                </a:solidFill>
                <a:latin typeface="Calibri"/>
                <a:ea typeface="Calibri"/>
                <a:cs typeface="Calibri"/>
                <a:sym typeface="Calibri"/>
              </a:rPr>
              <a:t> </a:t>
            </a: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Language from the framework can be used to articulate the cybersecurity work that needs to be performed – including what knowledge and skills are needed to complete that work. </a:t>
            </a: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a:t>
            </a:r>
            <a:r>
              <a:rPr lang="en-US" sz="1200" u="sng">
                <a:solidFill>
                  <a:schemeClr val="hlink"/>
                </a:solidFill>
                <a:latin typeface="Calibri"/>
                <a:ea typeface="Calibri"/>
                <a:cs typeface="Calibri"/>
                <a:sym typeface="Calibri"/>
                <a:hlinkClick r:id="rId3"/>
              </a:rPr>
              <a:t>NICE Employer’s Guide</a:t>
            </a:r>
            <a:r>
              <a:rPr lang="en-US" sz="1200">
                <a:solidFill>
                  <a:schemeClr val="dk1"/>
                </a:solidFill>
                <a:latin typeface="Calibri"/>
                <a:ea typeface="Calibri"/>
                <a:cs typeface="Calibri"/>
                <a:sym typeface="Calibri"/>
              </a:rPr>
              <a:t> goes into detail about how to use the NICE Framework when hiring so that you will be equipped to author and communicate about position responsibilities and find the candidate that meets your goals. </a:t>
            </a: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The framework also provides a great starting point to think about career pathways for long-term success.</a:t>
            </a:r>
            <a:endParaRPr/>
          </a:p>
        </p:txBody>
      </p:sp>
      <p:sp>
        <p:nvSpPr>
          <p:cNvPr id="478" name="Google Shape;478;p51"/>
          <p:cNvSpPr txBox="1"/>
          <p:nvPr/>
        </p:nvSpPr>
        <p:spPr>
          <a:xfrm>
            <a:off x="8693373" y="4536804"/>
            <a:ext cx="3414544" cy="2308324"/>
          </a:xfrm>
          <a:prstGeom prst="rect">
            <a:avLst/>
          </a:prstGeom>
          <a:solidFill>
            <a:srgbClr val="E1EFD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Questions</a:t>
            </a: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What skills, beyond technical, need to be developed or demonstrated to ensure the first hire, upskilled staff, or vendor will be successful?</a:t>
            </a: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How can we better support upskilling or reskilling staff at small businesses? </a:t>
            </a:r>
            <a:br>
              <a:rPr lang="en-US" sz="1200">
                <a:solidFill>
                  <a:schemeClr val="dk1"/>
                </a:solidFill>
                <a:latin typeface="Calibri"/>
                <a:ea typeface="Calibri"/>
                <a:cs typeface="Calibri"/>
                <a:sym typeface="Calibri"/>
              </a:rPr>
            </a:b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Are students equipped to support cybersecurity in resource-constrained environments? </a:t>
            </a:r>
            <a:endParaRPr/>
          </a:p>
        </p:txBody>
      </p:sp>
      <p:pic>
        <p:nvPicPr>
          <p:cNvPr descr="Cycle with people with solid fill" id="479" name="Google Shape;479;p51"/>
          <p:cNvPicPr preferRelativeResize="0"/>
          <p:nvPr/>
        </p:nvPicPr>
        <p:blipFill rotWithShape="1">
          <a:blip r:embed="rId4">
            <a:alphaModFix/>
          </a:blip>
          <a:srcRect b="0" l="0" r="0" t="0"/>
          <a:stretch/>
        </p:blipFill>
        <p:spPr>
          <a:xfrm>
            <a:off x="7778973" y="2257020"/>
            <a:ext cx="914400" cy="914400"/>
          </a:xfrm>
          <a:prstGeom prst="rect">
            <a:avLst/>
          </a:prstGeom>
          <a:noFill/>
          <a:ln>
            <a:noFill/>
          </a:ln>
        </p:spPr>
      </p:pic>
      <p:pic>
        <p:nvPicPr>
          <p:cNvPr descr="Badge Question Mark with solid fill" id="480" name="Google Shape;480;p51"/>
          <p:cNvPicPr preferRelativeResize="0"/>
          <p:nvPr/>
        </p:nvPicPr>
        <p:blipFill rotWithShape="1">
          <a:blip r:embed="rId5">
            <a:alphaModFix/>
          </a:blip>
          <a:srcRect b="0" l="0" r="0" t="0"/>
          <a:stretch/>
        </p:blipFill>
        <p:spPr>
          <a:xfrm>
            <a:off x="7889330" y="5068733"/>
            <a:ext cx="693683" cy="693683"/>
          </a:xfrm>
          <a:prstGeom prst="rect">
            <a:avLst/>
          </a:prstGeom>
          <a:noFill/>
          <a:ln>
            <a:noFill/>
          </a:ln>
        </p:spPr>
      </p:pic>
      <p:sp>
        <p:nvSpPr>
          <p:cNvPr id="481" name="Google Shape;481;p51"/>
          <p:cNvSpPr txBox="1"/>
          <p:nvPr/>
        </p:nvSpPr>
        <p:spPr>
          <a:xfrm>
            <a:off x="1566012" y="1135000"/>
            <a:ext cx="211257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US" sz="1800">
                <a:solidFill>
                  <a:schemeClr val="dk1"/>
                </a:solidFill>
                <a:latin typeface="Calibri"/>
                <a:ea typeface="Calibri"/>
                <a:cs typeface="Calibri"/>
                <a:sym typeface="Calibri"/>
              </a:rPr>
              <a:t>Examples</a:t>
            </a:r>
            <a:endParaRPr/>
          </a:p>
        </p:txBody>
      </p:sp>
      <p:sp>
        <p:nvSpPr>
          <p:cNvPr id="482" name="Google Shape;482;p51"/>
          <p:cNvSpPr txBox="1"/>
          <p:nvPr/>
        </p:nvSpPr>
        <p:spPr>
          <a:xfrm>
            <a:off x="1765334" y="5802625"/>
            <a:ext cx="5888825"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400">
                <a:solidFill>
                  <a:schemeClr val="dk1"/>
                </a:solidFill>
                <a:latin typeface="Calibri"/>
                <a:ea typeface="Calibri"/>
                <a:cs typeface="Calibri"/>
                <a:sym typeface="Calibri"/>
              </a:rPr>
              <a:t>All these decisions should be based business model, resources, and needs.</a:t>
            </a:r>
            <a:endParaRPr/>
          </a:p>
        </p:txBody>
      </p:sp>
      <p:sp>
        <p:nvSpPr>
          <p:cNvPr id="483" name="Google Shape;483;p51"/>
          <p:cNvSpPr txBox="1"/>
          <p:nvPr/>
        </p:nvSpPr>
        <p:spPr>
          <a:xfrm>
            <a:off x="278827" y="6244964"/>
            <a:ext cx="7808883" cy="6001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100">
                <a:solidFill>
                  <a:schemeClr val="dk1"/>
                </a:solidFill>
                <a:latin typeface="Calibri"/>
                <a:ea typeface="Calibri"/>
                <a:cs typeface="Calibri"/>
                <a:sym typeface="Calibri"/>
              </a:rPr>
              <a:t>Helpful Resources: </a:t>
            </a:r>
            <a:br>
              <a:rPr lang="en-US" sz="1100">
                <a:solidFill>
                  <a:schemeClr val="dk1"/>
                </a:solidFill>
                <a:latin typeface="Calibri"/>
                <a:ea typeface="Calibri"/>
                <a:cs typeface="Calibri"/>
                <a:sym typeface="Calibri"/>
              </a:rPr>
            </a:br>
            <a:r>
              <a:rPr lang="en-US" sz="1100" u="sng">
                <a:solidFill>
                  <a:schemeClr val="hlink"/>
                </a:solidFill>
                <a:latin typeface="Calibri"/>
                <a:ea typeface="Calibri"/>
                <a:cs typeface="Calibri"/>
                <a:sym typeface="Calibri"/>
                <a:hlinkClick r:id="rId6"/>
              </a:rPr>
              <a:t>Defense Industrial Base Managed Service Provider Shopping Guide for Small &amp; Medium-Sized Businesses</a:t>
            </a:r>
            <a:r>
              <a:rPr i="1" lang="en-US" sz="1100">
                <a:solidFill>
                  <a:schemeClr val="dk1"/>
                </a:solidFill>
                <a:latin typeface="Calibri"/>
                <a:ea typeface="Calibri"/>
                <a:cs typeface="Calibri"/>
                <a:sym typeface="Calibri"/>
              </a:rPr>
              <a:t> (ND-ISAC)</a:t>
            </a:r>
            <a:br>
              <a:rPr i="1" lang="en-US" sz="1100">
                <a:solidFill>
                  <a:schemeClr val="dk1"/>
                </a:solidFill>
                <a:latin typeface="Calibri"/>
                <a:ea typeface="Calibri"/>
                <a:cs typeface="Calibri"/>
                <a:sym typeface="Calibri"/>
              </a:rPr>
            </a:br>
            <a:r>
              <a:rPr lang="en-US" sz="1100" u="sng">
                <a:solidFill>
                  <a:schemeClr val="hlink"/>
                </a:solidFill>
                <a:latin typeface="Calibri"/>
                <a:ea typeface="Calibri"/>
                <a:cs typeface="Calibri"/>
                <a:sym typeface="Calibri"/>
                <a:hlinkClick r:id="rId7"/>
              </a:rPr>
              <a:t>When and How to Get Outside Cybersecurity Support</a:t>
            </a:r>
            <a:r>
              <a:rPr lang="en-US" sz="1100">
                <a:solidFill>
                  <a:schemeClr val="dk1"/>
                </a:solidFill>
                <a:latin typeface="Calibri"/>
                <a:ea typeface="Calibri"/>
                <a:cs typeface="Calibri"/>
                <a:sym typeface="Calibri"/>
              </a:rPr>
              <a:t>, </a:t>
            </a:r>
            <a:r>
              <a:rPr i="1" lang="en-US" sz="1100">
                <a:solidFill>
                  <a:schemeClr val="dk1"/>
                </a:solidFill>
                <a:latin typeface="Calibri"/>
                <a:ea typeface="Calibri"/>
                <a:cs typeface="Calibri"/>
                <a:sym typeface="Calibri"/>
              </a:rPr>
              <a:t>Cyber Readiness Institute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52"/>
          <p:cNvSpPr txBox="1"/>
          <p:nvPr>
            <p:ph type="title"/>
          </p:nvPr>
        </p:nvSpPr>
        <p:spPr>
          <a:xfrm>
            <a:off x="583627" y="-87464"/>
            <a:ext cx="856189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Calibri"/>
              <a:buNone/>
            </a:pPr>
            <a:r>
              <a:rPr lang="en-US" sz="3600"/>
              <a:t>Building a Culture</a:t>
            </a:r>
            <a:endParaRPr/>
          </a:p>
        </p:txBody>
      </p:sp>
      <p:sp>
        <p:nvSpPr>
          <p:cNvPr id="490" name="Google Shape;490;p52"/>
          <p:cNvSpPr txBox="1"/>
          <p:nvPr>
            <p:ph idx="1" type="body"/>
          </p:nvPr>
        </p:nvSpPr>
        <p:spPr>
          <a:xfrm>
            <a:off x="254544" y="4150287"/>
            <a:ext cx="6928945" cy="1639614"/>
          </a:xfrm>
          <a:prstGeom prst="rect">
            <a:avLst/>
          </a:prstGeom>
          <a:noFill/>
          <a:ln>
            <a:noFill/>
          </a:ln>
        </p:spPr>
        <p:txBody>
          <a:bodyPr anchorCtr="0" anchor="t" bIns="45700" lIns="91425" spcFirstLastPara="1" rIns="91425" wrap="square" tIns="45700">
            <a:normAutofit fontScale="70000" lnSpcReduction="20000"/>
          </a:bodyPr>
          <a:lstStyle/>
          <a:p>
            <a:pPr indent="0" lvl="0" marL="0" rtl="0" algn="l">
              <a:lnSpc>
                <a:spcPct val="90000"/>
              </a:lnSpc>
              <a:spcBef>
                <a:spcPts val="0"/>
              </a:spcBef>
              <a:spcAft>
                <a:spcPts val="0"/>
              </a:spcAft>
              <a:buClr>
                <a:schemeClr val="dk1"/>
              </a:buClr>
              <a:buSzPct val="100000"/>
              <a:buNone/>
            </a:pPr>
            <a:r>
              <a:rPr i="1" lang="en-US" sz="2600"/>
              <a:t>“Results indicate that small business owners are often likely to have the basic tools related to technology risk management in place, </a:t>
            </a:r>
            <a:r>
              <a:rPr i="1" lang="en-US" sz="2600">
                <a:highlight>
                  <a:srgbClr val="FFFF00"/>
                </a:highlight>
              </a:rPr>
              <a:t>but lack the policies, procedures, and training to secure their information resources</a:t>
            </a:r>
            <a:r>
              <a:rPr i="1" lang="en-US" sz="2600"/>
              <a:t>” [7].</a:t>
            </a:r>
            <a:endParaRPr/>
          </a:p>
          <a:p>
            <a:pPr indent="-104140" lvl="0" marL="228600" rtl="0" algn="l">
              <a:lnSpc>
                <a:spcPct val="90000"/>
              </a:lnSpc>
              <a:spcBef>
                <a:spcPts val="1000"/>
              </a:spcBef>
              <a:spcAft>
                <a:spcPts val="0"/>
              </a:spcAft>
              <a:buClr>
                <a:schemeClr val="dk1"/>
              </a:buClr>
              <a:buSzPct val="100000"/>
              <a:buNone/>
            </a:pPr>
            <a:r>
              <a:t/>
            </a:r>
            <a:endParaRPr i="1"/>
          </a:p>
          <a:p>
            <a:pPr indent="0" lvl="0" marL="0" rtl="0" algn="l">
              <a:lnSpc>
                <a:spcPct val="90000"/>
              </a:lnSpc>
              <a:spcBef>
                <a:spcPts val="1000"/>
              </a:spcBef>
              <a:spcAft>
                <a:spcPts val="0"/>
              </a:spcAft>
              <a:buClr>
                <a:schemeClr val="dk1"/>
              </a:buClr>
              <a:buSzPct val="100000"/>
              <a:buNone/>
            </a:pPr>
            <a:r>
              <a:rPr lang="en-US" sz="1600"/>
              <a:t>[7] Berry, C. T., &amp; Berry, R. L. (2018). An initial assessment of small business risk management approaches for cyber security threats. International Journal of Business Continuity and Risk Management, 8(1), 1-10. </a:t>
            </a:r>
            <a:endParaRPr/>
          </a:p>
        </p:txBody>
      </p:sp>
      <p:sp>
        <p:nvSpPr>
          <p:cNvPr id="491" name="Google Shape;491;p52"/>
          <p:cNvSpPr txBox="1"/>
          <p:nvPr/>
        </p:nvSpPr>
        <p:spPr>
          <a:xfrm>
            <a:off x="8693374" y="1314818"/>
            <a:ext cx="3254261" cy="2308324"/>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NICE Framework in Action:</a:t>
            </a:r>
            <a:r>
              <a:rPr lang="en-US" sz="1600">
                <a:solidFill>
                  <a:schemeClr val="dk1"/>
                </a:solidFill>
                <a:latin typeface="Calibri"/>
                <a:ea typeface="Calibri"/>
                <a:cs typeface="Calibri"/>
                <a:sym typeface="Calibri"/>
              </a:rPr>
              <a:t> </a:t>
            </a:r>
            <a:br>
              <a:rPr lang="en-US" sz="1600">
                <a:solidFill>
                  <a:schemeClr val="dk1"/>
                </a:solidFill>
                <a:latin typeface="Calibri"/>
                <a:ea typeface="Calibri"/>
                <a:cs typeface="Calibri"/>
                <a:sym typeface="Calibri"/>
              </a:rPr>
            </a:br>
            <a:endParaRPr sz="16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The NICE workforce management guidebook, </a:t>
            </a:r>
            <a:r>
              <a:rPr lang="en-US" sz="1600" u="sng">
                <a:solidFill>
                  <a:schemeClr val="hlink"/>
                </a:solidFill>
                <a:latin typeface="Calibri"/>
                <a:ea typeface="Calibri"/>
                <a:cs typeface="Calibri"/>
                <a:sym typeface="Calibri"/>
                <a:hlinkClick r:id="rId3"/>
              </a:rPr>
              <a:t>Cybersecurity is Everyone’s Job</a:t>
            </a:r>
            <a:r>
              <a:rPr lang="en-US" sz="1600">
                <a:solidFill>
                  <a:schemeClr val="dk1"/>
                </a:solidFill>
                <a:latin typeface="Calibri"/>
                <a:ea typeface="Calibri"/>
                <a:cs typeface="Calibri"/>
                <a:sym typeface="Calibri"/>
              </a:rPr>
              <a:t>, outlines what individuals across an organization, regardless of type or size, can do to protect the organization.</a:t>
            </a:r>
            <a:endParaRPr/>
          </a:p>
        </p:txBody>
      </p:sp>
      <p:sp>
        <p:nvSpPr>
          <p:cNvPr id="492" name="Google Shape;492;p52"/>
          <p:cNvSpPr txBox="1"/>
          <p:nvPr/>
        </p:nvSpPr>
        <p:spPr>
          <a:xfrm>
            <a:off x="254544" y="5958359"/>
            <a:ext cx="8309736"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Additional Resources</a:t>
            </a: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u="sng">
                <a:solidFill>
                  <a:schemeClr val="hlink"/>
                </a:solidFill>
                <a:latin typeface="Calibri"/>
                <a:ea typeface="Calibri"/>
                <a:cs typeface="Calibri"/>
                <a:sym typeface="Calibri"/>
                <a:hlinkClick r:id="rId4"/>
              </a:rPr>
              <a:t>Free and Low-Cost Online Cybersecurity Learning Content</a:t>
            </a:r>
            <a:endParaRPr sz="1200" u="sng">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u="sng">
                <a:solidFill>
                  <a:schemeClr val="hlink"/>
                </a:solidFill>
                <a:latin typeface="Calibri"/>
                <a:ea typeface="Calibri"/>
                <a:cs typeface="Calibri"/>
                <a:sym typeface="Calibri"/>
                <a:hlinkClick r:id="rId5"/>
              </a:rPr>
              <a:t>NIST Small Business Cybersecurity Corner</a:t>
            </a:r>
            <a:endParaRPr sz="1000">
              <a:solidFill>
                <a:schemeClr val="dk1"/>
              </a:solidFill>
              <a:latin typeface="Calibri"/>
              <a:ea typeface="Calibri"/>
              <a:cs typeface="Calibri"/>
              <a:sym typeface="Calibri"/>
            </a:endParaRPr>
          </a:p>
        </p:txBody>
      </p:sp>
      <p:pic>
        <p:nvPicPr>
          <p:cNvPr descr="Cycle with people with solid fill" id="493" name="Google Shape;493;p52"/>
          <p:cNvPicPr preferRelativeResize="0"/>
          <p:nvPr/>
        </p:nvPicPr>
        <p:blipFill rotWithShape="1">
          <a:blip r:embed="rId6">
            <a:alphaModFix/>
          </a:blip>
          <a:srcRect b="0" l="0" r="0" t="0"/>
          <a:stretch/>
        </p:blipFill>
        <p:spPr>
          <a:xfrm>
            <a:off x="7621658" y="1276728"/>
            <a:ext cx="1071716" cy="1071716"/>
          </a:xfrm>
          <a:prstGeom prst="rect">
            <a:avLst/>
          </a:prstGeom>
          <a:noFill/>
          <a:ln>
            <a:noFill/>
          </a:ln>
        </p:spPr>
      </p:pic>
      <p:sp>
        <p:nvSpPr>
          <p:cNvPr id="494" name="Google Shape;494;p52"/>
          <p:cNvSpPr txBox="1"/>
          <p:nvPr/>
        </p:nvSpPr>
        <p:spPr>
          <a:xfrm>
            <a:off x="3958371" y="1238099"/>
            <a:ext cx="3041517"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600">
                <a:solidFill>
                  <a:schemeClr val="dk1"/>
                </a:solidFill>
                <a:latin typeface="Calibri"/>
                <a:ea typeface="Calibri"/>
                <a:cs typeface="Calibri"/>
                <a:sym typeface="Calibri"/>
              </a:rPr>
              <a:t>Where can a small business start? </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Role-specific content</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Leadership buy-in and support</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Explain the “why”</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Routine training and awareness</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Non-punitive environment</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Encourage communication</a:t>
            </a:r>
            <a:endParaRPr/>
          </a:p>
          <a:p>
            <a:pPr indent="-285750" lvl="0" marL="285750" marR="0" rtl="0" algn="l">
              <a:spcBef>
                <a:spcPts val="0"/>
              </a:spcBef>
              <a:spcAft>
                <a:spcPts val="0"/>
              </a:spcAft>
              <a:buClr>
                <a:schemeClr val="dk1"/>
              </a:buClr>
              <a:buSzPts val="1600"/>
              <a:buFont typeface="Arial"/>
              <a:buChar char="•"/>
            </a:pPr>
            <a:r>
              <a:rPr lang="en-US" sz="1600">
                <a:solidFill>
                  <a:schemeClr val="dk1"/>
                </a:solidFill>
                <a:latin typeface="Calibri"/>
                <a:ea typeface="Calibri"/>
                <a:cs typeface="Calibri"/>
                <a:sym typeface="Calibri"/>
              </a:rPr>
              <a:t>Policies that are easy to understand and accessible</a:t>
            </a:r>
            <a:endParaRPr/>
          </a:p>
        </p:txBody>
      </p:sp>
      <p:pic>
        <p:nvPicPr>
          <p:cNvPr descr="A close-up of hands holding a light bulb&#10;&#10;AI-generated content may be incorrect." id="495" name="Google Shape;495;p52"/>
          <p:cNvPicPr preferRelativeResize="0"/>
          <p:nvPr/>
        </p:nvPicPr>
        <p:blipFill rotWithShape="1">
          <a:blip r:embed="rId7">
            <a:alphaModFix/>
          </a:blip>
          <a:srcRect b="0" l="0" r="0" t="0"/>
          <a:stretch/>
        </p:blipFill>
        <p:spPr>
          <a:xfrm>
            <a:off x="0" y="1276728"/>
            <a:ext cx="3719017" cy="2515916"/>
          </a:xfrm>
          <a:prstGeom prst="rect">
            <a:avLst/>
          </a:prstGeom>
          <a:noFill/>
          <a:ln>
            <a:noFill/>
          </a:ln>
        </p:spPr>
      </p:pic>
      <p:sp>
        <p:nvSpPr>
          <p:cNvPr id="496" name="Google Shape;496;p52"/>
          <p:cNvSpPr txBox="1"/>
          <p:nvPr/>
        </p:nvSpPr>
        <p:spPr>
          <a:xfrm>
            <a:off x="8693374" y="4051352"/>
            <a:ext cx="3254261" cy="830997"/>
          </a:xfrm>
          <a:prstGeom prst="rect">
            <a:avLst/>
          </a:prstGeom>
          <a:solidFill>
            <a:srgbClr val="E1EFD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200">
                <a:solidFill>
                  <a:schemeClr val="dk1"/>
                </a:solidFill>
                <a:latin typeface="Calibri"/>
                <a:ea typeface="Calibri"/>
                <a:cs typeface="Calibri"/>
                <a:sym typeface="Calibri"/>
              </a:rPr>
              <a:t>Questions</a:t>
            </a:r>
            <a:endParaRPr sz="1200">
              <a:solidFill>
                <a:schemeClr val="dk1"/>
              </a:solidFill>
              <a:latin typeface="Calibri"/>
              <a:ea typeface="Calibri"/>
              <a:cs typeface="Calibri"/>
              <a:sym typeface="Calibri"/>
            </a:endParaRPr>
          </a:p>
          <a:p>
            <a:pPr indent="-285750" lvl="0" marL="285750" marR="0" rtl="0" algn="l">
              <a:spcBef>
                <a:spcPts val="0"/>
              </a:spcBef>
              <a:spcAft>
                <a:spcPts val="0"/>
              </a:spcAft>
              <a:buClr>
                <a:schemeClr val="dk1"/>
              </a:buClr>
              <a:buSzPts val="1200"/>
              <a:buFont typeface="Arial"/>
              <a:buChar char="•"/>
            </a:pPr>
            <a:r>
              <a:rPr lang="en-US" sz="1200">
                <a:solidFill>
                  <a:schemeClr val="dk1"/>
                </a:solidFill>
                <a:latin typeface="Calibri"/>
                <a:ea typeface="Calibri"/>
                <a:cs typeface="Calibri"/>
                <a:sym typeface="Calibri"/>
              </a:rPr>
              <a:t>Beyond providing one-off services, how can outreach programs help develop a culture of cybersecurity within SMBs? </a:t>
            </a:r>
            <a:endParaRPr/>
          </a:p>
        </p:txBody>
      </p:sp>
      <p:pic>
        <p:nvPicPr>
          <p:cNvPr descr="Badge Question Mark with solid fill" id="497" name="Google Shape;497;p52"/>
          <p:cNvPicPr preferRelativeResize="0"/>
          <p:nvPr/>
        </p:nvPicPr>
        <p:blipFill rotWithShape="1">
          <a:blip r:embed="rId8">
            <a:alphaModFix/>
          </a:blip>
          <a:srcRect b="0" l="0" r="0" t="0"/>
          <a:stretch/>
        </p:blipFill>
        <p:spPr>
          <a:xfrm>
            <a:off x="7810674" y="4120008"/>
            <a:ext cx="693683" cy="69368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53"/>
          <p:cNvSpPr txBox="1"/>
          <p:nvPr/>
        </p:nvSpPr>
        <p:spPr>
          <a:xfrm>
            <a:off x="458817" y="5755277"/>
            <a:ext cx="4474840" cy="369332"/>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u="sng">
                <a:solidFill>
                  <a:schemeClr val="hlink"/>
                </a:solidFill>
                <a:latin typeface="Calibri"/>
                <a:ea typeface="Calibri"/>
                <a:cs typeface="Calibri"/>
                <a:sym typeface="Calibri"/>
                <a:hlinkClick r:id="rId3"/>
              </a:rPr>
              <a:t>www.nist.gov/itl/smallbusinesscyber</a:t>
            </a:r>
            <a:endParaRPr b="1" sz="1800">
              <a:solidFill>
                <a:schemeClr val="dk1"/>
              </a:solidFill>
              <a:latin typeface="Calibri"/>
              <a:ea typeface="Calibri"/>
              <a:cs typeface="Calibri"/>
              <a:sym typeface="Calibri"/>
            </a:endParaRPr>
          </a:p>
        </p:txBody>
      </p:sp>
      <p:pic>
        <p:nvPicPr>
          <p:cNvPr id="504" name="Google Shape;504;p53"/>
          <p:cNvPicPr preferRelativeResize="0"/>
          <p:nvPr/>
        </p:nvPicPr>
        <p:blipFill rotWithShape="1">
          <a:blip r:embed="rId4">
            <a:alphaModFix/>
          </a:blip>
          <a:srcRect b="0" l="0" r="0" t="0"/>
          <a:stretch/>
        </p:blipFill>
        <p:spPr>
          <a:xfrm>
            <a:off x="5672682" y="1403980"/>
            <a:ext cx="3259306" cy="2025020"/>
          </a:xfrm>
          <a:prstGeom prst="round2DiagRect">
            <a:avLst>
              <a:gd fmla="val 16667" name="adj1"/>
              <a:gd fmla="val 0" name="adj2"/>
            </a:avLst>
          </a:prstGeom>
          <a:noFill/>
          <a:ln cap="sq" cmpd="sng" w="88900">
            <a:solidFill>
              <a:srgbClr val="FFFFFF"/>
            </a:solidFill>
            <a:prstDash val="solid"/>
            <a:miter lim="8000"/>
            <a:headEnd len="sm" w="sm" type="none"/>
            <a:tailEnd len="sm" w="sm" type="none"/>
          </a:ln>
          <a:effectLst>
            <a:outerShdw blurRad="254000" rotWithShape="0" algn="tl">
              <a:srgbClr val="000000">
                <a:alpha val="43137"/>
              </a:srgbClr>
            </a:outerShdw>
          </a:effectLst>
        </p:spPr>
      </p:pic>
      <p:sp>
        <p:nvSpPr>
          <p:cNvPr id="505" name="Google Shape;505;p53"/>
          <p:cNvSpPr txBox="1"/>
          <p:nvPr>
            <p:ph type="title"/>
          </p:nvPr>
        </p:nvSpPr>
        <p:spPr>
          <a:xfrm>
            <a:off x="182441" y="-97067"/>
            <a:ext cx="856189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Calibri"/>
              <a:buNone/>
            </a:pPr>
            <a:r>
              <a:rPr lang="en-US" sz="3600"/>
              <a:t>NIST SMB Cybersecurity Resources</a:t>
            </a:r>
            <a:endParaRPr/>
          </a:p>
        </p:txBody>
      </p:sp>
      <p:pic>
        <p:nvPicPr>
          <p:cNvPr descr="Screenshot of the NIST Small Business Cybersecurity Corner website" id="506" name="Google Shape;506;p53"/>
          <p:cNvPicPr preferRelativeResize="0"/>
          <p:nvPr/>
        </p:nvPicPr>
        <p:blipFill rotWithShape="1">
          <a:blip r:embed="rId5">
            <a:alphaModFix/>
          </a:blip>
          <a:srcRect b="0" l="0" r="0" t="0"/>
          <a:stretch/>
        </p:blipFill>
        <p:spPr>
          <a:xfrm>
            <a:off x="81576" y="1313893"/>
            <a:ext cx="5229322" cy="3825666"/>
          </a:xfrm>
          <a:prstGeom prst="rect">
            <a:avLst/>
          </a:prstGeom>
          <a:noFill/>
          <a:ln>
            <a:noFill/>
          </a:ln>
        </p:spPr>
      </p:pic>
      <p:pic>
        <p:nvPicPr>
          <p:cNvPr id="507" name="Google Shape;507;p53"/>
          <p:cNvPicPr preferRelativeResize="0"/>
          <p:nvPr/>
        </p:nvPicPr>
        <p:blipFill rotWithShape="1">
          <a:blip r:embed="rId6">
            <a:alphaModFix/>
          </a:blip>
          <a:srcRect b="0" l="0" r="0" t="0"/>
          <a:stretch/>
        </p:blipFill>
        <p:spPr>
          <a:xfrm>
            <a:off x="9383918" y="2073722"/>
            <a:ext cx="2625774" cy="3026978"/>
          </a:xfrm>
          <a:prstGeom prst="rect">
            <a:avLst/>
          </a:prstGeom>
          <a:noFill/>
          <a:ln>
            <a:noFill/>
          </a:ln>
        </p:spPr>
      </p:pic>
      <p:pic>
        <p:nvPicPr>
          <p:cNvPr descr="Graphical user interface, website&#10;&#10;AI-generated content may be incorrect." id="508" name="Google Shape;508;p53"/>
          <p:cNvPicPr preferRelativeResize="0"/>
          <p:nvPr/>
        </p:nvPicPr>
        <p:blipFill rotWithShape="1">
          <a:blip r:embed="rId7">
            <a:alphaModFix/>
          </a:blip>
          <a:srcRect b="0" l="0" r="0" t="0"/>
          <a:stretch/>
        </p:blipFill>
        <p:spPr>
          <a:xfrm>
            <a:off x="5547390" y="4099589"/>
            <a:ext cx="3600036" cy="2025020"/>
          </a:xfrm>
          <a:prstGeom prst="round2DiagRect">
            <a:avLst>
              <a:gd fmla="val 16667" name="adj1"/>
              <a:gd fmla="val 0" name="adj2"/>
            </a:avLst>
          </a:prstGeom>
          <a:noFill/>
          <a:ln cap="sq" cmpd="sng" w="88900">
            <a:solidFill>
              <a:srgbClr val="FFFFFF"/>
            </a:solidFill>
            <a:prstDash val="solid"/>
            <a:miter lim="8000"/>
            <a:headEnd len="sm" w="sm" type="none"/>
            <a:tailEnd len="sm" w="sm" type="none"/>
          </a:ln>
          <a:effectLst>
            <a:outerShdw blurRad="254000" rotWithShape="0" algn="tl">
              <a:srgbClr val="000000">
                <a:alpha val="43137"/>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pic>
        <p:nvPicPr>
          <p:cNvPr id="514" name="Google Shape;514;p54"/>
          <p:cNvPicPr preferRelativeResize="0"/>
          <p:nvPr/>
        </p:nvPicPr>
        <p:blipFill rotWithShape="1">
          <a:blip r:embed="rId3">
            <a:alphaModFix/>
          </a:blip>
          <a:srcRect b="0" l="0" r="0" t="0"/>
          <a:stretch/>
        </p:blipFill>
        <p:spPr>
          <a:xfrm rot="10800000">
            <a:off x="0" y="2978402"/>
            <a:ext cx="12192000" cy="3879596"/>
          </a:xfrm>
          <a:prstGeom prst="rect">
            <a:avLst/>
          </a:prstGeom>
          <a:noFill/>
          <a:ln>
            <a:noFill/>
          </a:ln>
        </p:spPr>
      </p:pic>
      <p:sp>
        <p:nvSpPr>
          <p:cNvPr id="515" name="Google Shape;515;p54"/>
          <p:cNvSpPr txBox="1"/>
          <p:nvPr>
            <p:ph idx="1" type="body"/>
          </p:nvPr>
        </p:nvSpPr>
        <p:spPr>
          <a:xfrm>
            <a:off x="2056671" y="1283087"/>
            <a:ext cx="9810296" cy="1525935"/>
          </a:xfrm>
          <a:prstGeom prst="rect">
            <a:avLst/>
          </a:prstGeom>
          <a:noFill/>
          <a:ln>
            <a:noFill/>
          </a:ln>
        </p:spPr>
        <p:txBody>
          <a:bodyPr anchorCtr="0" anchor="ctr" bIns="45700" lIns="91425" spcFirstLastPara="1" rIns="91425" wrap="square" tIns="45700">
            <a:normAutofit fontScale="70000" lnSpcReduction="20000"/>
          </a:bodyPr>
          <a:lstStyle/>
          <a:p>
            <a:pPr indent="0" lvl="0" marL="114300" marR="0" rtl="0" algn="l">
              <a:lnSpc>
                <a:spcPct val="90000"/>
              </a:lnSpc>
              <a:spcBef>
                <a:spcPts val="0"/>
              </a:spcBef>
              <a:spcAft>
                <a:spcPts val="0"/>
              </a:spcAft>
              <a:buClr>
                <a:srgbClr val="000000"/>
              </a:buClr>
              <a:buSzPct val="100000"/>
              <a:buNone/>
            </a:pPr>
            <a:br>
              <a:rPr b="0" i="1" lang="en-US" sz="2000">
                <a:solidFill>
                  <a:srgbClr val="000000"/>
                </a:solidFill>
              </a:rPr>
            </a:br>
            <a:r>
              <a:rPr b="0" i="1" lang="en-US" sz="4000">
                <a:solidFill>
                  <a:srgbClr val="000000"/>
                </a:solidFill>
              </a:rPr>
              <a:t>Convening companies, trade associations, and others who can share business insights, expertise, challenges, and perspectives to guide our work and assist NIST </a:t>
            </a:r>
            <a:r>
              <a:rPr b="1" i="1" lang="en-US" sz="4000">
                <a:solidFill>
                  <a:srgbClr val="000000"/>
                </a:solidFill>
              </a:rPr>
              <a:t>to better meet the cybersecurity needs of small businesses</a:t>
            </a:r>
            <a:r>
              <a:rPr b="1" i="1" lang="en-US">
                <a:solidFill>
                  <a:srgbClr val="000000"/>
                </a:solidFill>
              </a:rPr>
              <a:t>. </a:t>
            </a:r>
            <a:endParaRPr b="1" i="1" sz="1800"/>
          </a:p>
        </p:txBody>
      </p:sp>
      <p:sp>
        <p:nvSpPr>
          <p:cNvPr id="516" name="Google Shape;516;p54"/>
          <p:cNvSpPr txBox="1"/>
          <p:nvPr/>
        </p:nvSpPr>
        <p:spPr>
          <a:xfrm>
            <a:off x="529213" y="3546299"/>
            <a:ext cx="3369547" cy="2246769"/>
          </a:xfrm>
          <a:prstGeom prst="rect">
            <a:avLst/>
          </a:prstGeom>
          <a:solidFill>
            <a:srgbClr val="1F3864"/>
          </a:solidFill>
          <a:ln cap="flat" cmpd="sng" w="57150">
            <a:solidFill>
              <a:srgbClr val="E999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00"/>
              </a:buClr>
              <a:buSzPts val="2800"/>
              <a:buFont typeface="Calibri"/>
              <a:buNone/>
            </a:pPr>
            <a:r>
              <a:rPr b="1" i="0" lang="en-US" sz="2800" u="none" cap="none" strike="noStrike">
                <a:solidFill>
                  <a:srgbClr val="FFFF00"/>
                </a:solidFill>
                <a:latin typeface="Calibri"/>
                <a:ea typeface="Calibri"/>
                <a:cs typeface="Calibri"/>
                <a:sym typeface="Calibri"/>
              </a:rPr>
              <a:t>Over 21,000 </a:t>
            </a:r>
            <a:r>
              <a:rPr b="0" i="0" lang="en-US" sz="2800" u="none" cap="none" strike="noStrike">
                <a:solidFill>
                  <a:srgbClr val="FFFFFF"/>
                </a:solidFill>
                <a:latin typeface="Calibri"/>
                <a:ea typeface="Calibri"/>
                <a:cs typeface="Calibri"/>
                <a:sym typeface="Calibri"/>
              </a:rPr>
              <a:t>individuals have already joined the full COI </a:t>
            </a:r>
            <a:r>
              <a:rPr b="0" i="0" lang="en-US" sz="2800" cap="none" strike="noStrike">
                <a:solidFill>
                  <a:srgbClr val="FFFFFF"/>
                </a:solidFill>
                <a:latin typeface="Calibri"/>
                <a:ea typeface="Calibri"/>
                <a:cs typeface="Calibri"/>
                <a:sym typeface="Calibri"/>
              </a:rPr>
              <a:t>since </a:t>
            </a:r>
            <a:br>
              <a:rPr b="0" i="0" lang="en-US" sz="2800" cap="none" strike="noStrike">
                <a:solidFill>
                  <a:srgbClr val="FFFFFF"/>
                </a:solidFill>
                <a:latin typeface="Calibri"/>
                <a:ea typeface="Calibri"/>
                <a:cs typeface="Calibri"/>
                <a:sym typeface="Calibri"/>
              </a:rPr>
            </a:br>
            <a:r>
              <a:rPr b="0" i="0" lang="en-US" sz="2800" cap="none" strike="noStrike">
                <a:solidFill>
                  <a:srgbClr val="FFFFFF"/>
                </a:solidFill>
                <a:latin typeface="Calibri"/>
                <a:ea typeface="Calibri"/>
                <a:cs typeface="Calibri"/>
                <a:sym typeface="Calibri"/>
              </a:rPr>
              <a:t>March 6, 2023.</a:t>
            </a:r>
            <a:endParaRPr/>
          </a:p>
        </p:txBody>
      </p:sp>
      <p:sp>
        <p:nvSpPr>
          <p:cNvPr id="517" name="Google Shape;517;p54"/>
          <p:cNvSpPr txBox="1"/>
          <p:nvPr/>
        </p:nvSpPr>
        <p:spPr>
          <a:xfrm>
            <a:off x="8654734" y="3546299"/>
            <a:ext cx="3369548" cy="2246769"/>
          </a:xfrm>
          <a:prstGeom prst="rect">
            <a:avLst/>
          </a:prstGeom>
          <a:solidFill>
            <a:srgbClr val="1F3864"/>
          </a:solidFill>
          <a:ln cap="flat" cmpd="sng" w="57150">
            <a:solidFill>
              <a:srgbClr val="E999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00"/>
              </a:buClr>
              <a:buSzPts val="2800"/>
              <a:buFont typeface="Calibri"/>
              <a:buNone/>
            </a:pPr>
            <a:r>
              <a:rPr b="1" i="0" lang="en-US" sz="2800" u="none" cap="none" strike="noStrike">
                <a:solidFill>
                  <a:srgbClr val="FFFF00"/>
                </a:solidFill>
                <a:latin typeface="Calibri"/>
                <a:ea typeface="Calibri"/>
                <a:cs typeface="Calibri"/>
                <a:sym typeface="Calibri"/>
              </a:rPr>
              <a:t>2026 meetings:</a:t>
            </a:r>
            <a:endParaRPr/>
          </a:p>
          <a:p>
            <a:pPr indent="-457200" lvl="0" marL="457200" marR="0" rtl="0" algn="l">
              <a:lnSpc>
                <a:spcPct val="100000"/>
              </a:lnSpc>
              <a:spcBef>
                <a:spcPts val="0"/>
              </a:spcBef>
              <a:spcAft>
                <a:spcPts val="0"/>
              </a:spcAft>
              <a:buClr>
                <a:srgbClr val="FFFFFF"/>
              </a:buClr>
              <a:buSzPts val="2800"/>
              <a:buFont typeface="Arial"/>
              <a:buChar char="•"/>
            </a:pPr>
            <a:r>
              <a:rPr b="1" i="0" lang="en-US" sz="2800" u="none" cap="none" strike="sngStrike">
                <a:solidFill>
                  <a:srgbClr val="FFFFFF"/>
                </a:solidFill>
                <a:latin typeface="Calibri"/>
                <a:ea typeface="Calibri"/>
                <a:cs typeface="Calibri"/>
                <a:sym typeface="Calibri"/>
              </a:rPr>
              <a:t>February 18</a:t>
            </a:r>
            <a:endParaRPr/>
          </a:p>
          <a:p>
            <a:pPr indent="-457200" lvl="0" marL="457200" marR="0" rtl="0" algn="l">
              <a:lnSpc>
                <a:spcPct val="100000"/>
              </a:lnSpc>
              <a:spcBef>
                <a:spcPts val="0"/>
              </a:spcBef>
              <a:spcAft>
                <a:spcPts val="0"/>
              </a:spcAft>
              <a:buClr>
                <a:srgbClr val="FFFFFF"/>
              </a:buClr>
              <a:buSzPts val="2800"/>
              <a:buFont typeface="Arial"/>
              <a:buChar char="•"/>
            </a:pPr>
            <a:r>
              <a:rPr b="1" i="0" lang="en-US" sz="2800" u="none" cap="none" strike="noStrike">
                <a:solidFill>
                  <a:srgbClr val="FFFFFF"/>
                </a:solidFill>
                <a:latin typeface="Calibri"/>
                <a:ea typeface="Calibri"/>
                <a:cs typeface="Calibri"/>
                <a:sym typeface="Calibri"/>
              </a:rPr>
              <a:t>June 10</a:t>
            </a:r>
            <a:endParaRPr/>
          </a:p>
          <a:p>
            <a:pPr indent="-457200" lvl="0" marL="457200" marR="0" rtl="0" algn="l">
              <a:lnSpc>
                <a:spcPct val="100000"/>
              </a:lnSpc>
              <a:spcBef>
                <a:spcPts val="0"/>
              </a:spcBef>
              <a:spcAft>
                <a:spcPts val="0"/>
              </a:spcAft>
              <a:buClr>
                <a:srgbClr val="FFFFFF"/>
              </a:buClr>
              <a:buSzPts val="2800"/>
              <a:buFont typeface="Arial"/>
              <a:buChar char="•"/>
            </a:pPr>
            <a:r>
              <a:rPr b="1" i="0" lang="en-US" sz="2800" u="none" cap="none" strike="noStrike">
                <a:solidFill>
                  <a:srgbClr val="FFFFFF"/>
                </a:solidFill>
                <a:latin typeface="Calibri"/>
                <a:ea typeface="Calibri"/>
                <a:cs typeface="Calibri"/>
                <a:sym typeface="Calibri"/>
              </a:rPr>
              <a:t>September 16</a:t>
            </a:r>
            <a:endParaRPr/>
          </a:p>
          <a:p>
            <a:pPr indent="-279400" lvl="0" marL="457200" marR="0" rtl="0" algn="l">
              <a:lnSpc>
                <a:spcPct val="100000"/>
              </a:lnSpc>
              <a:spcBef>
                <a:spcPts val="0"/>
              </a:spcBef>
              <a:spcAft>
                <a:spcPts val="0"/>
              </a:spcAft>
              <a:buClr>
                <a:schemeClr val="dk1"/>
              </a:buClr>
              <a:buSzPts val="2800"/>
              <a:buFont typeface="Arial"/>
              <a:buNone/>
            </a:pPr>
            <a:r>
              <a:t/>
            </a:r>
            <a:endParaRPr b="1" i="0" sz="2800" u="none" cap="none" strike="noStrike">
              <a:solidFill>
                <a:srgbClr val="FFFFFF"/>
              </a:solidFill>
              <a:latin typeface="Calibri"/>
              <a:ea typeface="Calibri"/>
              <a:cs typeface="Calibri"/>
              <a:sym typeface="Calibri"/>
            </a:endParaRPr>
          </a:p>
        </p:txBody>
      </p:sp>
      <p:sp>
        <p:nvSpPr>
          <p:cNvPr id="518" name="Google Shape;518;p54"/>
          <p:cNvSpPr txBox="1"/>
          <p:nvPr/>
        </p:nvSpPr>
        <p:spPr>
          <a:xfrm>
            <a:off x="4608744" y="3546299"/>
            <a:ext cx="3369548" cy="2246769"/>
          </a:xfrm>
          <a:prstGeom prst="rect">
            <a:avLst/>
          </a:prstGeom>
          <a:solidFill>
            <a:srgbClr val="1F3864"/>
          </a:solidFill>
          <a:ln cap="flat" cmpd="sng" w="57150">
            <a:solidFill>
              <a:srgbClr val="E999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00"/>
              </a:buClr>
              <a:buSzPts val="2800"/>
              <a:buFont typeface="Calibri"/>
              <a:buNone/>
            </a:pPr>
            <a:r>
              <a:rPr b="1" i="0" lang="en-US" sz="2800" u="none" cap="none" strike="noStrike">
                <a:solidFill>
                  <a:srgbClr val="FFFF00"/>
                </a:solidFill>
                <a:latin typeface="Calibri"/>
                <a:ea typeface="Calibri"/>
                <a:cs typeface="Calibri"/>
                <a:sym typeface="Calibri"/>
              </a:rPr>
              <a:t>Quarterly meetings </a:t>
            </a:r>
            <a:r>
              <a:rPr b="1" i="0" lang="en-US" sz="2800" u="none" cap="none" strike="noStrike">
                <a:solidFill>
                  <a:srgbClr val="FFFFFF"/>
                </a:solidFill>
                <a:latin typeface="Calibri"/>
                <a:ea typeface="Calibri"/>
                <a:cs typeface="Calibri"/>
                <a:sym typeface="Calibri"/>
              </a:rPr>
              <a:t>to share resources, updates, host guest speakers, and have robust discussion.  </a:t>
            </a:r>
            <a:endParaRPr b="1" i="0" sz="2800" u="none" cap="none" strike="noStrike">
              <a:solidFill>
                <a:srgbClr val="FFFFFF"/>
              </a:solidFill>
              <a:latin typeface="Calibri"/>
              <a:ea typeface="Calibri"/>
              <a:cs typeface="Calibri"/>
              <a:sym typeface="Calibri"/>
            </a:endParaRPr>
          </a:p>
        </p:txBody>
      </p:sp>
      <p:pic>
        <p:nvPicPr>
          <p:cNvPr descr="people connect icon" id="519" name="Google Shape;519;p54"/>
          <p:cNvPicPr preferRelativeResize="0"/>
          <p:nvPr/>
        </p:nvPicPr>
        <p:blipFill rotWithShape="1">
          <a:blip r:embed="rId4">
            <a:alphaModFix/>
          </a:blip>
          <a:srcRect b="0" l="0" r="0" t="0"/>
          <a:stretch/>
        </p:blipFill>
        <p:spPr>
          <a:xfrm>
            <a:off x="516169" y="1456068"/>
            <a:ext cx="1251758" cy="1179974"/>
          </a:xfrm>
          <a:prstGeom prst="rect">
            <a:avLst/>
          </a:prstGeom>
          <a:noFill/>
          <a:ln>
            <a:noFill/>
          </a:ln>
        </p:spPr>
      </p:pic>
      <p:sp>
        <p:nvSpPr>
          <p:cNvPr id="520" name="Google Shape;520;p54"/>
          <p:cNvSpPr txBox="1"/>
          <p:nvPr>
            <p:ph type="title"/>
          </p:nvPr>
        </p:nvSpPr>
        <p:spPr>
          <a:xfrm>
            <a:off x="360218" y="-87688"/>
            <a:ext cx="8886305"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Calibri"/>
              <a:buNone/>
            </a:pPr>
            <a:r>
              <a:rPr lang="en-US" sz="3600"/>
              <a:t>NIST SMB Cybersecurity COI</a:t>
            </a:r>
            <a:endParaRPr/>
          </a:p>
        </p:txBody>
      </p:sp>
      <p:sp>
        <p:nvSpPr>
          <p:cNvPr id="521" name="Google Shape;521;p54"/>
          <p:cNvSpPr txBox="1"/>
          <p:nvPr/>
        </p:nvSpPr>
        <p:spPr>
          <a:xfrm>
            <a:off x="1190851" y="6012542"/>
            <a:ext cx="9810296" cy="845458"/>
          </a:xfrm>
          <a:prstGeom prst="rect">
            <a:avLst/>
          </a:prstGeom>
          <a:noFill/>
          <a:ln>
            <a:noFill/>
          </a:ln>
        </p:spPr>
        <p:txBody>
          <a:bodyPr anchorCtr="0" anchor="ctr" bIns="45700" lIns="91425" spcFirstLastPara="1" rIns="91425" wrap="square" tIns="45700">
            <a:normAutofit/>
          </a:bodyPr>
          <a:lstStyle/>
          <a:p>
            <a:pPr indent="0" lvl="0" marL="114300" marR="0" rtl="0" algn="ctr">
              <a:lnSpc>
                <a:spcPct val="90000"/>
              </a:lnSpc>
              <a:spcBef>
                <a:spcPts val="0"/>
              </a:spcBef>
              <a:spcAft>
                <a:spcPts val="0"/>
              </a:spcAft>
              <a:buClr>
                <a:schemeClr val="lt1"/>
              </a:buClr>
              <a:buSzPts val="2800"/>
              <a:buFont typeface="Arial"/>
              <a:buNone/>
            </a:pPr>
            <a:r>
              <a:rPr b="0" i="1" lang="en-US" sz="2800" u="sng" cap="none" strike="noStrike">
                <a:solidFill>
                  <a:schemeClr val="hlink"/>
                </a:solidFill>
                <a:latin typeface="Calibri"/>
                <a:ea typeface="Calibri"/>
                <a:cs typeface="Calibri"/>
                <a:sym typeface="Calibri"/>
                <a:hlinkClick r:id="rId5"/>
              </a:rPr>
              <a:t>nist.gov/itl/smallbusinesscyber/join-community-interest </a:t>
            </a:r>
            <a:endParaRPr b="0" i="1" sz="2800" u="none" cap="none" strike="noStrike">
              <a:solidFill>
                <a:schemeClr val="lt1"/>
              </a:solidFill>
              <a:latin typeface="Calibri"/>
              <a:ea typeface="Calibri"/>
              <a:cs typeface="Calibri"/>
              <a:sym typeface="Calibri"/>
            </a:endParaRPr>
          </a:p>
        </p:txBody>
      </p:sp>
      <p:cxnSp>
        <p:nvCxnSpPr>
          <p:cNvPr id="522" name="Google Shape;522;p54"/>
          <p:cNvCxnSpPr/>
          <p:nvPr/>
        </p:nvCxnSpPr>
        <p:spPr>
          <a:xfrm>
            <a:off x="0" y="2985072"/>
            <a:ext cx="12192000" cy="0"/>
          </a:xfrm>
          <a:prstGeom prst="straightConnector1">
            <a:avLst/>
          </a:prstGeom>
          <a:noFill/>
          <a:ln cap="flat" cmpd="sng" w="57150">
            <a:solidFill>
              <a:srgbClr val="E99900"/>
            </a:solidFill>
            <a:prstDash val="solid"/>
            <a:miter lim="8000"/>
            <a:headEnd len="sm" w="sm" type="none"/>
            <a:tailEnd len="sm" w="sm"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7"/>
          <p:cNvSpPr txBox="1"/>
          <p:nvPr>
            <p:ph type="title"/>
          </p:nvPr>
        </p:nvSpPr>
        <p:spPr>
          <a:xfrm>
            <a:off x="915625" y="2042085"/>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200"/>
              <a:buFont typeface="Calibri"/>
              <a:buNone/>
            </a:pPr>
            <a:r>
              <a:rPr b="0" i="1" lang="en-US" sz="3200"/>
              <a:t>Certain commercial entities may be identified in this presentation or linked websites. Such identification is not intended to imply recommendation or endorsement by NIST, nor is it intended to imply that the entities, materials, or equipment are necessarily the best available for the purpose.</a:t>
            </a:r>
            <a:endParaRPr sz="32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55"/>
          <p:cNvSpPr txBox="1"/>
          <p:nvPr>
            <p:ph type="title"/>
          </p:nvPr>
        </p:nvSpPr>
        <p:spPr>
          <a:xfrm>
            <a:off x="497840" y="1253809"/>
            <a:ext cx="10515600"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Calibri"/>
              <a:buNone/>
            </a:pPr>
            <a:r>
              <a:rPr lang="en-US"/>
              <a:t>Aligning Cybersecurity, ERM, and Workforce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56"/>
          <p:cNvSpPr txBox="1"/>
          <p:nvPr/>
        </p:nvSpPr>
        <p:spPr>
          <a:xfrm>
            <a:off x="-2" y="662066"/>
            <a:ext cx="12192001" cy="40011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Calibri"/>
              <a:buNone/>
            </a:pPr>
            <a:r>
              <a:rPr b="1" i="0" lang="en-US" sz="2000" u="none" cap="none" strike="noStrike">
                <a:solidFill>
                  <a:srgbClr val="000000"/>
                </a:solidFill>
                <a:latin typeface="Calibri"/>
                <a:ea typeface="Calibri"/>
                <a:cs typeface="Calibri"/>
                <a:sym typeface="Calibri"/>
              </a:rPr>
              <a:t>RESOURCES TO ALIGN CYBERSECURITY, ERM, AND WORKFORCE MANAGEMENT</a:t>
            </a:r>
            <a:endParaRPr b="0" i="0" sz="2000" u="none" cap="none" strike="noStrike">
              <a:solidFill>
                <a:srgbClr val="000000"/>
              </a:solidFill>
              <a:latin typeface="Calibri"/>
              <a:ea typeface="Calibri"/>
              <a:cs typeface="Calibri"/>
              <a:sym typeface="Calibri"/>
            </a:endParaRPr>
          </a:p>
        </p:txBody>
      </p:sp>
      <p:sp>
        <p:nvSpPr>
          <p:cNvPr id="534" name="Google Shape;534;p56"/>
          <p:cNvSpPr txBox="1"/>
          <p:nvPr/>
        </p:nvSpPr>
        <p:spPr>
          <a:xfrm>
            <a:off x="334630" y="1138874"/>
            <a:ext cx="11037004" cy="1980029"/>
          </a:xfrm>
          <a:prstGeom prst="rect">
            <a:avLst/>
          </a:prstGeom>
          <a:solidFill>
            <a:schemeClr val="lt1"/>
          </a:solidFill>
          <a:ln cap="flat" cmpd="sng" w="38100">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Three NIST resources enable users to align their cybersecurity, ERM, and workforce management practices in a streamlined process:</a:t>
            </a:r>
            <a:endParaRPr/>
          </a:p>
          <a:p>
            <a:pPr indent="-285750" lvl="0" marL="285750" marR="0" rtl="0" algn="l">
              <a:lnSpc>
                <a:spcPct val="100000"/>
              </a:lnSpc>
              <a:spcBef>
                <a:spcPts val="80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The </a:t>
            </a:r>
            <a:r>
              <a:rPr b="0" i="0" lang="en-US" sz="1200" u="sng" cap="none" strike="noStrike">
                <a:solidFill>
                  <a:schemeClr val="hlink"/>
                </a:solidFill>
                <a:latin typeface="Calibri"/>
                <a:ea typeface="Calibri"/>
                <a:cs typeface="Calibri"/>
                <a:sym typeface="Calibri"/>
                <a:hlinkClick r:id="rId3"/>
              </a:rPr>
              <a:t>Cybersecurity Framework</a:t>
            </a:r>
            <a:r>
              <a:rPr b="0" i="0" lang="en-US" sz="1200" u="sng" cap="none" strike="noStrike">
                <a:solidFill>
                  <a:srgbClr val="4472C4"/>
                </a:solidFill>
                <a:latin typeface="Calibri"/>
                <a:ea typeface="Calibri"/>
                <a:cs typeface="Calibri"/>
                <a:sym typeface="Calibri"/>
              </a:rPr>
              <a:t> (CSF) 2.0 </a:t>
            </a:r>
            <a:r>
              <a:rPr b="0" i="0" lang="en-US" sz="1200" u="none" cap="none" strike="noStrike">
                <a:solidFill>
                  <a:srgbClr val="000000"/>
                </a:solidFill>
                <a:latin typeface="Calibri"/>
                <a:ea typeface="Calibri"/>
                <a:cs typeface="Calibri"/>
                <a:sym typeface="Calibri"/>
              </a:rPr>
              <a:t>helps organizations—regardless of size, sector, or maturity—</a:t>
            </a:r>
            <a:r>
              <a:rPr b="1" i="0" lang="en-US" sz="1200" u="none" cap="none" strike="noStrike">
                <a:solidFill>
                  <a:srgbClr val="000000"/>
                </a:solidFill>
                <a:latin typeface="Calibri"/>
                <a:ea typeface="Calibri"/>
                <a:cs typeface="Calibri"/>
                <a:sym typeface="Calibri"/>
              </a:rPr>
              <a:t>understand and communicate their cybersecurity efforts</a:t>
            </a:r>
            <a:r>
              <a:rPr b="0" i="0" lang="en-US" sz="1200" u="none" cap="none" strike="noStrike">
                <a:solidFill>
                  <a:srgbClr val="000000"/>
                </a:solidFill>
                <a:latin typeface="Calibri"/>
                <a:ea typeface="Calibri"/>
                <a:cs typeface="Calibri"/>
                <a:sym typeface="Calibri"/>
              </a:rPr>
              <a:t>. </a:t>
            </a:r>
            <a:br>
              <a:rPr b="0" i="0" lang="en-US" sz="1200" u="none" cap="none" strike="noStrike">
                <a:solidFill>
                  <a:srgbClr val="000000"/>
                </a:solidFill>
                <a:latin typeface="Calibri"/>
                <a:ea typeface="Calibri"/>
                <a:cs typeface="Calibri"/>
                <a:sym typeface="Calibri"/>
              </a:rPr>
            </a:br>
            <a:endParaRPr b="0" i="0" sz="1200" u="none" cap="none" strike="noStrike">
              <a:solidFill>
                <a:srgbClr val="000000"/>
              </a:solidFill>
              <a:latin typeface="Calibri"/>
              <a:ea typeface="Calibri"/>
              <a:cs typeface="Calibri"/>
              <a:sym typeface="Calibri"/>
            </a:endParaRPr>
          </a:p>
          <a:p>
            <a:pPr indent="-285750" lvl="0" marL="285750" marR="0" rtl="0" algn="l">
              <a:lnSpc>
                <a:spcPct val="100000"/>
              </a:lnSpc>
              <a:spcBef>
                <a:spcPts val="80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The </a:t>
            </a:r>
            <a:r>
              <a:rPr b="0" i="0" lang="en-US" sz="1200" u="sng" cap="none" strike="noStrike">
                <a:solidFill>
                  <a:schemeClr val="hlink"/>
                </a:solidFill>
                <a:latin typeface="Calibri"/>
                <a:ea typeface="Calibri"/>
                <a:cs typeface="Calibri"/>
                <a:sym typeface="Calibri"/>
                <a:hlinkClick r:id="rId4"/>
              </a:rPr>
              <a:t>NICE Framework</a:t>
            </a:r>
            <a:r>
              <a:rPr b="0" i="0" lang="en-US" sz="1200" u="none" cap="none" strike="noStrike">
                <a:solidFill>
                  <a:srgbClr val="4472C4"/>
                </a:solidFill>
                <a:latin typeface="Calibri"/>
                <a:ea typeface="Calibri"/>
                <a:cs typeface="Calibri"/>
                <a:sym typeface="Calibri"/>
              </a:rPr>
              <a:t> </a:t>
            </a:r>
            <a:r>
              <a:rPr b="0" i="0" lang="en-US" sz="1200" u="none" cap="none" strike="noStrike">
                <a:solidFill>
                  <a:srgbClr val="000000"/>
                </a:solidFill>
                <a:latin typeface="Calibri"/>
                <a:ea typeface="Calibri"/>
                <a:cs typeface="Calibri"/>
                <a:sym typeface="Calibri"/>
              </a:rPr>
              <a:t>helps organizations </a:t>
            </a:r>
            <a:r>
              <a:rPr b="1" i="0" lang="en-US" sz="1200" u="none" cap="none" strike="noStrike">
                <a:solidFill>
                  <a:srgbClr val="000000"/>
                </a:solidFill>
                <a:latin typeface="Calibri"/>
                <a:ea typeface="Calibri"/>
                <a:cs typeface="Calibri"/>
                <a:sym typeface="Calibri"/>
              </a:rPr>
              <a:t>improve cybersecurity capabilities, communicate work responsibilities, and develop training</a:t>
            </a:r>
            <a:r>
              <a:rPr b="0" i="0" lang="en-US" sz="1200" u="none" cap="none" strike="noStrike">
                <a:solidFill>
                  <a:srgbClr val="000000"/>
                </a:solidFill>
                <a:latin typeface="Calibri"/>
                <a:ea typeface="Calibri"/>
                <a:cs typeface="Calibri"/>
                <a:sym typeface="Calibri"/>
              </a:rPr>
              <a:t>. </a:t>
            </a:r>
            <a:br>
              <a:rPr b="0" i="0" lang="en-US" sz="1200" u="none" cap="none" strike="noStrike">
                <a:solidFill>
                  <a:srgbClr val="000000"/>
                </a:solidFill>
                <a:latin typeface="Calibri"/>
                <a:ea typeface="Calibri"/>
                <a:cs typeface="Calibri"/>
                <a:sym typeface="Calibri"/>
              </a:rPr>
            </a:br>
            <a:endParaRPr b="0" i="0" sz="1200" u="none" cap="none" strike="noStrike">
              <a:solidFill>
                <a:srgbClr val="000000"/>
              </a:solidFill>
              <a:latin typeface="Calibri"/>
              <a:ea typeface="Calibri"/>
              <a:cs typeface="Calibri"/>
              <a:sym typeface="Calibri"/>
            </a:endParaRPr>
          </a:p>
          <a:p>
            <a:pPr indent="-285750" lvl="0" marL="285750" marR="0" rtl="0" algn="l">
              <a:lnSpc>
                <a:spcPct val="100000"/>
              </a:lnSpc>
              <a:spcBef>
                <a:spcPts val="800"/>
              </a:spcBef>
              <a:spcAft>
                <a:spcPts val="0"/>
              </a:spcAft>
              <a:buClr>
                <a:srgbClr val="000000"/>
              </a:buClr>
              <a:buSzPts val="1200"/>
              <a:buFont typeface="Arial"/>
              <a:buChar char="•"/>
            </a:pPr>
            <a:r>
              <a:rPr b="0" i="0" lang="en-US" sz="1200" u="none" cap="none" strike="noStrike">
                <a:solidFill>
                  <a:srgbClr val="000000"/>
                </a:solidFill>
                <a:latin typeface="Calibri"/>
                <a:ea typeface="Calibri"/>
                <a:cs typeface="Calibri"/>
                <a:sym typeface="Calibri"/>
              </a:rPr>
              <a:t>The </a:t>
            </a:r>
            <a:r>
              <a:rPr b="0" i="0" lang="en-US" sz="1200" u="sng" cap="none" strike="noStrike">
                <a:solidFill>
                  <a:srgbClr val="4472C4"/>
                </a:solidFill>
                <a:latin typeface="Calibri"/>
                <a:ea typeface="Calibri"/>
                <a:cs typeface="Calibri"/>
                <a:sym typeface="Calibri"/>
              </a:rPr>
              <a:t>NIST </a:t>
            </a:r>
            <a:r>
              <a:rPr b="0" i="0" lang="en-US" sz="1200" u="sng" cap="none" strike="noStrike">
                <a:solidFill>
                  <a:schemeClr val="hlink"/>
                </a:solidFill>
                <a:latin typeface="Calibri"/>
                <a:ea typeface="Calibri"/>
                <a:cs typeface="Calibri"/>
                <a:sym typeface="Calibri"/>
                <a:hlinkClick r:id="rId5"/>
              </a:rPr>
              <a:t>IR 8286 series</a:t>
            </a:r>
            <a:r>
              <a:rPr b="0" i="0" lang="en-US" sz="1200" u="none" cap="none" strike="noStrike">
                <a:solidFill>
                  <a:srgbClr val="4472C4"/>
                </a:solidFill>
                <a:latin typeface="Calibri"/>
                <a:ea typeface="Calibri"/>
                <a:cs typeface="Calibri"/>
                <a:sym typeface="Calibri"/>
              </a:rPr>
              <a:t> </a:t>
            </a:r>
            <a:r>
              <a:rPr b="0" i="0" lang="en-US" sz="1200" u="none" cap="none" strike="noStrike">
                <a:solidFill>
                  <a:srgbClr val="000000"/>
                </a:solidFill>
                <a:latin typeface="Calibri"/>
                <a:ea typeface="Calibri"/>
                <a:cs typeface="Calibri"/>
                <a:sym typeface="Calibri"/>
              </a:rPr>
              <a:t>provides a suite of guidance documents and templates to support improved communication between cybersecurity professionals and organizational leadership and to </a:t>
            </a:r>
            <a:r>
              <a:rPr b="1" i="0" lang="en-US" sz="1200" u="none" cap="none" strike="noStrike">
                <a:solidFill>
                  <a:srgbClr val="000000"/>
                </a:solidFill>
                <a:latin typeface="Calibri"/>
                <a:ea typeface="Calibri"/>
                <a:cs typeface="Calibri"/>
                <a:sym typeface="Calibri"/>
              </a:rPr>
              <a:t>align cybersecurity risk management with broader ERM practices</a:t>
            </a:r>
            <a:r>
              <a:rPr b="0" i="0" lang="en-US" sz="1200" u="none" cap="none" strike="noStrike">
                <a:solidFill>
                  <a:srgbClr val="000000"/>
                </a:solidFill>
                <a:latin typeface="Calibri"/>
                <a:ea typeface="Calibri"/>
                <a:cs typeface="Calibri"/>
                <a:sym typeface="Calibri"/>
              </a:rPr>
              <a:t>. </a:t>
            </a:r>
            <a:endParaRPr/>
          </a:p>
          <a:p>
            <a:pPr indent="0" lvl="0" marL="0" marR="0" rtl="0" algn="l">
              <a:lnSpc>
                <a:spcPct val="100000"/>
              </a:lnSpc>
              <a:spcBef>
                <a:spcPts val="800"/>
              </a:spcBef>
              <a:spcAft>
                <a:spcPts val="0"/>
              </a:spcAft>
              <a:buClr>
                <a:srgbClr val="000000"/>
              </a:buClr>
              <a:buSzPts val="1200"/>
              <a:buFont typeface="Calibri"/>
              <a:buNone/>
            </a:pPr>
            <a:r>
              <a:rPr b="0" i="0" lang="en-US" sz="1200" u="none" cap="none" strike="noStrike">
                <a:solidFill>
                  <a:srgbClr val="000000"/>
                </a:solidFill>
                <a:latin typeface="Calibri"/>
                <a:ea typeface="Calibri"/>
                <a:cs typeface="Calibri"/>
                <a:sym typeface="Calibri"/>
              </a:rPr>
              <a:t>This QSG connects the three resources and their respective stakeholder groups in a holistic, workforce-focused cybersecurity risk management process. </a:t>
            </a:r>
            <a:endParaRPr/>
          </a:p>
        </p:txBody>
      </p:sp>
      <p:sp>
        <p:nvSpPr>
          <p:cNvPr id="535" name="Google Shape;535;p56"/>
          <p:cNvSpPr/>
          <p:nvPr/>
        </p:nvSpPr>
        <p:spPr>
          <a:xfrm>
            <a:off x="-9624" y="0"/>
            <a:ext cx="12192000" cy="667904"/>
          </a:xfrm>
          <a:prstGeom prst="rect">
            <a:avLst/>
          </a:prstGeom>
          <a:solidFill>
            <a:schemeClr val="dk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536" name="Google Shape;536;p56"/>
          <p:cNvGrpSpPr/>
          <p:nvPr/>
        </p:nvGrpSpPr>
        <p:grpSpPr>
          <a:xfrm>
            <a:off x="1137770" y="3379856"/>
            <a:ext cx="2819585" cy="2661274"/>
            <a:chOff x="0" y="330485"/>
            <a:chExt cx="2819585" cy="2661274"/>
          </a:xfrm>
        </p:grpSpPr>
        <p:sp>
          <p:nvSpPr>
            <p:cNvPr id="537" name="Google Shape;537;p56"/>
            <p:cNvSpPr/>
            <p:nvPr/>
          </p:nvSpPr>
          <p:spPr>
            <a:xfrm>
              <a:off x="590939" y="330485"/>
              <a:ext cx="1637707" cy="1637707"/>
            </a:xfrm>
            <a:prstGeom prst="ellipse">
              <a:avLst/>
            </a:prstGeom>
            <a:solidFill>
              <a:schemeClr val="accent4">
                <a:alpha val="50196"/>
              </a:schemeClr>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56"/>
            <p:cNvSpPr txBox="1"/>
            <p:nvPr/>
          </p:nvSpPr>
          <p:spPr>
            <a:xfrm>
              <a:off x="809300" y="617084"/>
              <a:ext cx="1200985" cy="736968"/>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300"/>
                <a:buFont typeface="Calibri"/>
                <a:buNone/>
              </a:pPr>
              <a:r>
                <a:rPr lang="en-US" sz="1300">
                  <a:solidFill>
                    <a:schemeClr val="dk1"/>
                  </a:solidFill>
                  <a:latin typeface="Calibri"/>
                  <a:ea typeface="Calibri"/>
                  <a:cs typeface="Calibri"/>
                  <a:sym typeface="Calibri"/>
                </a:rPr>
                <a:t>Enterprise Risk Management</a:t>
              </a:r>
              <a:br>
                <a:rPr lang="en-US" sz="1300">
                  <a:solidFill>
                    <a:schemeClr val="dk1"/>
                  </a:solidFill>
                  <a:latin typeface="Calibri"/>
                  <a:ea typeface="Calibri"/>
                  <a:cs typeface="Calibri"/>
                  <a:sym typeface="Calibri"/>
                </a:rPr>
              </a:br>
              <a:r>
                <a:rPr b="1" lang="en-US" sz="1300">
                  <a:solidFill>
                    <a:schemeClr val="dk1"/>
                  </a:solidFill>
                  <a:latin typeface="Calibri"/>
                  <a:ea typeface="Calibri"/>
                  <a:cs typeface="Calibri"/>
                  <a:sym typeface="Calibri"/>
                </a:rPr>
                <a:t>(ERM)</a:t>
              </a:r>
              <a:endParaRPr/>
            </a:p>
          </p:txBody>
        </p:sp>
        <p:sp>
          <p:nvSpPr>
            <p:cNvPr id="539" name="Google Shape;539;p56"/>
            <p:cNvSpPr/>
            <p:nvPr/>
          </p:nvSpPr>
          <p:spPr>
            <a:xfrm>
              <a:off x="1181878" y="1354052"/>
              <a:ext cx="1637707" cy="1637707"/>
            </a:xfrm>
            <a:prstGeom prst="ellipse">
              <a:avLst/>
            </a:prstGeom>
            <a:solidFill>
              <a:srgbClr val="2EE844">
                <a:alpha val="50196"/>
              </a:srgbClr>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56"/>
            <p:cNvSpPr txBox="1"/>
            <p:nvPr/>
          </p:nvSpPr>
          <p:spPr>
            <a:xfrm>
              <a:off x="1682744" y="1777126"/>
              <a:ext cx="982624" cy="900738"/>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300"/>
                <a:buFont typeface="Calibri"/>
                <a:buNone/>
              </a:pPr>
              <a:r>
                <a:rPr lang="en-US" sz="1300">
                  <a:solidFill>
                    <a:schemeClr val="dk1"/>
                  </a:solidFill>
                  <a:latin typeface="Calibri"/>
                  <a:ea typeface="Calibri"/>
                  <a:cs typeface="Calibri"/>
                  <a:sym typeface="Calibri"/>
                </a:rPr>
                <a:t>Cybersecurity Risk Management</a:t>
              </a:r>
              <a:endParaRPr/>
            </a:p>
            <a:p>
              <a:pPr indent="0" lvl="0" marL="0" marR="0" rtl="0" algn="ctr">
                <a:lnSpc>
                  <a:spcPct val="90000"/>
                </a:lnSpc>
                <a:spcBef>
                  <a:spcPts val="455"/>
                </a:spcBef>
                <a:spcAft>
                  <a:spcPts val="0"/>
                </a:spcAft>
                <a:buClr>
                  <a:schemeClr val="dk1"/>
                </a:buClr>
                <a:buSzPts val="1300"/>
                <a:buFont typeface="Calibri"/>
                <a:buNone/>
              </a:pPr>
              <a:r>
                <a:rPr b="1" lang="en-US" sz="1300">
                  <a:solidFill>
                    <a:schemeClr val="dk1"/>
                  </a:solidFill>
                  <a:latin typeface="Calibri"/>
                  <a:ea typeface="Calibri"/>
                  <a:cs typeface="Calibri"/>
                  <a:sym typeface="Calibri"/>
                </a:rPr>
                <a:t>(CSF)</a:t>
              </a:r>
              <a:endParaRPr/>
            </a:p>
          </p:txBody>
        </p:sp>
        <p:sp>
          <p:nvSpPr>
            <p:cNvPr id="541" name="Google Shape;541;p56"/>
            <p:cNvSpPr/>
            <p:nvPr/>
          </p:nvSpPr>
          <p:spPr>
            <a:xfrm>
              <a:off x="0" y="1354052"/>
              <a:ext cx="1637707" cy="1637707"/>
            </a:xfrm>
            <a:prstGeom prst="ellipse">
              <a:avLst/>
            </a:prstGeom>
            <a:solidFill>
              <a:srgbClr val="5999D5">
                <a:alpha val="50196"/>
              </a:srgbClr>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56"/>
            <p:cNvSpPr txBox="1"/>
            <p:nvPr/>
          </p:nvSpPr>
          <p:spPr>
            <a:xfrm>
              <a:off x="154217" y="1777126"/>
              <a:ext cx="982624" cy="900738"/>
            </a:xfrm>
            <a:prstGeom prst="rect">
              <a:avLst/>
            </a:prstGeom>
            <a:no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chemeClr val="dk1"/>
                </a:buClr>
                <a:buSzPts val="1300"/>
                <a:buFont typeface="Calibri"/>
                <a:buNone/>
              </a:pPr>
              <a:r>
                <a:rPr lang="en-US" sz="1300">
                  <a:solidFill>
                    <a:schemeClr val="dk1"/>
                  </a:solidFill>
                  <a:latin typeface="Calibri"/>
                  <a:ea typeface="Calibri"/>
                  <a:cs typeface="Calibri"/>
                  <a:sym typeface="Calibri"/>
                </a:rPr>
                <a:t>Workforce Management</a:t>
              </a:r>
              <a:endParaRPr/>
            </a:p>
            <a:p>
              <a:pPr indent="0" lvl="0" marL="0" marR="0" rtl="0" algn="ctr">
                <a:lnSpc>
                  <a:spcPct val="90000"/>
                </a:lnSpc>
                <a:spcBef>
                  <a:spcPts val="455"/>
                </a:spcBef>
                <a:spcAft>
                  <a:spcPts val="0"/>
                </a:spcAft>
                <a:buClr>
                  <a:schemeClr val="dk1"/>
                </a:buClr>
                <a:buSzPts val="1300"/>
                <a:buFont typeface="Calibri"/>
                <a:buNone/>
              </a:pPr>
              <a:r>
                <a:rPr b="1" lang="en-US" sz="1300">
                  <a:solidFill>
                    <a:schemeClr val="dk1"/>
                  </a:solidFill>
                  <a:latin typeface="Calibri"/>
                  <a:ea typeface="Calibri"/>
                  <a:cs typeface="Calibri"/>
                  <a:sym typeface="Calibri"/>
                </a:rPr>
                <a:t>(NICE Framework)</a:t>
              </a:r>
              <a:endParaRPr/>
            </a:p>
          </p:txBody>
        </p:sp>
      </p:grpSp>
      <p:sp>
        <p:nvSpPr>
          <p:cNvPr id="543" name="Google Shape;543;p56"/>
          <p:cNvSpPr txBox="1"/>
          <p:nvPr/>
        </p:nvSpPr>
        <p:spPr>
          <a:xfrm>
            <a:off x="3516852" y="3800568"/>
            <a:ext cx="167770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Calibri"/>
              <a:buNone/>
            </a:pPr>
            <a:r>
              <a:rPr b="1" i="0" lang="en-US" sz="1400" u="none" cap="none" strike="noStrike">
                <a:solidFill>
                  <a:srgbClr val="000000"/>
                </a:solidFill>
                <a:latin typeface="Calibri"/>
                <a:ea typeface="Calibri"/>
                <a:cs typeface="Calibri"/>
                <a:sym typeface="Calibri"/>
              </a:rPr>
              <a:t>NIST IR 8286</a:t>
            </a:r>
            <a:endParaRPr/>
          </a:p>
        </p:txBody>
      </p:sp>
      <p:cxnSp>
        <p:nvCxnSpPr>
          <p:cNvPr id="544" name="Google Shape;544;p56"/>
          <p:cNvCxnSpPr/>
          <p:nvPr/>
        </p:nvCxnSpPr>
        <p:spPr>
          <a:xfrm flipH="1">
            <a:off x="2965871" y="4108345"/>
            <a:ext cx="1004455" cy="538504"/>
          </a:xfrm>
          <a:prstGeom prst="straightConnector1">
            <a:avLst/>
          </a:prstGeom>
          <a:noFill/>
          <a:ln cap="flat" cmpd="sng" w="19050">
            <a:solidFill>
              <a:schemeClr val="dk1"/>
            </a:solidFill>
            <a:prstDash val="solid"/>
            <a:miter lim="8000"/>
            <a:headEnd len="sm" w="sm" type="none"/>
            <a:tailEnd len="med" w="med" type="triangle"/>
          </a:ln>
        </p:spPr>
      </p:cxnSp>
      <p:sp>
        <p:nvSpPr>
          <p:cNvPr id="545" name="Google Shape;545;p56"/>
          <p:cNvSpPr txBox="1"/>
          <p:nvPr/>
        </p:nvSpPr>
        <p:spPr>
          <a:xfrm>
            <a:off x="334630" y="3739097"/>
            <a:ext cx="167770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Calibri"/>
              <a:buNone/>
            </a:pPr>
            <a:r>
              <a:rPr b="1" i="0" lang="en-US" sz="1400" u="none" cap="none" strike="noStrike">
                <a:solidFill>
                  <a:srgbClr val="000000"/>
                </a:solidFill>
                <a:latin typeface="Calibri"/>
                <a:ea typeface="Calibri"/>
                <a:cs typeface="Calibri"/>
                <a:sym typeface="Calibri"/>
              </a:rPr>
              <a:t>This QSG</a:t>
            </a:r>
            <a:endParaRPr/>
          </a:p>
        </p:txBody>
      </p:sp>
      <p:cxnSp>
        <p:nvCxnSpPr>
          <p:cNvPr id="546" name="Google Shape;546;p56"/>
          <p:cNvCxnSpPr/>
          <p:nvPr/>
        </p:nvCxnSpPr>
        <p:spPr>
          <a:xfrm>
            <a:off x="964704" y="4046874"/>
            <a:ext cx="1531189" cy="818638"/>
          </a:xfrm>
          <a:prstGeom prst="straightConnector1">
            <a:avLst/>
          </a:prstGeom>
          <a:noFill/>
          <a:ln cap="flat" cmpd="sng" w="19050">
            <a:solidFill>
              <a:schemeClr val="dk1"/>
            </a:solidFill>
            <a:prstDash val="solid"/>
            <a:miter lim="8000"/>
            <a:headEnd len="sm" w="sm" type="none"/>
            <a:tailEnd len="med" w="med" type="triangle"/>
          </a:ln>
        </p:spPr>
      </p:cxnSp>
      <p:sp>
        <p:nvSpPr>
          <p:cNvPr id="547" name="Google Shape;547;p56"/>
          <p:cNvSpPr txBox="1"/>
          <p:nvPr>
            <p:ph idx="4294967295" type="title"/>
          </p:nvPr>
        </p:nvSpPr>
        <p:spPr>
          <a:xfrm>
            <a:off x="0" y="-155191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Resources to align cybersecurity, ERM, and workforce management</a:t>
            </a:r>
            <a:endParaRPr/>
          </a:p>
        </p:txBody>
      </p:sp>
      <p:sp>
        <p:nvSpPr>
          <p:cNvPr id="548" name="Google Shape;548;p56"/>
          <p:cNvSpPr txBox="1"/>
          <p:nvPr/>
        </p:nvSpPr>
        <p:spPr>
          <a:xfrm>
            <a:off x="1828880" y="-353597"/>
            <a:ext cx="9190609"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000"/>
              <a:buFont typeface="Calibri"/>
              <a:buNone/>
            </a:pPr>
            <a:br>
              <a:rPr b="1" i="0" lang="en-US" sz="2000" u="none" cap="none" strike="noStrike">
                <a:solidFill>
                  <a:srgbClr val="FFFFFF"/>
                </a:solidFill>
                <a:latin typeface="Calibri"/>
                <a:ea typeface="Calibri"/>
                <a:cs typeface="Calibri"/>
                <a:sym typeface="Calibri"/>
              </a:rPr>
            </a:br>
            <a:r>
              <a:rPr b="1" i="0" lang="en-US" sz="2000" u="none" cap="none" strike="noStrike">
                <a:solidFill>
                  <a:srgbClr val="FFFFFF"/>
                </a:solidFill>
                <a:latin typeface="Calibri"/>
                <a:ea typeface="Calibri"/>
                <a:cs typeface="Calibri"/>
                <a:sym typeface="Calibri"/>
              </a:rPr>
              <a:t>CSF 2.0: CYBERSECURITY, ERM, AND WORKFORCE MANAGEMENT</a:t>
            </a:r>
            <a:br>
              <a:rPr b="1" i="0" lang="en-US" sz="2000" u="none" cap="none" strike="noStrike">
                <a:solidFill>
                  <a:srgbClr val="FFFFFF"/>
                </a:solidFill>
                <a:latin typeface="Calibri"/>
                <a:ea typeface="Calibri"/>
                <a:cs typeface="Calibri"/>
                <a:sym typeface="Calibri"/>
              </a:rPr>
            </a:br>
            <a:r>
              <a:rPr b="1" i="0" lang="en-US" sz="2000" u="none" cap="none" strike="noStrike">
                <a:solidFill>
                  <a:srgbClr val="BFE4FF"/>
                </a:solidFill>
                <a:latin typeface="Calibri"/>
                <a:ea typeface="Calibri"/>
                <a:cs typeface="Calibri"/>
                <a:sym typeface="Calibri"/>
              </a:rPr>
              <a:t>QUICK-START GUIDE</a:t>
            </a:r>
            <a:endParaRPr b="0" i="0" sz="1600" u="none" cap="none" strike="noStrike">
              <a:solidFill>
                <a:srgbClr val="000000"/>
              </a:solidFill>
              <a:latin typeface="Calibri"/>
              <a:ea typeface="Calibri"/>
              <a:cs typeface="Calibri"/>
              <a:sym typeface="Calibri"/>
            </a:endParaRPr>
          </a:p>
        </p:txBody>
      </p:sp>
      <p:sp>
        <p:nvSpPr>
          <p:cNvPr id="549" name="Google Shape;549;p56"/>
          <p:cNvSpPr txBox="1"/>
          <p:nvPr/>
        </p:nvSpPr>
        <p:spPr>
          <a:xfrm>
            <a:off x="6167337" y="6379060"/>
            <a:ext cx="4503906"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Calibri"/>
              <a:buNone/>
            </a:pPr>
            <a:r>
              <a:rPr b="1" i="0" lang="en-US" sz="1800" u="sng" cap="none" strike="noStrike">
                <a:solidFill>
                  <a:schemeClr val="hlink"/>
                </a:solidFill>
                <a:latin typeface="Calibri"/>
                <a:ea typeface="Calibri"/>
                <a:cs typeface="Calibri"/>
                <a:sym typeface="Calibri"/>
                <a:hlinkClick r:id="rId6"/>
              </a:rPr>
              <a:t>https://doi.org/10.6028/NIST.SP.1308</a:t>
            </a:r>
            <a:br>
              <a:rPr b="1" i="0" lang="en-US" sz="1800" u="sng" cap="none" strike="noStrike">
                <a:solidFill>
                  <a:srgbClr val="FFFFFF"/>
                </a:solidFill>
                <a:latin typeface="Calibri"/>
                <a:ea typeface="Calibri"/>
                <a:cs typeface="Calibri"/>
                <a:sym typeface="Calibri"/>
              </a:rPr>
            </a:br>
            <a:endParaRPr b="1" i="0" sz="1800" u="none" cap="none" strike="noStrike">
              <a:solidFill>
                <a:srgbClr val="FFFFFF"/>
              </a:solidFill>
              <a:latin typeface="Calibri"/>
              <a:ea typeface="Calibri"/>
              <a:cs typeface="Calibri"/>
              <a:sym typeface="Calibri"/>
            </a:endParaRPr>
          </a:p>
        </p:txBody>
      </p:sp>
      <p:sp>
        <p:nvSpPr>
          <p:cNvPr id="550" name="Google Shape;550;p56"/>
          <p:cNvSpPr txBox="1"/>
          <p:nvPr/>
        </p:nvSpPr>
        <p:spPr>
          <a:xfrm>
            <a:off x="7001452" y="3280389"/>
            <a:ext cx="2466388"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Calibri"/>
              <a:buNone/>
            </a:pPr>
            <a:r>
              <a:rPr b="1" i="0" lang="en-US" sz="1200" u="none" cap="none" strike="noStrike">
                <a:solidFill>
                  <a:srgbClr val="000000"/>
                </a:solidFill>
                <a:latin typeface="Calibri"/>
                <a:ea typeface="Calibri"/>
                <a:cs typeface="Calibri"/>
                <a:sym typeface="Calibri"/>
              </a:rPr>
              <a:t>5 Steps for Creating and Using </a:t>
            </a:r>
            <a:br>
              <a:rPr b="1" i="0" lang="en-US" sz="1200" u="none" cap="none" strike="noStrike">
                <a:solidFill>
                  <a:srgbClr val="000000"/>
                </a:solidFill>
                <a:latin typeface="Calibri"/>
                <a:ea typeface="Calibri"/>
                <a:cs typeface="Calibri"/>
                <a:sym typeface="Calibri"/>
              </a:rPr>
            </a:br>
            <a:r>
              <a:rPr b="1" i="0" lang="en-US" sz="1200" u="none" cap="none" strike="noStrike">
                <a:solidFill>
                  <a:srgbClr val="000000"/>
                </a:solidFill>
                <a:latin typeface="Calibri"/>
                <a:ea typeface="Calibri"/>
                <a:cs typeface="Calibri"/>
                <a:sym typeface="Calibri"/>
              </a:rPr>
              <a:t>a CSF Organizational Profile</a:t>
            </a:r>
            <a:endParaRPr/>
          </a:p>
        </p:txBody>
      </p:sp>
      <p:grpSp>
        <p:nvGrpSpPr>
          <p:cNvPr id="551" name="Google Shape;551;p56"/>
          <p:cNvGrpSpPr/>
          <p:nvPr/>
        </p:nvGrpSpPr>
        <p:grpSpPr>
          <a:xfrm>
            <a:off x="6023616" y="2983324"/>
            <a:ext cx="5799432" cy="3697277"/>
            <a:chOff x="-3099684" y="-477181"/>
            <a:chExt cx="5799432" cy="3697277"/>
          </a:xfrm>
        </p:grpSpPr>
        <p:sp>
          <p:nvSpPr>
            <p:cNvPr id="552" name="Google Shape;552;p56"/>
            <p:cNvSpPr/>
            <p:nvPr/>
          </p:nvSpPr>
          <p:spPr>
            <a:xfrm>
              <a:off x="-3099684" y="-477181"/>
              <a:ext cx="3697277" cy="3697277"/>
            </a:xfrm>
            <a:prstGeom prst="blockArc">
              <a:avLst>
                <a:gd fmla="val 18900000" name="adj1"/>
                <a:gd fmla="val 2700000" name="adj2"/>
                <a:gd fmla="val 584" name="adj3"/>
              </a:avLst>
            </a:prstGeom>
            <a:noFill/>
            <a:ln cap="flat" cmpd="sng" w="12700">
              <a:solidFill>
                <a:srgbClr val="345A99"/>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56"/>
            <p:cNvSpPr/>
            <p:nvPr/>
          </p:nvSpPr>
          <p:spPr>
            <a:xfrm>
              <a:off x="262461" y="171377"/>
              <a:ext cx="2437286" cy="342974"/>
            </a:xfrm>
            <a:prstGeom prst="rect">
              <a:avLst/>
            </a:prstGeom>
            <a:solidFill>
              <a:srgbClr val="4372C3"/>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56"/>
            <p:cNvSpPr txBox="1"/>
            <p:nvPr/>
          </p:nvSpPr>
          <p:spPr>
            <a:xfrm>
              <a:off x="262461" y="171377"/>
              <a:ext cx="2437286" cy="342974"/>
            </a:xfrm>
            <a:prstGeom prst="rect">
              <a:avLst/>
            </a:prstGeom>
            <a:noFill/>
            <a:ln>
              <a:noFill/>
            </a:ln>
          </p:spPr>
          <p:txBody>
            <a:bodyPr anchorCtr="0" anchor="ctr" bIns="25400" lIns="272225" spcFirstLastPara="1" rIns="25400" wrap="square" tIns="25400">
              <a:noAutofit/>
            </a:bodyPr>
            <a:lstStyle/>
            <a:p>
              <a:pPr indent="0" lvl="0" marL="0" marR="0" rtl="0" algn="l">
                <a:lnSpc>
                  <a:spcPct val="90000"/>
                </a:lnSpc>
                <a:spcBef>
                  <a:spcPts val="0"/>
                </a:spcBef>
                <a:spcAft>
                  <a:spcPts val="0"/>
                </a:spcAft>
                <a:buClr>
                  <a:schemeClr val="lt1"/>
                </a:buClr>
                <a:buSzPts val="1000"/>
                <a:buFont typeface="Calibri"/>
                <a:buNone/>
              </a:pPr>
              <a:r>
                <a:rPr lang="en-US" sz="1000">
                  <a:solidFill>
                    <a:schemeClr val="lt1"/>
                  </a:solidFill>
                  <a:latin typeface="Calibri"/>
                  <a:ea typeface="Calibri"/>
                  <a:cs typeface="Calibri"/>
                  <a:sym typeface="Calibri"/>
                </a:rPr>
                <a:t>Scope the Organizational Profile</a:t>
              </a:r>
              <a:endParaRPr/>
            </a:p>
          </p:txBody>
        </p:sp>
        <p:sp>
          <p:nvSpPr>
            <p:cNvPr id="555" name="Google Shape;555;p56"/>
            <p:cNvSpPr/>
            <p:nvPr/>
          </p:nvSpPr>
          <p:spPr>
            <a:xfrm>
              <a:off x="48103" y="128505"/>
              <a:ext cx="428717" cy="428717"/>
            </a:xfrm>
            <a:prstGeom prst="ellipse">
              <a:avLst/>
            </a:prstGeom>
            <a:solidFill>
              <a:schemeClr val="lt1"/>
            </a:solidFill>
            <a:ln cap="flat" cmpd="sng" w="12700">
              <a:solidFill>
                <a:srgbClr val="4372C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56"/>
            <p:cNvSpPr/>
            <p:nvPr/>
          </p:nvSpPr>
          <p:spPr>
            <a:xfrm>
              <a:off x="508227" y="685673"/>
              <a:ext cx="2191521" cy="342974"/>
            </a:xfrm>
            <a:prstGeom prst="rect">
              <a:avLst/>
            </a:prstGeom>
            <a:solidFill>
              <a:srgbClr val="4372C3"/>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56"/>
            <p:cNvSpPr txBox="1"/>
            <p:nvPr/>
          </p:nvSpPr>
          <p:spPr>
            <a:xfrm>
              <a:off x="508227" y="685673"/>
              <a:ext cx="2191521" cy="342974"/>
            </a:xfrm>
            <a:prstGeom prst="rect">
              <a:avLst/>
            </a:prstGeom>
            <a:noFill/>
            <a:ln>
              <a:noFill/>
            </a:ln>
          </p:spPr>
          <p:txBody>
            <a:bodyPr anchorCtr="0" anchor="ctr" bIns="25400" lIns="272225" spcFirstLastPara="1" rIns="25400" wrap="square" tIns="25400">
              <a:noAutofit/>
            </a:bodyPr>
            <a:lstStyle/>
            <a:p>
              <a:pPr indent="0" lvl="0" marL="0" marR="0" rtl="0" algn="l">
                <a:lnSpc>
                  <a:spcPct val="90000"/>
                </a:lnSpc>
                <a:spcBef>
                  <a:spcPts val="0"/>
                </a:spcBef>
                <a:spcAft>
                  <a:spcPts val="0"/>
                </a:spcAft>
                <a:buClr>
                  <a:schemeClr val="lt1"/>
                </a:buClr>
                <a:buSzPts val="1000"/>
                <a:buFont typeface="Calibri"/>
                <a:buNone/>
              </a:pPr>
              <a:r>
                <a:rPr lang="en-US" sz="1000">
                  <a:solidFill>
                    <a:schemeClr val="lt1"/>
                  </a:solidFill>
                  <a:latin typeface="Calibri"/>
                  <a:ea typeface="Calibri"/>
                  <a:cs typeface="Calibri"/>
                  <a:sym typeface="Calibri"/>
                </a:rPr>
                <a:t>Gather needed information</a:t>
              </a:r>
              <a:endParaRPr/>
            </a:p>
          </p:txBody>
        </p:sp>
        <p:sp>
          <p:nvSpPr>
            <p:cNvPr id="558" name="Google Shape;558;p56"/>
            <p:cNvSpPr/>
            <p:nvPr/>
          </p:nvSpPr>
          <p:spPr>
            <a:xfrm>
              <a:off x="293868" y="642802"/>
              <a:ext cx="428717" cy="428717"/>
            </a:xfrm>
            <a:prstGeom prst="ellipse">
              <a:avLst/>
            </a:prstGeom>
            <a:solidFill>
              <a:schemeClr val="lt1"/>
            </a:solidFill>
            <a:ln cap="flat" cmpd="sng" w="12700">
              <a:solidFill>
                <a:srgbClr val="4372C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56"/>
            <p:cNvSpPr/>
            <p:nvPr/>
          </p:nvSpPr>
          <p:spPr>
            <a:xfrm>
              <a:off x="583657" y="1199970"/>
              <a:ext cx="2116091" cy="342974"/>
            </a:xfrm>
            <a:prstGeom prst="rect">
              <a:avLst/>
            </a:prstGeom>
            <a:solidFill>
              <a:srgbClr val="4372C3"/>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56"/>
            <p:cNvSpPr txBox="1"/>
            <p:nvPr/>
          </p:nvSpPr>
          <p:spPr>
            <a:xfrm>
              <a:off x="583657" y="1199970"/>
              <a:ext cx="2116091" cy="342974"/>
            </a:xfrm>
            <a:prstGeom prst="rect">
              <a:avLst/>
            </a:prstGeom>
            <a:noFill/>
            <a:ln>
              <a:noFill/>
            </a:ln>
          </p:spPr>
          <p:txBody>
            <a:bodyPr anchorCtr="0" anchor="ctr" bIns="25400" lIns="272225" spcFirstLastPara="1" rIns="25400" wrap="square" tIns="25400">
              <a:noAutofit/>
            </a:bodyPr>
            <a:lstStyle/>
            <a:p>
              <a:pPr indent="0" lvl="0" marL="0" marR="0" rtl="0" algn="l">
                <a:lnSpc>
                  <a:spcPct val="90000"/>
                </a:lnSpc>
                <a:spcBef>
                  <a:spcPts val="0"/>
                </a:spcBef>
                <a:spcAft>
                  <a:spcPts val="0"/>
                </a:spcAft>
                <a:buClr>
                  <a:schemeClr val="lt1"/>
                </a:buClr>
                <a:buSzPts val="1000"/>
                <a:buFont typeface="Calibri"/>
                <a:buNone/>
              </a:pPr>
              <a:r>
                <a:rPr lang="en-US" sz="1000">
                  <a:solidFill>
                    <a:schemeClr val="lt1"/>
                  </a:solidFill>
                  <a:latin typeface="Calibri"/>
                  <a:ea typeface="Calibri"/>
                  <a:cs typeface="Calibri"/>
                  <a:sym typeface="Calibri"/>
                </a:rPr>
                <a:t>Create the Organizational Profile</a:t>
              </a:r>
              <a:endParaRPr/>
            </a:p>
          </p:txBody>
        </p:sp>
        <p:sp>
          <p:nvSpPr>
            <p:cNvPr id="561" name="Google Shape;561;p56"/>
            <p:cNvSpPr/>
            <p:nvPr/>
          </p:nvSpPr>
          <p:spPr>
            <a:xfrm>
              <a:off x="369298" y="1157098"/>
              <a:ext cx="428717" cy="428717"/>
            </a:xfrm>
            <a:prstGeom prst="ellipse">
              <a:avLst/>
            </a:prstGeom>
            <a:solidFill>
              <a:schemeClr val="lt1"/>
            </a:solidFill>
            <a:ln cap="flat" cmpd="sng" w="12700">
              <a:solidFill>
                <a:srgbClr val="4372C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56"/>
            <p:cNvSpPr/>
            <p:nvPr/>
          </p:nvSpPr>
          <p:spPr>
            <a:xfrm>
              <a:off x="508227" y="1714267"/>
              <a:ext cx="2191521" cy="342974"/>
            </a:xfrm>
            <a:prstGeom prst="rect">
              <a:avLst/>
            </a:prstGeom>
            <a:solidFill>
              <a:srgbClr val="4372C3"/>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56"/>
            <p:cNvSpPr txBox="1"/>
            <p:nvPr/>
          </p:nvSpPr>
          <p:spPr>
            <a:xfrm>
              <a:off x="508227" y="1714267"/>
              <a:ext cx="2191521" cy="342974"/>
            </a:xfrm>
            <a:prstGeom prst="rect">
              <a:avLst/>
            </a:prstGeom>
            <a:noFill/>
            <a:ln>
              <a:noFill/>
            </a:ln>
          </p:spPr>
          <p:txBody>
            <a:bodyPr anchorCtr="0" anchor="ctr" bIns="25400" lIns="272225" spcFirstLastPara="1" rIns="25400" wrap="square" tIns="25400">
              <a:noAutofit/>
            </a:bodyPr>
            <a:lstStyle/>
            <a:p>
              <a:pPr indent="0" lvl="0" marL="0" marR="0" rtl="0" algn="l">
                <a:lnSpc>
                  <a:spcPct val="90000"/>
                </a:lnSpc>
                <a:spcBef>
                  <a:spcPts val="0"/>
                </a:spcBef>
                <a:spcAft>
                  <a:spcPts val="0"/>
                </a:spcAft>
                <a:buClr>
                  <a:schemeClr val="lt1"/>
                </a:buClr>
                <a:buSzPts val="1000"/>
                <a:buFont typeface="Calibri"/>
                <a:buNone/>
              </a:pPr>
              <a:r>
                <a:rPr lang="en-US" sz="1000">
                  <a:solidFill>
                    <a:schemeClr val="lt1"/>
                  </a:solidFill>
                  <a:latin typeface="Calibri"/>
                  <a:ea typeface="Calibri"/>
                  <a:cs typeface="Calibri"/>
                  <a:sym typeface="Calibri"/>
                </a:rPr>
                <a:t>Analyze gaps and create an action plan</a:t>
              </a:r>
              <a:endParaRPr/>
            </a:p>
          </p:txBody>
        </p:sp>
        <p:sp>
          <p:nvSpPr>
            <p:cNvPr id="564" name="Google Shape;564;p56"/>
            <p:cNvSpPr/>
            <p:nvPr/>
          </p:nvSpPr>
          <p:spPr>
            <a:xfrm>
              <a:off x="293868" y="1671395"/>
              <a:ext cx="428717" cy="428717"/>
            </a:xfrm>
            <a:prstGeom prst="ellipse">
              <a:avLst/>
            </a:prstGeom>
            <a:solidFill>
              <a:schemeClr val="lt1"/>
            </a:solidFill>
            <a:ln cap="flat" cmpd="sng" w="12700">
              <a:solidFill>
                <a:srgbClr val="4372C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56"/>
            <p:cNvSpPr/>
            <p:nvPr/>
          </p:nvSpPr>
          <p:spPr>
            <a:xfrm>
              <a:off x="262461" y="2228563"/>
              <a:ext cx="2437286" cy="342974"/>
            </a:xfrm>
            <a:prstGeom prst="rect">
              <a:avLst/>
            </a:prstGeom>
            <a:solidFill>
              <a:srgbClr val="4372C3"/>
            </a:solidFill>
            <a:ln cap="flat" cmpd="sng" w="1270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56"/>
            <p:cNvSpPr txBox="1"/>
            <p:nvPr/>
          </p:nvSpPr>
          <p:spPr>
            <a:xfrm>
              <a:off x="262461" y="2228563"/>
              <a:ext cx="2437286" cy="342974"/>
            </a:xfrm>
            <a:prstGeom prst="rect">
              <a:avLst/>
            </a:prstGeom>
            <a:noFill/>
            <a:ln>
              <a:noFill/>
            </a:ln>
          </p:spPr>
          <p:txBody>
            <a:bodyPr anchorCtr="0" anchor="ctr" bIns="25400" lIns="272225" spcFirstLastPara="1" rIns="25400" wrap="square" tIns="25400">
              <a:noAutofit/>
            </a:bodyPr>
            <a:lstStyle/>
            <a:p>
              <a:pPr indent="0" lvl="0" marL="0" marR="0" rtl="0" algn="l">
                <a:lnSpc>
                  <a:spcPct val="90000"/>
                </a:lnSpc>
                <a:spcBef>
                  <a:spcPts val="0"/>
                </a:spcBef>
                <a:spcAft>
                  <a:spcPts val="0"/>
                </a:spcAft>
                <a:buClr>
                  <a:schemeClr val="lt1"/>
                </a:buClr>
                <a:buSzPts val="1000"/>
                <a:buFont typeface="Calibri"/>
                <a:buNone/>
              </a:pPr>
              <a:r>
                <a:rPr lang="en-US" sz="1000">
                  <a:solidFill>
                    <a:schemeClr val="lt1"/>
                  </a:solidFill>
                  <a:latin typeface="Calibri"/>
                  <a:ea typeface="Calibri"/>
                  <a:cs typeface="Calibri"/>
                  <a:sym typeface="Calibri"/>
                </a:rPr>
                <a:t>Implement action plan and update Profile, repeating cycle as necessary</a:t>
              </a:r>
              <a:endParaRPr/>
            </a:p>
          </p:txBody>
        </p:sp>
        <p:sp>
          <p:nvSpPr>
            <p:cNvPr id="567" name="Google Shape;567;p56"/>
            <p:cNvSpPr/>
            <p:nvPr/>
          </p:nvSpPr>
          <p:spPr>
            <a:xfrm>
              <a:off x="48103" y="2185691"/>
              <a:ext cx="428717" cy="428717"/>
            </a:xfrm>
            <a:prstGeom prst="ellipse">
              <a:avLst/>
            </a:prstGeom>
            <a:solidFill>
              <a:schemeClr val="lt1"/>
            </a:solidFill>
            <a:ln cap="flat" cmpd="sng" w="12700">
              <a:solidFill>
                <a:srgbClr val="4372C3"/>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68" name="Google Shape;568;p56"/>
          <p:cNvPicPr preferRelativeResize="0"/>
          <p:nvPr/>
        </p:nvPicPr>
        <p:blipFill rotWithShape="1">
          <a:blip r:embed="rId7">
            <a:alphaModFix/>
          </a:blip>
          <a:srcRect b="0" l="0" r="0" t="0"/>
          <a:stretch/>
        </p:blipFill>
        <p:spPr>
          <a:xfrm>
            <a:off x="6723258" y="3636145"/>
            <a:ext cx="3187318" cy="2391639"/>
          </a:xfrm>
          <a:prstGeom prst="rect">
            <a:avLst/>
          </a:prstGeom>
          <a:noFill/>
          <a:ln>
            <a:noFill/>
          </a:ln>
        </p:spPr>
      </p:pic>
      <p:sp>
        <p:nvSpPr>
          <p:cNvPr id="569" name="Google Shape;569;p56"/>
          <p:cNvSpPr/>
          <p:nvPr/>
        </p:nvSpPr>
        <p:spPr>
          <a:xfrm rot="-8336615">
            <a:off x="9000043" y="6104079"/>
            <a:ext cx="246514" cy="188069"/>
          </a:xfrm>
          <a:prstGeom prst="triangle">
            <a:avLst>
              <a:gd fmla="val 50000" name="adj"/>
            </a:avLst>
          </a:prstGeom>
          <a:solidFill>
            <a:schemeClr val="accent1"/>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57"/>
          <p:cNvSpPr txBox="1"/>
          <p:nvPr/>
        </p:nvSpPr>
        <p:spPr>
          <a:xfrm>
            <a:off x="2478518" y="142801"/>
            <a:ext cx="7227652"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Calibri"/>
              <a:buNone/>
            </a:pPr>
            <a:r>
              <a:rPr b="1" i="0" lang="en-US" sz="3600" u="none" cap="none" strike="noStrike">
                <a:solidFill>
                  <a:srgbClr val="000000"/>
                </a:solidFill>
                <a:latin typeface="Calibri"/>
                <a:ea typeface="Calibri"/>
                <a:cs typeface="Calibri"/>
                <a:sym typeface="Calibri"/>
              </a:rPr>
              <a:t>View all CSF 2.0 Quick-Start Guides</a:t>
            </a:r>
            <a:endParaRPr/>
          </a:p>
        </p:txBody>
      </p:sp>
      <p:sp>
        <p:nvSpPr>
          <p:cNvPr id="576" name="Google Shape;576;p57"/>
          <p:cNvSpPr txBox="1"/>
          <p:nvPr/>
        </p:nvSpPr>
        <p:spPr>
          <a:xfrm>
            <a:off x="9212122" y="789132"/>
            <a:ext cx="2850204" cy="313932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800"/>
              <a:buFont typeface="Arial"/>
              <a:buChar char="•"/>
            </a:pPr>
            <a:r>
              <a:rPr b="0" i="0" lang="en-US" sz="1800" u="sng" cap="none" strike="noStrike">
                <a:solidFill>
                  <a:schemeClr val="hlink"/>
                </a:solidFill>
                <a:latin typeface="Calibri"/>
                <a:ea typeface="Calibri"/>
                <a:cs typeface="Calibri"/>
                <a:sym typeface="Calibri"/>
                <a:hlinkClick r:id="rId3"/>
              </a:rPr>
              <a:t>CSF 2.0 Overview</a:t>
            </a:r>
            <a:endParaRPr b="0" i="0" sz="1800" u="sng"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sng" cap="none" strike="noStrike">
                <a:solidFill>
                  <a:schemeClr val="hlink"/>
                </a:solidFill>
                <a:latin typeface="Calibri"/>
                <a:ea typeface="Calibri"/>
                <a:cs typeface="Calibri"/>
                <a:sym typeface="Calibri"/>
                <a:hlinkClick r:id="rId4"/>
              </a:rPr>
              <a:t>Organizational Profiles</a:t>
            </a:r>
            <a:endParaRPr b="0" i="0" sz="1800" u="sng"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sng" cap="none" strike="noStrike">
                <a:solidFill>
                  <a:schemeClr val="hlink"/>
                </a:solidFill>
                <a:latin typeface="Calibri"/>
                <a:ea typeface="Calibri"/>
                <a:cs typeface="Calibri"/>
                <a:sym typeface="Calibri"/>
                <a:hlinkClick r:id="rId5"/>
              </a:rPr>
              <a:t>Community Profiles</a:t>
            </a:r>
            <a:endParaRPr b="0" i="0" sz="1800" u="sng"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sng" cap="none" strike="noStrike">
                <a:solidFill>
                  <a:schemeClr val="hlink"/>
                </a:solidFill>
                <a:latin typeface="Calibri"/>
                <a:ea typeface="Calibri"/>
                <a:cs typeface="Calibri"/>
                <a:sym typeface="Calibri"/>
                <a:hlinkClick r:id="rId6"/>
              </a:rPr>
              <a:t>Small Business</a:t>
            </a:r>
            <a:endParaRPr b="0" i="0" sz="1800" u="sng"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sng" cap="none" strike="noStrike">
                <a:solidFill>
                  <a:schemeClr val="hlink"/>
                </a:solidFill>
                <a:latin typeface="Calibri"/>
                <a:ea typeface="Calibri"/>
                <a:cs typeface="Calibri"/>
                <a:sym typeface="Calibri"/>
                <a:hlinkClick r:id="rId7"/>
              </a:rPr>
              <a:t>Cybersecurity SCRM</a:t>
            </a:r>
            <a:endParaRPr b="0" i="0" sz="1800" u="sng"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sng" cap="none" strike="noStrike">
                <a:solidFill>
                  <a:schemeClr val="hlink"/>
                </a:solidFill>
                <a:latin typeface="Calibri"/>
                <a:ea typeface="Calibri"/>
                <a:cs typeface="Calibri"/>
                <a:sym typeface="Calibri"/>
                <a:hlinkClick r:id="rId8"/>
              </a:rPr>
              <a:t>Tiers</a:t>
            </a:r>
            <a:endParaRPr b="0" i="0" sz="1800" u="sng"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sng" cap="none" strike="noStrike">
                <a:solidFill>
                  <a:schemeClr val="hlink"/>
                </a:solidFill>
                <a:latin typeface="Calibri"/>
                <a:ea typeface="Calibri"/>
                <a:cs typeface="Calibri"/>
                <a:sym typeface="Calibri"/>
                <a:hlinkClick r:id="rId9"/>
              </a:rPr>
              <a:t>Enterprise Risk Management</a:t>
            </a:r>
            <a:endParaRPr b="0" i="0" sz="1800" u="sng"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sng" cap="none" strike="noStrike">
                <a:solidFill>
                  <a:schemeClr val="hlink"/>
                </a:solidFill>
                <a:latin typeface="Calibri"/>
                <a:ea typeface="Calibri"/>
                <a:cs typeface="Calibri"/>
                <a:sym typeface="Calibri"/>
                <a:hlinkClick r:id="rId10"/>
              </a:rPr>
              <a:t>Cybersecurity, ERM and Workforce Management</a:t>
            </a:r>
            <a:endParaRPr b="0" i="0" sz="1800" u="sng" cap="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rgbClr val="000000"/>
              </a:buClr>
              <a:buSzPts val="1800"/>
              <a:buFont typeface="Arial"/>
              <a:buChar char="•"/>
            </a:pPr>
            <a:r>
              <a:rPr b="0" i="0" lang="en-US" sz="1800" u="sng" cap="none" strike="noStrike">
                <a:solidFill>
                  <a:schemeClr val="hlink"/>
                </a:solidFill>
                <a:latin typeface="Calibri"/>
                <a:ea typeface="Calibri"/>
                <a:cs typeface="Calibri"/>
                <a:sym typeface="Calibri"/>
                <a:hlinkClick r:id="rId11"/>
              </a:rPr>
              <a:t>Informative References</a:t>
            </a:r>
            <a:endParaRPr b="0" i="0" sz="1800" u="none" cap="none" strike="noStrike">
              <a:solidFill>
                <a:srgbClr val="000000"/>
              </a:solidFill>
              <a:latin typeface="Calibri"/>
              <a:ea typeface="Calibri"/>
              <a:cs typeface="Calibri"/>
              <a:sym typeface="Calibri"/>
            </a:endParaRPr>
          </a:p>
        </p:txBody>
      </p:sp>
      <p:pic>
        <p:nvPicPr>
          <p:cNvPr id="577" name="Google Shape;577;p57"/>
          <p:cNvPicPr preferRelativeResize="0"/>
          <p:nvPr/>
        </p:nvPicPr>
        <p:blipFill rotWithShape="1">
          <a:blip r:embed="rId12">
            <a:alphaModFix/>
          </a:blip>
          <a:srcRect b="0" l="0" r="0" t="0"/>
          <a:stretch/>
        </p:blipFill>
        <p:spPr>
          <a:xfrm>
            <a:off x="6529986" y="4296185"/>
            <a:ext cx="3492392" cy="1988451"/>
          </a:xfrm>
          <a:prstGeom prst="rect">
            <a:avLst/>
          </a:prstGeom>
          <a:noFill/>
          <a:ln cap="sq" cmpd="sng" w="38100">
            <a:solidFill>
              <a:srgbClr val="000000"/>
            </a:solidFill>
            <a:prstDash val="solid"/>
            <a:miter lim="8000"/>
            <a:headEnd len="sm" w="sm" type="none"/>
            <a:tailEnd len="sm" w="sm" type="none"/>
          </a:ln>
          <a:effectLst>
            <a:outerShdw blurRad="50800" rotWithShape="0" algn="tl" dir="2700000" dist="38100">
              <a:srgbClr val="000000">
                <a:alpha val="43137"/>
              </a:srgbClr>
            </a:outerShdw>
          </a:effectLst>
        </p:spPr>
      </p:pic>
      <p:pic>
        <p:nvPicPr>
          <p:cNvPr id="578" name="Google Shape;578;p57"/>
          <p:cNvPicPr preferRelativeResize="0"/>
          <p:nvPr/>
        </p:nvPicPr>
        <p:blipFill rotWithShape="1">
          <a:blip r:embed="rId13">
            <a:alphaModFix/>
          </a:blip>
          <a:srcRect b="0" l="0" r="0" t="0"/>
          <a:stretch/>
        </p:blipFill>
        <p:spPr>
          <a:xfrm>
            <a:off x="2247089" y="4257993"/>
            <a:ext cx="3554852" cy="1988451"/>
          </a:xfrm>
          <a:prstGeom prst="rect">
            <a:avLst/>
          </a:prstGeom>
          <a:noFill/>
          <a:ln cap="sq" cmpd="sng" w="38100">
            <a:solidFill>
              <a:srgbClr val="000000"/>
            </a:solidFill>
            <a:prstDash val="solid"/>
            <a:miter lim="8000"/>
            <a:headEnd len="sm" w="sm" type="none"/>
            <a:tailEnd len="sm" w="sm" type="none"/>
          </a:ln>
          <a:effectLst>
            <a:outerShdw blurRad="50800" rotWithShape="0" algn="tl" dir="2700000" dist="38100">
              <a:srgbClr val="000000">
                <a:alpha val="43137"/>
              </a:srgbClr>
            </a:outerShdw>
          </a:effectLst>
        </p:spPr>
      </p:pic>
      <p:pic>
        <p:nvPicPr>
          <p:cNvPr id="579" name="Google Shape;579;p57"/>
          <p:cNvPicPr preferRelativeResize="0"/>
          <p:nvPr/>
        </p:nvPicPr>
        <p:blipFill rotWithShape="1">
          <a:blip r:embed="rId14">
            <a:alphaModFix/>
          </a:blip>
          <a:srcRect b="0" l="0" r="0" t="0"/>
          <a:stretch/>
        </p:blipFill>
        <p:spPr>
          <a:xfrm>
            <a:off x="5165161" y="2709005"/>
            <a:ext cx="3422581" cy="1878641"/>
          </a:xfrm>
          <a:prstGeom prst="rect">
            <a:avLst/>
          </a:prstGeom>
          <a:noFill/>
          <a:ln cap="sq" cmpd="sng" w="38100">
            <a:solidFill>
              <a:srgbClr val="000000"/>
            </a:solidFill>
            <a:prstDash val="solid"/>
            <a:miter lim="8000"/>
            <a:headEnd len="sm" w="sm" type="none"/>
            <a:tailEnd len="sm" w="sm" type="none"/>
          </a:ln>
          <a:effectLst>
            <a:outerShdw blurRad="50800" rotWithShape="0" algn="tl" dir="2700000" dist="38100">
              <a:srgbClr val="000000">
                <a:alpha val="43137"/>
              </a:srgbClr>
            </a:outerShdw>
          </a:effectLst>
        </p:spPr>
      </p:pic>
      <p:pic>
        <p:nvPicPr>
          <p:cNvPr id="580" name="Google Shape;580;p57"/>
          <p:cNvPicPr preferRelativeResize="0"/>
          <p:nvPr/>
        </p:nvPicPr>
        <p:blipFill rotWithShape="1">
          <a:blip r:embed="rId15">
            <a:alphaModFix/>
          </a:blip>
          <a:srcRect b="0" l="0" r="0" t="0"/>
          <a:stretch/>
        </p:blipFill>
        <p:spPr>
          <a:xfrm>
            <a:off x="3910671" y="922054"/>
            <a:ext cx="3504784" cy="1988451"/>
          </a:xfrm>
          <a:prstGeom prst="rect">
            <a:avLst/>
          </a:prstGeom>
          <a:noFill/>
          <a:ln cap="sq" cmpd="sng" w="38100">
            <a:solidFill>
              <a:srgbClr val="000000"/>
            </a:solidFill>
            <a:prstDash val="solid"/>
            <a:miter lim="8000"/>
            <a:headEnd len="sm" w="sm" type="none"/>
            <a:tailEnd len="sm" w="sm" type="none"/>
          </a:ln>
          <a:effectLst>
            <a:outerShdw blurRad="50800" rotWithShape="0" algn="tl" dir="2700000" dist="38100">
              <a:srgbClr val="000000">
                <a:alpha val="43137"/>
              </a:srgbClr>
            </a:outerShdw>
          </a:effectLst>
        </p:spPr>
      </p:pic>
      <p:pic>
        <p:nvPicPr>
          <p:cNvPr id="581" name="Google Shape;581;p57"/>
          <p:cNvPicPr preferRelativeResize="0"/>
          <p:nvPr/>
        </p:nvPicPr>
        <p:blipFill rotWithShape="1">
          <a:blip r:embed="rId16">
            <a:alphaModFix/>
          </a:blip>
          <a:srcRect b="0" l="0" r="0" t="0"/>
          <a:stretch/>
        </p:blipFill>
        <p:spPr>
          <a:xfrm>
            <a:off x="688629" y="2524029"/>
            <a:ext cx="3579779" cy="1988451"/>
          </a:xfrm>
          <a:prstGeom prst="rect">
            <a:avLst/>
          </a:prstGeom>
          <a:noFill/>
          <a:ln cap="sq" cmpd="sng" w="38100">
            <a:solidFill>
              <a:srgbClr val="000000"/>
            </a:solidFill>
            <a:prstDash val="solid"/>
            <a:miter lim="8000"/>
            <a:headEnd len="sm" w="sm" type="none"/>
            <a:tailEnd len="sm" w="sm" type="none"/>
          </a:ln>
          <a:effectLst>
            <a:outerShdw blurRad="50800" rotWithShape="0" algn="tl" dir="2700000" dist="38100">
              <a:srgbClr val="000000">
                <a:alpha val="43137"/>
              </a:srgbClr>
            </a:outerShdw>
          </a:effectLst>
        </p:spPr>
      </p:pic>
      <p:pic>
        <p:nvPicPr>
          <p:cNvPr descr="Graphical user interface&#10;&#10;AI-generated content may be incorrect." id="582" name="Google Shape;582;p57"/>
          <p:cNvPicPr preferRelativeResize="0"/>
          <p:nvPr/>
        </p:nvPicPr>
        <p:blipFill rotWithShape="1">
          <a:blip r:embed="rId17">
            <a:alphaModFix/>
          </a:blip>
          <a:srcRect b="0" l="0" r="0" t="0"/>
          <a:stretch/>
        </p:blipFill>
        <p:spPr>
          <a:xfrm>
            <a:off x="-40530" y="892505"/>
            <a:ext cx="3229333" cy="1816500"/>
          </a:xfrm>
          <a:prstGeom prst="rect">
            <a:avLst/>
          </a:prstGeom>
          <a:noFill/>
          <a:ln cap="sq" cmpd="sng" w="38100">
            <a:solidFill>
              <a:srgbClr val="000000"/>
            </a:solidFill>
            <a:prstDash val="solid"/>
            <a:miter lim="8000"/>
            <a:headEnd len="sm" w="sm" type="none"/>
            <a:tailEnd len="sm" w="sm" type="none"/>
          </a:ln>
          <a:effectLst>
            <a:outerShdw blurRad="50800" rotWithShape="0" algn="tl" dir="2700000" dist="38100">
              <a:srgbClr val="000000">
                <a:alpha val="43137"/>
              </a:srgbClr>
            </a:outerShdw>
          </a:effectLst>
        </p:spPr>
      </p:pic>
      <p:sp>
        <p:nvSpPr>
          <p:cNvPr id="583" name="Google Shape;583;p57"/>
          <p:cNvSpPr txBox="1"/>
          <p:nvPr/>
        </p:nvSpPr>
        <p:spPr>
          <a:xfrm>
            <a:off x="4640093" y="6417558"/>
            <a:ext cx="7110920"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Calibri"/>
              <a:buNone/>
            </a:pPr>
            <a:r>
              <a:rPr b="1" i="0" lang="en-US" sz="1800" u="sng" cap="none" strike="noStrike">
                <a:solidFill>
                  <a:srgbClr val="FFFFFF"/>
                </a:solidFill>
                <a:latin typeface="Calibri"/>
                <a:ea typeface="Calibri"/>
                <a:cs typeface="Calibri"/>
                <a:sym typeface="Calibri"/>
              </a:rPr>
              <a:t>https://www.nist.gov/cyberframework/quick-start-guides</a:t>
            </a:r>
            <a:br>
              <a:rPr b="1" i="0" lang="en-US" sz="1800" u="sng" cap="none" strike="noStrike">
                <a:solidFill>
                  <a:srgbClr val="FFFFFF"/>
                </a:solidFill>
                <a:latin typeface="Calibri"/>
                <a:ea typeface="Calibri"/>
                <a:cs typeface="Calibri"/>
                <a:sym typeface="Calibri"/>
              </a:rPr>
            </a:br>
            <a:endParaRPr b="1" i="0" sz="1800" u="none" cap="none" strike="noStrike">
              <a:solidFill>
                <a:srgbClr val="FFFFFF"/>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58"/>
          <p:cNvSpPr txBox="1"/>
          <p:nvPr>
            <p:ph type="title"/>
          </p:nvPr>
        </p:nvSpPr>
        <p:spPr>
          <a:xfrm>
            <a:off x="200169" y="-79571"/>
            <a:ext cx="856189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Calibri"/>
              <a:buNone/>
            </a:pPr>
            <a:r>
              <a:rPr lang="en-US" sz="3600"/>
              <a:t>Opportunities and Discussion</a:t>
            </a:r>
            <a:endParaRPr/>
          </a:p>
        </p:txBody>
      </p:sp>
      <p:sp>
        <p:nvSpPr>
          <p:cNvPr id="589" name="Google Shape;589;p58"/>
          <p:cNvSpPr txBox="1"/>
          <p:nvPr>
            <p:ph idx="1" type="body"/>
          </p:nvPr>
        </p:nvSpPr>
        <p:spPr>
          <a:xfrm>
            <a:off x="5967247" y="1314818"/>
            <a:ext cx="5890935" cy="5377644"/>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en-US" sz="2400"/>
              <a:t>Development of SMB-focused CSF Profiles</a:t>
            </a:r>
            <a:br>
              <a:rPr lang="en-US" sz="2400"/>
            </a:br>
            <a:endParaRPr sz="2400"/>
          </a:p>
          <a:p>
            <a:pPr indent="-228600" lvl="0" marL="228600" rtl="0" algn="l">
              <a:lnSpc>
                <a:spcPct val="90000"/>
              </a:lnSpc>
              <a:spcBef>
                <a:spcPts val="1000"/>
              </a:spcBef>
              <a:spcAft>
                <a:spcPts val="0"/>
              </a:spcAft>
              <a:buClr>
                <a:schemeClr val="dk1"/>
              </a:buClr>
              <a:buSzPct val="100000"/>
              <a:buChar char="•"/>
            </a:pPr>
            <a:r>
              <a:rPr lang="en-US" sz="2400"/>
              <a:t>Continued research into SMB cybersecurity practices</a:t>
            </a:r>
            <a:br>
              <a:rPr lang="en-US" sz="2400"/>
            </a:br>
            <a:endParaRPr sz="2400"/>
          </a:p>
          <a:p>
            <a:pPr indent="-228600" lvl="0" marL="228600" rtl="0" algn="l">
              <a:lnSpc>
                <a:spcPct val="90000"/>
              </a:lnSpc>
              <a:spcBef>
                <a:spcPts val="1000"/>
              </a:spcBef>
              <a:spcAft>
                <a:spcPts val="0"/>
              </a:spcAft>
              <a:buClr>
                <a:schemeClr val="dk1"/>
              </a:buClr>
              <a:buSzPct val="100000"/>
              <a:buChar char="•"/>
            </a:pPr>
            <a:r>
              <a:rPr lang="en-US" sz="2400"/>
              <a:t>Programming to close the skills gap for small businesses </a:t>
            </a:r>
            <a:br>
              <a:rPr lang="en-US" sz="2400"/>
            </a:br>
            <a:endParaRPr sz="2400"/>
          </a:p>
          <a:p>
            <a:pPr indent="-228600" lvl="0" marL="228600" rtl="0" algn="l">
              <a:lnSpc>
                <a:spcPct val="90000"/>
              </a:lnSpc>
              <a:spcBef>
                <a:spcPts val="1000"/>
              </a:spcBef>
              <a:spcAft>
                <a:spcPts val="0"/>
              </a:spcAft>
              <a:buClr>
                <a:schemeClr val="dk1"/>
              </a:buClr>
              <a:buSzPct val="100000"/>
              <a:buChar char="•"/>
            </a:pPr>
            <a:r>
              <a:rPr lang="en-US" sz="2400"/>
              <a:t>Sharing best practices and innovative approaches to workforce development efforts that support SMB cybersecurity</a:t>
            </a:r>
            <a:br>
              <a:rPr lang="en-US" sz="2400"/>
            </a:br>
            <a:endParaRPr sz="2400"/>
          </a:p>
          <a:p>
            <a:pPr indent="-228600" lvl="0" marL="228600" rtl="0" algn="l">
              <a:lnSpc>
                <a:spcPct val="90000"/>
              </a:lnSpc>
              <a:spcBef>
                <a:spcPts val="1000"/>
              </a:spcBef>
              <a:spcAft>
                <a:spcPts val="0"/>
              </a:spcAft>
              <a:buClr>
                <a:schemeClr val="dk1"/>
              </a:buClr>
              <a:buSzPct val="100000"/>
              <a:buChar char="•"/>
            </a:pPr>
            <a:r>
              <a:rPr lang="en-US" sz="2400"/>
              <a:t>Are there areas from this presentation NIST could expand upon? </a:t>
            </a:r>
            <a:br>
              <a:rPr lang="en-US" sz="2400"/>
            </a:br>
            <a:endParaRPr sz="2400"/>
          </a:p>
          <a:p>
            <a:pPr indent="-228600" lvl="0" marL="228600" rtl="0" algn="l">
              <a:lnSpc>
                <a:spcPct val="90000"/>
              </a:lnSpc>
              <a:spcBef>
                <a:spcPts val="1000"/>
              </a:spcBef>
              <a:spcAft>
                <a:spcPts val="0"/>
              </a:spcAft>
              <a:buClr>
                <a:schemeClr val="dk1"/>
              </a:buClr>
              <a:buSzPct val="100000"/>
              <a:buChar char="•"/>
            </a:pPr>
            <a:r>
              <a:rPr lang="en-US" sz="2400"/>
              <a:t>What additional resources do SMBs need to support their workforce efforts?</a:t>
            </a:r>
            <a:endParaRPr/>
          </a:p>
          <a:p>
            <a:pPr indent="-87630" lvl="0" marL="228600" rtl="0" algn="l">
              <a:lnSpc>
                <a:spcPct val="90000"/>
              </a:lnSpc>
              <a:spcBef>
                <a:spcPts val="1000"/>
              </a:spcBef>
              <a:spcAft>
                <a:spcPts val="0"/>
              </a:spcAft>
              <a:buClr>
                <a:schemeClr val="dk1"/>
              </a:buClr>
              <a:buSzPct val="100000"/>
              <a:buNone/>
            </a:pPr>
            <a:r>
              <a:t/>
            </a:r>
            <a:endParaRPr sz="2400"/>
          </a:p>
        </p:txBody>
      </p:sp>
      <p:pic>
        <p:nvPicPr>
          <p:cNvPr id="590" name="Google Shape;590;p58"/>
          <p:cNvPicPr preferRelativeResize="0"/>
          <p:nvPr/>
        </p:nvPicPr>
        <p:blipFill rotWithShape="1">
          <a:blip r:embed="rId3">
            <a:alphaModFix/>
          </a:blip>
          <a:srcRect b="0" l="0" r="0" t="0"/>
          <a:stretch/>
        </p:blipFill>
        <p:spPr>
          <a:xfrm>
            <a:off x="0" y="1046956"/>
            <a:ext cx="5813478" cy="581104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59"/>
          <p:cNvSpPr txBox="1"/>
          <p:nvPr>
            <p:ph type="title"/>
          </p:nvPr>
        </p:nvSpPr>
        <p:spPr>
          <a:xfrm>
            <a:off x="327988" y="-88503"/>
            <a:ext cx="856189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Calibri"/>
              <a:buNone/>
            </a:pPr>
            <a:r>
              <a:rPr lang="en-US" sz="3600"/>
              <a:t>Additional Reading</a:t>
            </a:r>
            <a:endParaRPr/>
          </a:p>
        </p:txBody>
      </p:sp>
      <p:sp>
        <p:nvSpPr>
          <p:cNvPr id="597" name="Google Shape;597;p59"/>
          <p:cNvSpPr txBox="1"/>
          <p:nvPr>
            <p:ph idx="1" type="body"/>
          </p:nvPr>
        </p:nvSpPr>
        <p:spPr>
          <a:xfrm>
            <a:off x="149107" y="1621234"/>
            <a:ext cx="11551280" cy="46624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800"/>
              <a:buChar char="•"/>
            </a:pPr>
            <a:r>
              <a:rPr lang="en-US" sz="1800"/>
              <a:t>Renaud, k., Weir, G.R., 2016. C</a:t>
            </a:r>
            <a:r>
              <a:rPr i="1" lang="en-US" sz="1800"/>
              <a:t>ybersecurity and the unbearability of uncertainty</a:t>
            </a:r>
            <a:r>
              <a:rPr lang="en-US" sz="1800"/>
              <a:t>. DOI 	</a:t>
            </a:r>
            <a:r>
              <a:rPr lang="en-US" sz="1800" u="sng">
                <a:solidFill>
                  <a:schemeClr val="hlink"/>
                </a:solidFill>
                <a:hlinkClick r:id="rId3"/>
              </a:rPr>
              <a:t>https://doi.org/10.1109/CCC.2016.29</a:t>
            </a:r>
            <a:r>
              <a:rPr lang="en-US" sz="1800"/>
              <a:t> </a:t>
            </a:r>
            <a:br>
              <a:rPr lang="en-US" sz="1800"/>
            </a:br>
            <a:endParaRPr sz="1800"/>
          </a:p>
          <a:p>
            <a:pPr indent="-228600" lvl="0" marL="228600" rtl="0" algn="l">
              <a:lnSpc>
                <a:spcPct val="90000"/>
              </a:lnSpc>
              <a:spcBef>
                <a:spcPts val="1000"/>
              </a:spcBef>
              <a:spcAft>
                <a:spcPts val="0"/>
              </a:spcAft>
              <a:buClr>
                <a:schemeClr val="dk1"/>
              </a:buClr>
              <a:buSzPts val="1800"/>
              <a:buChar char="•"/>
            </a:pPr>
            <a:r>
              <a:rPr lang="en-US" sz="1800"/>
              <a:t>Renaud, K. (2016). How smaller businesses struggle with security advice. Computer Fraud and Security,  8, 	</a:t>
            </a:r>
            <a:br>
              <a:rPr lang="en-US" sz="1800"/>
            </a:br>
            <a:r>
              <a:rPr lang="en-US" sz="1800"/>
              <a:t>	10-18. </a:t>
            </a:r>
            <a:r>
              <a:rPr lang="en-US" sz="1800" u="sng">
                <a:solidFill>
                  <a:schemeClr val="hlink"/>
                </a:solidFill>
                <a:hlinkClick r:id="rId4"/>
              </a:rPr>
              <a:t>https://pureportal.strath.ac.uk/en/publications/ho   w-smaller businesses-struggle-with-security-advice</a:t>
            </a:r>
            <a:r>
              <a:rPr lang="en-US" sz="1800"/>
              <a:t>  </a:t>
            </a:r>
            <a:br>
              <a:rPr lang="en-US" sz="1800"/>
            </a:br>
            <a:endParaRPr sz="1800"/>
          </a:p>
          <a:p>
            <a:pPr indent="-228600" lvl="0" marL="228600" rtl="0" algn="l">
              <a:lnSpc>
                <a:spcPct val="90000"/>
              </a:lnSpc>
              <a:spcBef>
                <a:spcPts val="1000"/>
              </a:spcBef>
              <a:spcAft>
                <a:spcPts val="0"/>
              </a:spcAft>
              <a:buClr>
                <a:schemeClr val="dk1"/>
              </a:buClr>
              <a:buSzPts val="1800"/>
              <a:buChar char="•"/>
            </a:pPr>
            <a:r>
              <a:rPr lang="en-US" sz="1800"/>
              <a:t>Bada, M., Nurse, J.R., 2019. </a:t>
            </a:r>
            <a:r>
              <a:rPr i="1" lang="en-US" sz="1800"/>
              <a:t>Developing cybersecurity education and awareness programmes for small-and medium-	sized enterprises (SME)</a:t>
            </a:r>
            <a:r>
              <a:rPr lang="en-US" sz="1800"/>
              <a:t> DOI </a:t>
            </a:r>
            <a:r>
              <a:rPr lang="en-US" sz="1800" u="sng">
                <a:solidFill>
                  <a:schemeClr val="hlink"/>
                </a:solidFill>
                <a:hlinkClick r:id="rId5"/>
              </a:rPr>
              <a:t>https://doi.org/10.11.1108/ICS-07-2018-0080</a:t>
            </a:r>
            <a:r>
              <a:rPr lang="en-US" sz="1800"/>
              <a:t> </a:t>
            </a:r>
            <a:br>
              <a:rPr lang="en-US" sz="1800"/>
            </a:br>
            <a:endParaRPr sz="1800"/>
          </a:p>
          <a:p>
            <a:pPr indent="-228600" lvl="0" marL="228600" rtl="0" algn="l">
              <a:lnSpc>
                <a:spcPct val="90000"/>
              </a:lnSpc>
              <a:spcBef>
                <a:spcPts val="1000"/>
              </a:spcBef>
              <a:spcAft>
                <a:spcPts val="0"/>
              </a:spcAft>
              <a:buClr>
                <a:schemeClr val="dk1"/>
              </a:buClr>
              <a:buSzPts val="1800"/>
              <a:buChar char="•"/>
            </a:pPr>
            <a:r>
              <a:rPr lang="en-US" sz="1800"/>
              <a:t>Khan, N., Furnell, S., Bada, M., Rand, M., Nurse, J., 2024. </a:t>
            </a:r>
            <a:r>
              <a:rPr i="1" lang="en-US" sz="1800"/>
              <a:t>Investigating the experiences of providing cyber security 	support to small-and medium-sized businesses</a:t>
            </a:r>
            <a:r>
              <a:rPr lang="en-US" sz="1800"/>
              <a:t>. DOI </a:t>
            </a:r>
            <a:r>
              <a:rPr lang="en-US" sz="1800" u="sng">
                <a:solidFill>
                  <a:schemeClr val="hlink"/>
                </a:solidFill>
                <a:hlinkClick r:id="rId6"/>
              </a:rPr>
              <a:t>https://doi.org/10.1016/j.cose.2025.104448</a:t>
            </a:r>
            <a:r>
              <a:rPr lang="en-US" sz="1800"/>
              <a:t> </a:t>
            </a:r>
            <a:br>
              <a:rPr lang="en-US" sz="1800"/>
            </a:br>
            <a:endParaRPr sz="1800"/>
          </a:p>
          <a:p>
            <a:pPr indent="-228600" lvl="0" marL="228600" rtl="0" algn="l">
              <a:lnSpc>
                <a:spcPct val="90000"/>
              </a:lnSpc>
              <a:spcBef>
                <a:spcPts val="1000"/>
              </a:spcBef>
              <a:spcAft>
                <a:spcPts val="0"/>
              </a:spcAft>
              <a:buClr>
                <a:schemeClr val="dk1"/>
              </a:buClr>
              <a:buSzPts val="1800"/>
              <a:buChar char="•"/>
            </a:pPr>
            <a:r>
              <a:rPr lang="en-US" sz="1800"/>
              <a:t>Pearlson, K. How Large Companies Can Help SMEs Strengthen Cybersecurity (MISQE Dec 2024): 	</a:t>
            </a:r>
            <a:r>
              <a:rPr lang="en-US" sz="1800" u="sng">
                <a:solidFill>
                  <a:schemeClr val="hlink"/>
                </a:solidFill>
                <a:hlinkClick r:id="rId7"/>
              </a:rPr>
              <a:t>https://aisel.aisnet.org/misqe/vol23/iss4/4/</a:t>
            </a:r>
            <a:r>
              <a:rPr lang="en-US" sz="1800"/>
              <a:t>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60"/>
          <p:cNvSpPr txBox="1"/>
          <p:nvPr>
            <p:ph type="title"/>
          </p:nvPr>
        </p:nvSpPr>
        <p:spPr>
          <a:xfrm>
            <a:off x="1648313" y="2338891"/>
            <a:ext cx="8932127" cy="235577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6600"/>
              <a:buFont typeface="Calibri"/>
              <a:buNone/>
            </a:pPr>
            <a:r>
              <a:rPr lang="en-US"/>
              <a:t>Questions?</a:t>
            </a:r>
            <a:endParaRPr/>
          </a:p>
        </p:txBody>
      </p:sp>
      <p:sp>
        <p:nvSpPr>
          <p:cNvPr id="603" name="Google Shape;603;p60"/>
          <p:cNvSpPr txBox="1"/>
          <p:nvPr/>
        </p:nvSpPr>
        <p:spPr>
          <a:xfrm>
            <a:off x="3698554" y="4694663"/>
            <a:ext cx="4831644"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600">
                <a:solidFill>
                  <a:srgbClr val="FFD966"/>
                </a:solidFill>
                <a:latin typeface="Calibri"/>
                <a:ea typeface="Calibri"/>
                <a:cs typeface="Calibri"/>
                <a:sym typeface="Calibri"/>
              </a:rPr>
              <a:t>Daniel.Eliot@nist.gov</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61"/>
          <p:cNvSpPr txBox="1"/>
          <p:nvPr>
            <p:ph type="title"/>
          </p:nvPr>
        </p:nvSpPr>
        <p:spPr>
          <a:xfrm>
            <a:off x="1648313" y="2338891"/>
            <a:ext cx="8932127" cy="235577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6600"/>
              <a:buFont typeface="Calibri"/>
              <a:buNone/>
            </a:pPr>
            <a:r>
              <a:rPr lang="en-US"/>
              <a:t>Survey on Whova App</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38"/>
          <p:cNvSpPr txBox="1"/>
          <p:nvPr>
            <p:ph type="title"/>
          </p:nvPr>
        </p:nvSpPr>
        <p:spPr>
          <a:xfrm>
            <a:off x="573795" y="-10745"/>
            <a:ext cx="856189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Calibri"/>
              <a:buNone/>
            </a:pPr>
            <a:r>
              <a:rPr lang="en-US"/>
              <a:t>Goals of today</a:t>
            </a:r>
            <a:endParaRPr/>
          </a:p>
        </p:txBody>
      </p:sp>
      <p:sp>
        <p:nvSpPr>
          <p:cNvPr id="288" name="Google Shape;288;p38"/>
          <p:cNvSpPr txBox="1"/>
          <p:nvPr>
            <p:ph idx="1" type="body"/>
          </p:nvPr>
        </p:nvSpPr>
        <p:spPr>
          <a:xfrm>
            <a:off x="6843337" y="1679529"/>
            <a:ext cx="5117322" cy="4549763"/>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400"/>
              <a:buChar char="•"/>
            </a:pPr>
            <a:r>
              <a:rPr lang="en-US" sz="2400"/>
              <a:t>Overview of NIST SMB Program</a:t>
            </a:r>
            <a:br>
              <a:rPr lang="en-US" sz="2400"/>
            </a:br>
            <a:endParaRPr sz="2400"/>
          </a:p>
          <a:p>
            <a:pPr indent="-228600" lvl="0" marL="228600" rtl="0" algn="l">
              <a:lnSpc>
                <a:spcPct val="90000"/>
              </a:lnSpc>
              <a:spcBef>
                <a:spcPts val="1000"/>
              </a:spcBef>
              <a:spcAft>
                <a:spcPts val="0"/>
              </a:spcAft>
              <a:buClr>
                <a:schemeClr val="dk1"/>
              </a:buClr>
              <a:buSzPts val="2400"/>
              <a:buChar char="•"/>
            </a:pPr>
            <a:r>
              <a:rPr lang="en-US" sz="2400"/>
              <a:t>SMB Cybersecurity Landscape</a:t>
            </a:r>
            <a:br>
              <a:rPr lang="en-US" sz="2400"/>
            </a:br>
            <a:endParaRPr sz="2400"/>
          </a:p>
          <a:p>
            <a:pPr indent="-228600" lvl="0" marL="228600" rtl="0" algn="l">
              <a:lnSpc>
                <a:spcPct val="90000"/>
              </a:lnSpc>
              <a:spcBef>
                <a:spcPts val="1000"/>
              </a:spcBef>
              <a:spcAft>
                <a:spcPts val="0"/>
              </a:spcAft>
              <a:buClr>
                <a:schemeClr val="dk1"/>
              </a:buClr>
              <a:buSzPts val="2400"/>
              <a:buChar char="•"/>
            </a:pPr>
            <a:r>
              <a:rPr lang="en-US" sz="2400"/>
              <a:t>Building SMB Cybersecurity Teams</a:t>
            </a:r>
            <a:br>
              <a:rPr lang="en-US" sz="2400"/>
            </a:br>
            <a:endParaRPr sz="2400"/>
          </a:p>
          <a:p>
            <a:pPr indent="-228600" lvl="0" marL="228600" rtl="0" algn="l">
              <a:lnSpc>
                <a:spcPct val="90000"/>
              </a:lnSpc>
              <a:spcBef>
                <a:spcPts val="1000"/>
              </a:spcBef>
              <a:spcAft>
                <a:spcPts val="0"/>
              </a:spcAft>
              <a:buClr>
                <a:schemeClr val="dk1"/>
              </a:buClr>
              <a:buSzPts val="2400"/>
              <a:buChar char="•"/>
            </a:pPr>
            <a:r>
              <a:rPr lang="en-US" sz="2400"/>
              <a:t>NIST SMB Cybersecurity Resources</a:t>
            </a:r>
            <a:br>
              <a:rPr lang="en-US" sz="2400"/>
            </a:br>
            <a:endParaRPr sz="2400"/>
          </a:p>
          <a:p>
            <a:pPr indent="-228600" lvl="0" marL="228600" rtl="0" algn="l">
              <a:lnSpc>
                <a:spcPct val="90000"/>
              </a:lnSpc>
              <a:spcBef>
                <a:spcPts val="1000"/>
              </a:spcBef>
              <a:spcAft>
                <a:spcPts val="0"/>
              </a:spcAft>
              <a:buClr>
                <a:schemeClr val="dk1"/>
              </a:buClr>
              <a:buSzPts val="2400"/>
              <a:buChar char="•"/>
            </a:pPr>
            <a:r>
              <a:rPr lang="en-US" sz="2400"/>
              <a:t>Aligning Cybersecurity, ERM, and Workforce</a:t>
            </a:r>
            <a:br>
              <a:rPr lang="en-US" sz="2400"/>
            </a:br>
            <a:endParaRPr sz="2400"/>
          </a:p>
          <a:p>
            <a:pPr indent="-228600" lvl="0" marL="228600" rtl="0" algn="l">
              <a:lnSpc>
                <a:spcPct val="90000"/>
              </a:lnSpc>
              <a:spcBef>
                <a:spcPts val="1000"/>
              </a:spcBef>
              <a:spcAft>
                <a:spcPts val="0"/>
              </a:spcAft>
              <a:buClr>
                <a:schemeClr val="dk1"/>
              </a:buClr>
              <a:buSzPts val="2400"/>
              <a:buChar char="•"/>
            </a:pPr>
            <a:r>
              <a:rPr lang="en-US" sz="2400"/>
              <a:t>Discussion </a:t>
            </a:r>
            <a:endParaRPr/>
          </a:p>
          <a:p>
            <a:pPr indent="-50800" lvl="0" marL="228600" rtl="0" algn="l">
              <a:lnSpc>
                <a:spcPct val="90000"/>
              </a:lnSpc>
              <a:spcBef>
                <a:spcPts val="1000"/>
              </a:spcBef>
              <a:spcAft>
                <a:spcPts val="0"/>
              </a:spcAft>
              <a:buClr>
                <a:schemeClr val="dk1"/>
              </a:buClr>
              <a:buSzPts val="2800"/>
              <a:buNone/>
            </a:pPr>
            <a:r>
              <a:t/>
            </a:r>
            <a:endParaRPr/>
          </a:p>
          <a:p>
            <a:pPr indent="-76200" lvl="1" marL="685800" rtl="0" algn="l">
              <a:lnSpc>
                <a:spcPct val="90000"/>
              </a:lnSpc>
              <a:spcBef>
                <a:spcPts val="500"/>
              </a:spcBef>
              <a:spcAft>
                <a:spcPts val="0"/>
              </a:spcAft>
              <a:buClr>
                <a:schemeClr val="dk1"/>
              </a:buClr>
              <a:buSzPts val="2400"/>
              <a:buNone/>
            </a:pPr>
            <a:r>
              <a:t/>
            </a:r>
            <a:endParaRPr/>
          </a:p>
        </p:txBody>
      </p:sp>
      <p:pic>
        <p:nvPicPr>
          <p:cNvPr descr="A close up of a compass&#10;&#10;AI-generated content may be incorrect." id="289" name="Google Shape;289;p38"/>
          <p:cNvPicPr preferRelativeResize="0"/>
          <p:nvPr/>
        </p:nvPicPr>
        <p:blipFill rotWithShape="1">
          <a:blip r:embed="rId3">
            <a:alphaModFix/>
          </a:blip>
          <a:srcRect b="0" l="0" r="0" t="0"/>
          <a:stretch/>
        </p:blipFill>
        <p:spPr>
          <a:xfrm>
            <a:off x="0" y="1050822"/>
            <a:ext cx="6646606" cy="580717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9"/>
          <p:cNvSpPr txBox="1"/>
          <p:nvPr>
            <p:ph type="title"/>
          </p:nvPr>
        </p:nvSpPr>
        <p:spPr>
          <a:xfrm>
            <a:off x="1033955" y="2239155"/>
            <a:ext cx="10124089"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800"/>
              <a:buFont typeface="Calibri"/>
              <a:buNone/>
            </a:pPr>
            <a:r>
              <a:rPr lang="en-US" sz="4800"/>
              <a:t>Is there anything specific you’d like to get out of this session?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0"/>
          <p:cNvSpPr/>
          <p:nvPr/>
        </p:nvSpPr>
        <p:spPr>
          <a:xfrm>
            <a:off x="657726" y="4426600"/>
            <a:ext cx="10876547" cy="2387600"/>
          </a:xfrm>
          <a:prstGeom prst="rect">
            <a:avLst/>
          </a:prstGeom>
          <a:solidFill>
            <a:srgbClr val="D8D8D8"/>
          </a:solidFill>
          <a:ln>
            <a:noFill/>
          </a:ln>
          <a:effectLst>
            <a:outerShdw blurRad="44450" algn="ctr" dir="5400000" dist="27940">
              <a:srgbClr val="000000">
                <a:alpha val="3215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1" name="Google Shape;301;p40"/>
          <p:cNvSpPr txBox="1"/>
          <p:nvPr>
            <p:ph type="ctrTitle"/>
          </p:nvPr>
        </p:nvSpPr>
        <p:spPr>
          <a:xfrm>
            <a:off x="843280" y="4314208"/>
            <a:ext cx="10289939" cy="23876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3200"/>
              <a:buFont typeface="Calibri"/>
              <a:buNone/>
            </a:pPr>
            <a:r>
              <a:rPr lang="en-US" sz="3200">
                <a:solidFill>
                  <a:schemeClr val="lt1"/>
                </a:solidFill>
                <a:latin typeface="Calibri"/>
                <a:ea typeface="Calibri"/>
                <a:cs typeface="Calibri"/>
                <a:sym typeface="Calibri"/>
              </a:rPr>
              <a:t> </a:t>
            </a:r>
            <a:r>
              <a:rPr b="1" lang="en-US" sz="3200">
                <a:latin typeface="Calibri"/>
                <a:ea typeface="Calibri"/>
                <a:cs typeface="Calibri"/>
                <a:sym typeface="Calibri"/>
              </a:rPr>
              <a:t>Coordinating across NIST, across government, and across the SMB ecosystem to create opportunities for small organizations to better engage with NIST guidance, resources, and subject matter experts. </a:t>
            </a:r>
            <a:endParaRPr/>
          </a:p>
        </p:txBody>
      </p:sp>
      <p:pic>
        <p:nvPicPr>
          <p:cNvPr descr="A picture containing background pattern&#10;&#10;Description automatically generated" id="302" name="Google Shape;302;p4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3" name="Google Shape;303;p40"/>
          <p:cNvSpPr txBox="1"/>
          <p:nvPr/>
        </p:nvSpPr>
        <p:spPr>
          <a:xfrm>
            <a:off x="81279" y="290848"/>
            <a:ext cx="5831840" cy="2387600"/>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lt1"/>
              </a:buClr>
              <a:buSzPts val="2800"/>
              <a:buFont typeface="Calibri"/>
              <a:buNone/>
            </a:pPr>
            <a:r>
              <a:rPr lang="en-US" sz="2800">
                <a:solidFill>
                  <a:schemeClr val="lt1"/>
                </a:solidFill>
                <a:latin typeface="Calibri"/>
                <a:ea typeface="Calibri"/>
                <a:cs typeface="Calibri"/>
                <a:sym typeface="Calibri"/>
              </a:rPr>
              <a:t> </a:t>
            </a:r>
            <a:r>
              <a:rPr b="1" lang="en-US" sz="2800">
                <a:solidFill>
                  <a:schemeClr val="lt1"/>
                </a:solidFill>
                <a:latin typeface="Calibri"/>
                <a:ea typeface="Calibri"/>
                <a:cs typeface="Calibri"/>
                <a:sym typeface="Calibri"/>
              </a:rPr>
              <a:t>Coordinating across NIST, government, and the SMB ecosystem to create opportunities for small organizations to better engage with NIST guidelines, resources, and subject matter experts.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descr="A picture containing outdoor, building, government building&#10;&#10;Description automatically generated" id="309" name="Google Shape;309;p41"/>
          <p:cNvPicPr preferRelativeResize="0"/>
          <p:nvPr/>
        </p:nvPicPr>
        <p:blipFill rotWithShape="1">
          <a:blip r:embed="rId3">
            <a:alphaModFix/>
          </a:blip>
          <a:srcRect b="0" l="0" r="0" t="0"/>
          <a:stretch/>
        </p:blipFill>
        <p:spPr>
          <a:xfrm>
            <a:off x="-92098" y="0"/>
            <a:ext cx="12284098" cy="6858000"/>
          </a:xfrm>
          <a:prstGeom prst="rect">
            <a:avLst/>
          </a:prstGeom>
          <a:noFill/>
          <a:ln>
            <a:noFill/>
          </a:ln>
        </p:spPr>
      </p:pic>
      <p:grpSp>
        <p:nvGrpSpPr>
          <p:cNvPr id="310" name="Google Shape;310;p41"/>
          <p:cNvGrpSpPr/>
          <p:nvPr/>
        </p:nvGrpSpPr>
        <p:grpSpPr>
          <a:xfrm>
            <a:off x="748776" y="1705963"/>
            <a:ext cx="3404698" cy="1265484"/>
            <a:chOff x="0" y="-38100"/>
            <a:chExt cx="1345066" cy="499944"/>
          </a:xfrm>
        </p:grpSpPr>
        <p:sp>
          <p:nvSpPr>
            <p:cNvPr id="311" name="Google Shape;311;p41"/>
            <p:cNvSpPr/>
            <p:nvPr/>
          </p:nvSpPr>
          <p:spPr>
            <a:xfrm>
              <a:off x="0" y="0"/>
              <a:ext cx="1345066" cy="461844"/>
            </a:xfrm>
            <a:custGeom>
              <a:rect b="b" l="l" r="r" t="t"/>
              <a:pathLst>
                <a:path extrusionOk="0" h="461844" w="1345066">
                  <a:moveTo>
                    <a:pt x="69733" y="0"/>
                  </a:moveTo>
                  <a:lnTo>
                    <a:pt x="1275333" y="0"/>
                  </a:lnTo>
                  <a:cubicBezTo>
                    <a:pt x="1293827" y="0"/>
                    <a:pt x="1311564" y="7347"/>
                    <a:pt x="1324642" y="20424"/>
                  </a:cubicBezTo>
                  <a:cubicBezTo>
                    <a:pt x="1337719" y="33502"/>
                    <a:pt x="1345066" y="51238"/>
                    <a:pt x="1345066" y="69733"/>
                  </a:cubicBezTo>
                  <a:lnTo>
                    <a:pt x="1345066" y="392112"/>
                  </a:lnTo>
                  <a:cubicBezTo>
                    <a:pt x="1345066" y="410606"/>
                    <a:pt x="1337719" y="428343"/>
                    <a:pt x="1324642" y="441420"/>
                  </a:cubicBezTo>
                  <a:cubicBezTo>
                    <a:pt x="1311564" y="454497"/>
                    <a:pt x="1293827" y="461844"/>
                    <a:pt x="1275333" y="461844"/>
                  </a:cubicBezTo>
                  <a:lnTo>
                    <a:pt x="69733" y="461844"/>
                  </a:lnTo>
                  <a:cubicBezTo>
                    <a:pt x="51238" y="461844"/>
                    <a:pt x="33502" y="454497"/>
                    <a:pt x="20424" y="441420"/>
                  </a:cubicBezTo>
                  <a:cubicBezTo>
                    <a:pt x="7347" y="428343"/>
                    <a:pt x="0" y="410606"/>
                    <a:pt x="0" y="392112"/>
                  </a:cubicBezTo>
                  <a:lnTo>
                    <a:pt x="0" y="69733"/>
                  </a:lnTo>
                  <a:cubicBezTo>
                    <a:pt x="0" y="51238"/>
                    <a:pt x="7347" y="33502"/>
                    <a:pt x="20424" y="20424"/>
                  </a:cubicBezTo>
                  <a:cubicBezTo>
                    <a:pt x="33502" y="7347"/>
                    <a:pt x="51238" y="0"/>
                    <a:pt x="69733" y="0"/>
                  </a:cubicBezTo>
                  <a:close/>
                </a:path>
              </a:pathLst>
            </a:custGeom>
            <a:solidFill>
              <a:srgbClr val="FFDE59"/>
            </a:solidFill>
            <a:ln cap="rnd" cmpd="sng" w="104775">
              <a:solidFill>
                <a:srgbClr val="00206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2" name="Google Shape;312;p41"/>
            <p:cNvSpPr txBox="1"/>
            <p:nvPr/>
          </p:nvSpPr>
          <p:spPr>
            <a:xfrm>
              <a:off x="0" y="-38100"/>
              <a:ext cx="1345066" cy="499944"/>
            </a:xfrm>
            <a:prstGeom prst="rect">
              <a:avLst/>
            </a:prstGeom>
            <a:noFill/>
            <a:ln>
              <a:noFill/>
            </a:ln>
          </p:spPr>
          <p:txBody>
            <a:bodyPr anchorCtr="0" anchor="ctr" bIns="33850" lIns="33850" spcFirstLastPara="1" rIns="33850" wrap="square" tIns="33850">
              <a:noAutofit/>
            </a:bodyPr>
            <a:lstStyle/>
            <a:p>
              <a:pPr indent="0" lvl="0" marL="0" marR="0" rtl="0" algn="ctr">
                <a:lnSpc>
                  <a:spcPct val="65959"/>
                </a:lnSpc>
                <a:spcBef>
                  <a:spcPts val="0"/>
                </a:spcBef>
                <a:spcAft>
                  <a:spcPts val="0"/>
                </a:spcAft>
                <a:buNone/>
              </a:pPr>
              <a:r>
                <a:rPr b="1" lang="en-US" sz="1400">
                  <a:solidFill>
                    <a:srgbClr val="000000"/>
                  </a:solidFill>
                  <a:latin typeface="Calibri"/>
                  <a:ea typeface="Calibri"/>
                  <a:cs typeface="Calibri"/>
                  <a:sym typeface="Calibri"/>
                </a:rPr>
                <a:t>NIST Small Business Cybersecurity Act</a:t>
              </a:r>
              <a:endParaRPr sz="1800">
                <a:solidFill>
                  <a:schemeClr val="dk1"/>
                </a:solidFill>
                <a:latin typeface="Calibri"/>
                <a:ea typeface="Calibri"/>
                <a:cs typeface="Calibri"/>
                <a:sym typeface="Calibri"/>
              </a:endParaRPr>
            </a:p>
            <a:p>
              <a:pPr indent="0" lvl="0" marL="0" marR="0" rtl="0" algn="ctr">
                <a:lnSpc>
                  <a:spcPct val="65959"/>
                </a:lnSpc>
                <a:spcBef>
                  <a:spcPts val="0"/>
                </a:spcBef>
                <a:spcAft>
                  <a:spcPts val="0"/>
                </a:spcAft>
                <a:buNone/>
              </a:pPr>
              <a:r>
                <a:rPr lang="en-US" sz="1400" u="sng">
                  <a:solidFill>
                    <a:srgbClr val="000000"/>
                  </a:solidFill>
                  <a:latin typeface="Calibri"/>
                  <a:ea typeface="Calibri"/>
                  <a:cs typeface="Calibri"/>
                  <a:sym typeface="Calibri"/>
                </a:rPr>
                <a:t>Public Law No: 115-236</a:t>
              </a:r>
              <a:endParaRPr sz="1400" u="sng">
                <a:solidFill>
                  <a:srgbClr val="000000"/>
                </a:solidFill>
                <a:latin typeface="Calibri"/>
                <a:ea typeface="Calibri"/>
                <a:cs typeface="Calibri"/>
                <a:sym typeface="Calibri"/>
              </a:endParaRPr>
            </a:p>
            <a:p>
              <a:pPr indent="0" lvl="0" marL="0" marR="0" rtl="0" algn="ctr">
                <a:lnSpc>
                  <a:spcPct val="73875"/>
                </a:lnSpc>
                <a:spcBef>
                  <a:spcPts val="0"/>
                </a:spcBef>
                <a:spcAft>
                  <a:spcPts val="0"/>
                </a:spcAft>
                <a:buNone/>
              </a:pPr>
              <a:r>
                <a:t/>
              </a:r>
              <a:endParaRPr sz="1266" u="sng">
                <a:solidFill>
                  <a:srgbClr val="000000"/>
                </a:solidFill>
                <a:latin typeface="Arial"/>
                <a:ea typeface="Arial"/>
                <a:cs typeface="Arial"/>
                <a:sym typeface="Arial"/>
              </a:endParaRPr>
            </a:p>
          </p:txBody>
        </p:sp>
      </p:grpSp>
      <p:sp>
        <p:nvSpPr>
          <p:cNvPr id="313" name="Google Shape;313;p41"/>
          <p:cNvSpPr/>
          <p:nvPr/>
        </p:nvSpPr>
        <p:spPr>
          <a:xfrm>
            <a:off x="8259828" y="323234"/>
            <a:ext cx="3736430" cy="2063692"/>
          </a:xfrm>
          <a:prstGeom prst="wedgeEllipseCallout">
            <a:avLst>
              <a:gd fmla="val -59375" name="adj1"/>
              <a:gd fmla="val 69963" name="adj2"/>
            </a:avLst>
          </a:prstGeom>
          <a:solidFill>
            <a:srgbClr val="002060">
              <a:alpha val="12941"/>
            </a:srgbClr>
          </a:solidFill>
          <a:ln cap="flat" cmpd="sng" w="12700">
            <a:solidFill>
              <a:srgbClr val="00206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en-US" sz="1600">
                <a:solidFill>
                  <a:schemeClr val="dk1"/>
                </a:solidFill>
                <a:latin typeface="Calibri"/>
                <a:ea typeface="Calibri"/>
                <a:cs typeface="Calibri"/>
                <a:sym typeface="Calibri"/>
              </a:rPr>
              <a:t>Disseminate cybersecurity technical standards and best practices that small business may use voluntarily to help identify, assess, manage, and reduce their cybersecurity risks. </a:t>
            </a:r>
            <a:endParaRPr b="1" i="1" sz="1600">
              <a:solidFill>
                <a:schemeClr val="dk1"/>
              </a:solidFill>
              <a:latin typeface="Calibri"/>
              <a:ea typeface="Calibri"/>
              <a:cs typeface="Calibri"/>
              <a:sym typeface="Calibri"/>
            </a:endParaRPr>
          </a:p>
        </p:txBody>
      </p:sp>
      <p:grpSp>
        <p:nvGrpSpPr>
          <p:cNvPr id="314" name="Google Shape;314;p41"/>
          <p:cNvGrpSpPr/>
          <p:nvPr/>
        </p:nvGrpSpPr>
        <p:grpSpPr>
          <a:xfrm>
            <a:off x="699428" y="89596"/>
            <a:ext cx="3384437" cy="1265484"/>
            <a:chOff x="0" y="-38100"/>
            <a:chExt cx="1337062" cy="499944"/>
          </a:xfrm>
        </p:grpSpPr>
        <p:sp>
          <p:nvSpPr>
            <p:cNvPr id="315" name="Google Shape;315;p41"/>
            <p:cNvSpPr/>
            <p:nvPr/>
          </p:nvSpPr>
          <p:spPr>
            <a:xfrm>
              <a:off x="0" y="0"/>
              <a:ext cx="1337062" cy="461844"/>
            </a:xfrm>
            <a:custGeom>
              <a:rect b="b" l="l" r="r" t="t"/>
              <a:pathLst>
                <a:path extrusionOk="0" h="461844" w="1337062">
                  <a:moveTo>
                    <a:pt x="70150" y="0"/>
                  </a:moveTo>
                  <a:lnTo>
                    <a:pt x="1266912" y="0"/>
                  </a:lnTo>
                  <a:cubicBezTo>
                    <a:pt x="1305655" y="0"/>
                    <a:pt x="1337062" y="31407"/>
                    <a:pt x="1337062" y="70150"/>
                  </a:cubicBezTo>
                  <a:lnTo>
                    <a:pt x="1337062" y="391694"/>
                  </a:lnTo>
                  <a:cubicBezTo>
                    <a:pt x="1337062" y="430437"/>
                    <a:pt x="1305655" y="461844"/>
                    <a:pt x="1266912" y="461844"/>
                  </a:cubicBezTo>
                  <a:lnTo>
                    <a:pt x="70150" y="461844"/>
                  </a:lnTo>
                  <a:cubicBezTo>
                    <a:pt x="31407" y="461844"/>
                    <a:pt x="0" y="430437"/>
                    <a:pt x="0" y="391694"/>
                  </a:cubicBezTo>
                  <a:lnTo>
                    <a:pt x="0" y="70150"/>
                  </a:lnTo>
                  <a:cubicBezTo>
                    <a:pt x="0" y="31407"/>
                    <a:pt x="31407" y="0"/>
                    <a:pt x="70150" y="0"/>
                  </a:cubicBezTo>
                  <a:close/>
                </a:path>
              </a:pathLst>
            </a:custGeom>
            <a:solidFill>
              <a:srgbClr val="FFDE59"/>
            </a:solidFill>
            <a:ln cap="rnd" cmpd="sng" w="104775">
              <a:solidFill>
                <a:srgbClr val="00206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6" name="Google Shape;316;p41"/>
            <p:cNvSpPr txBox="1"/>
            <p:nvPr/>
          </p:nvSpPr>
          <p:spPr>
            <a:xfrm>
              <a:off x="0" y="-38100"/>
              <a:ext cx="1337062" cy="499944"/>
            </a:xfrm>
            <a:prstGeom prst="rect">
              <a:avLst/>
            </a:prstGeom>
            <a:noFill/>
            <a:ln>
              <a:noFill/>
            </a:ln>
          </p:spPr>
          <p:txBody>
            <a:bodyPr anchorCtr="0" anchor="ctr" bIns="33850" lIns="33850" spcFirstLastPara="1" rIns="33850" wrap="square" tIns="33850">
              <a:noAutofit/>
            </a:bodyPr>
            <a:lstStyle/>
            <a:p>
              <a:pPr indent="0" lvl="0" marL="0" marR="0" rtl="0" algn="ctr">
                <a:lnSpc>
                  <a:spcPct val="73875"/>
                </a:lnSpc>
                <a:spcBef>
                  <a:spcPts val="0"/>
                </a:spcBef>
                <a:spcAft>
                  <a:spcPts val="0"/>
                </a:spcAft>
                <a:buNone/>
              </a:pPr>
              <a:r>
                <a:rPr b="1" lang="en-US" sz="1266">
                  <a:solidFill>
                    <a:srgbClr val="000000"/>
                  </a:solidFill>
                  <a:latin typeface="Arial"/>
                  <a:ea typeface="Arial"/>
                  <a:cs typeface="Arial"/>
                  <a:sym typeface="Arial"/>
                </a:rPr>
                <a:t>Cybersecurity Enhancement Act of 2014</a:t>
              </a:r>
              <a:endParaRPr sz="1800">
                <a:solidFill>
                  <a:schemeClr val="dk1"/>
                </a:solidFill>
                <a:latin typeface="Calibri"/>
                <a:ea typeface="Calibri"/>
                <a:cs typeface="Calibri"/>
                <a:sym typeface="Calibri"/>
              </a:endParaRPr>
            </a:p>
            <a:p>
              <a:pPr indent="0" lvl="0" marL="0" marR="0" rtl="0" algn="ctr">
                <a:lnSpc>
                  <a:spcPct val="73875"/>
                </a:lnSpc>
                <a:spcBef>
                  <a:spcPts val="0"/>
                </a:spcBef>
                <a:spcAft>
                  <a:spcPts val="0"/>
                </a:spcAft>
                <a:buNone/>
              </a:pPr>
              <a:r>
                <a:rPr lang="en-US" sz="1266" u="sng">
                  <a:solidFill>
                    <a:srgbClr val="000000"/>
                  </a:solidFill>
                  <a:latin typeface="Arial"/>
                  <a:ea typeface="Arial"/>
                  <a:cs typeface="Arial"/>
                  <a:sym typeface="Arial"/>
                </a:rPr>
                <a:t>Public Law No: 113-274</a:t>
              </a:r>
              <a:endParaRPr sz="1266" u="sng">
                <a:solidFill>
                  <a:srgbClr val="000000"/>
                </a:solidFill>
                <a:latin typeface="Arial"/>
                <a:ea typeface="Arial"/>
                <a:cs typeface="Arial"/>
                <a:sym typeface="Arial"/>
              </a:endParaRPr>
            </a:p>
            <a:p>
              <a:pPr indent="0" lvl="0" marL="0" marR="0" rtl="0" algn="ctr">
                <a:lnSpc>
                  <a:spcPct val="73875"/>
                </a:lnSpc>
                <a:spcBef>
                  <a:spcPts val="0"/>
                </a:spcBef>
                <a:spcAft>
                  <a:spcPts val="0"/>
                </a:spcAft>
                <a:buNone/>
              </a:pPr>
              <a:r>
                <a:t/>
              </a:r>
              <a:endParaRPr sz="1266" u="sng">
                <a:solidFill>
                  <a:srgbClr val="000000"/>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2"/>
          <p:cNvSpPr txBox="1"/>
          <p:nvPr/>
        </p:nvSpPr>
        <p:spPr>
          <a:xfrm>
            <a:off x="-32986" y="3357467"/>
            <a:ext cx="5384801" cy="3539430"/>
          </a:xfrm>
          <a:prstGeom prst="rect">
            <a:avLst/>
          </a:prstGeom>
          <a:solidFill>
            <a:srgbClr val="EDEDED"/>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br>
              <a:rPr b="1" lang="en-US" sz="1400">
                <a:solidFill>
                  <a:schemeClr val="dk1"/>
                </a:solidFill>
                <a:latin typeface="Calibri"/>
                <a:ea typeface="Calibri"/>
                <a:cs typeface="Calibri"/>
                <a:sym typeface="Calibri"/>
              </a:rPr>
            </a:br>
            <a:r>
              <a:rPr b="1" lang="en-US" sz="1400">
                <a:solidFill>
                  <a:schemeClr val="dk1"/>
                </a:solidFill>
                <a:latin typeface="Calibri"/>
                <a:ea typeface="Calibri"/>
                <a:cs typeface="Calibri"/>
                <a:sym typeface="Calibri"/>
              </a:rPr>
              <a:t>A large population that is largely </a:t>
            </a:r>
            <a:br>
              <a:rPr b="1" lang="en-US" sz="1400">
                <a:solidFill>
                  <a:schemeClr val="dk1"/>
                </a:solidFill>
                <a:latin typeface="Calibri"/>
                <a:ea typeface="Calibri"/>
                <a:cs typeface="Calibri"/>
                <a:sym typeface="Calibri"/>
              </a:rPr>
            </a:br>
            <a:r>
              <a:rPr b="1" lang="en-US" sz="1400">
                <a:solidFill>
                  <a:schemeClr val="dk1"/>
                </a:solidFill>
                <a:latin typeface="Calibri"/>
                <a:ea typeface="Calibri"/>
                <a:cs typeface="Calibri"/>
                <a:sym typeface="Calibri"/>
              </a:rPr>
              <a:t>under-resourced when it comes to cybersecurity.  </a:t>
            </a:r>
            <a:br>
              <a:rPr b="1" lang="en-US" sz="1400">
                <a:solidFill>
                  <a:schemeClr val="dk1"/>
                </a:solidFill>
                <a:latin typeface="Calibri"/>
                <a:ea typeface="Calibri"/>
                <a:cs typeface="Calibri"/>
                <a:sym typeface="Calibri"/>
              </a:rPr>
            </a:br>
            <a:br>
              <a:rPr b="1" lang="en-US" sz="700">
                <a:solidFill>
                  <a:schemeClr val="dk1"/>
                </a:solidFill>
                <a:latin typeface="Calibri"/>
                <a:ea typeface="Calibri"/>
                <a:cs typeface="Calibri"/>
                <a:sym typeface="Calibri"/>
              </a:rPr>
            </a:br>
            <a:endParaRPr b="1" sz="700">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dk1"/>
                </a:solidFill>
                <a:latin typeface="Calibri"/>
                <a:ea typeface="Calibri"/>
                <a:cs typeface="Calibri"/>
                <a:sym typeface="Calibri"/>
              </a:rPr>
              <a:t>NIST’s small business program aims to: </a:t>
            </a:r>
            <a:endParaRPr/>
          </a:p>
          <a:p>
            <a:pPr indent="0" lvl="0" marL="0" marR="0" rtl="0" algn="l">
              <a:spcBef>
                <a:spcPts val="0"/>
              </a:spcBef>
              <a:spcAft>
                <a:spcPts val="0"/>
              </a:spcAft>
              <a:buNone/>
            </a:pPr>
            <a:r>
              <a:rPr b="1" lang="en-US" sz="1200">
                <a:solidFill>
                  <a:schemeClr val="accent1"/>
                </a:solidFill>
                <a:latin typeface="Calibri"/>
                <a:ea typeface="Calibri"/>
                <a:cs typeface="Calibri"/>
                <a:sym typeface="Calibri"/>
              </a:rPr>
              <a:t>Convene</a:t>
            </a:r>
            <a:r>
              <a:rPr b="1" lang="en-US" sz="1200">
                <a:solidFill>
                  <a:schemeClr val="dk1"/>
                </a:solidFill>
                <a:latin typeface="Calibri"/>
                <a:ea typeface="Calibri"/>
                <a:cs typeface="Calibri"/>
                <a:sym typeface="Calibri"/>
              </a:rPr>
              <a:t> the SMB community </a:t>
            </a:r>
            <a:endParaRPr/>
          </a:p>
          <a:p>
            <a:pPr indent="-285750" lvl="1" marL="74295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Calibri"/>
                <a:ea typeface="Calibri"/>
                <a:cs typeface="Calibri"/>
                <a:sym typeface="Calibri"/>
              </a:rPr>
              <a:t>Through in-person and virtual outreach via multiple channels</a:t>
            </a:r>
            <a:endParaRPr/>
          </a:p>
          <a:p>
            <a:pPr indent="-285750" lvl="1" marL="74295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Calibri"/>
                <a:ea typeface="Calibri"/>
                <a:cs typeface="Calibri"/>
                <a:sym typeface="Calibri"/>
              </a:rPr>
              <a:t>Introduce and educate the community on </a:t>
            </a:r>
            <a:r>
              <a:rPr b="1" i="0" lang="en-US" sz="1200" u="none" cap="none" strike="noStrike">
                <a:solidFill>
                  <a:schemeClr val="dk1"/>
                </a:solidFill>
                <a:latin typeface="Calibri"/>
                <a:ea typeface="Calibri"/>
                <a:cs typeface="Calibri"/>
                <a:sym typeface="Calibri"/>
              </a:rPr>
              <a:t>NIST</a:t>
            </a:r>
            <a:r>
              <a:rPr b="0" i="0" lang="en-US" sz="1200" u="none" cap="none" strike="noStrike">
                <a:solidFill>
                  <a:schemeClr val="dk1"/>
                </a:solidFill>
                <a:latin typeface="Calibri"/>
                <a:ea typeface="Calibri"/>
                <a:cs typeface="Calibri"/>
                <a:sym typeface="Calibri"/>
              </a:rPr>
              <a:t>’s mission, research, resources, and subject matter expertise.</a:t>
            </a:r>
            <a:endParaRPr/>
          </a:p>
          <a:p>
            <a:pPr indent="-285750" lvl="1" marL="74295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Calibri"/>
                <a:ea typeface="Calibri"/>
                <a:cs typeface="Calibri"/>
                <a:sym typeface="Calibri"/>
              </a:rPr>
              <a:t>Deliver cybersecurity education </a:t>
            </a:r>
            <a:endParaRPr/>
          </a:p>
          <a:p>
            <a:pPr indent="-285750" lvl="1" marL="74295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Calibri"/>
                <a:ea typeface="Calibri"/>
                <a:cs typeface="Calibri"/>
                <a:sym typeface="Calibri"/>
              </a:rPr>
              <a:t>Hear the population’s cybersecurity needs and challenges.</a:t>
            </a: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lang="en-US" sz="1200">
                <a:solidFill>
                  <a:schemeClr val="accent1"/>
                </a:solidFill>
                <a:latin typeface="Calibri"/>
                <a:ea typeface="Calibri"/>
                <a:cs typeface="Calibri"/>
                <a:sym typeface="Calibri"/>
              </a:rPr>
              <a:t>Create</a:t>
            </a:r>
            <a:r>
              <a:rPr b="1" lang="en-US" sz="1200">
                <a:solidFill>
                  <a:schemeClr val="dk1"/>
                </a:solidFill>
                <a:latin typeface="Calibri"/>
                <a:ea typeface="Calibri"/>
                <a:cs typeface="Calibri"/>
                <a:sym typeface="Calibri"/>
              </a:rPr>
              <a:t> small business cybersecurity content </a:t>
            </a:r>
            <a:endParaRPr sz="1200">
              <a:solidFill>
                <a:schemeClr val="dk1"/>
              </a:solidFill>
              <a:latin typeface="Calibri"/>
              <a:ea typeface="Calibri"/>
              <a:cs typeface="Calibri"/>
              <a:sym typeface="Calibri"/>
            </a:endParaRPr>
          </a:p>
          <a:p>
            <a:pPr indent="-285750" lvl="1" marL="74295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Calibri"/>
                <a:ea typeface="Calibri"/>
                <a:cs typeface="Calibri"/>
                <a:sym typeface="Calibri"/>
              </a:rPr>
              <a:t>Derivative of NIST technical content</a:t>
            </a:r>
            <a:endParaRPr/>
          </a:p>
          <a:p>
            <a:pPr indent="-285750" lvl="1" marL="74295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Calibri"/>
                <a:ea typeface="Calibri"/>
                <a:cs typeface="Calibri"/>
                <a:sym typeface="Calibri"/>
              </a:rPr>
              <a:t>Consumable and actionable by non-technical audiences</a:t>
            </a:r>
            <a:endParaRPr/>
          </a:p>
          <a:p>
            <a:pPr indent="-285750" lvl="1" marL="742950" marR="0" rtl="0" algn="l">
              <a:spcBef>
                <a:spcPts val="0"/>
              </a:spcBef>
              <a:spcAft>
                <a:spcPts val="0"/>
              </a:spcAft>
              <a:buClr>
                <a:schemeClr val="dk1"/>
              </a:buClr>
              <a:buSzPts val="1200"/>
              <a:buFont typeface="Arial"/>
              <a:buChar char="•"/>
            </a:pPr>
            <a:r>
              <a:rPr b="0" i="0" lang="en-US" sz="1200" u="none" cap="none" strike="noStrike">
                <a:solidFill>
                  <a:schemeClr val="dk1"/>
                </a:solidFill>
                <a:latin typeface="Calibri"/>
                <a:ea typeface="Calibri"/>
                <a:cs typeface="Calibri"/>
                <a:sym typeface="Calibri"/>
              </a:rPr>
              <a:t>Best practices for supporting the SMB community</a:t>
            </a:r>
            <a:endParaRPr/>
          </a:p>
          <a:p>
            <a:pPr indent="-209550" lvl="1" marL="742950" marR="0" rtl="0" algn="l">
              <a:spcBef>
                <a:spcPts val="0"/>
              </a:spcBef>
              <a:spcAft>
                <a:spcPts val="0"/>
              </a:spcAft>
              <a:buClr>
                <a:schemeClr val="dk1"/>
              </a:buClr>
              <a:buSzPts val="1200"/>
              <a:buFont typeface="Arial"/>
              <a:buNone/>
            </a:pPr>
            <a:r>
              <a:t/>
            </a:r>
            <a:endParaRPr b="0" i="0" sz="1200" u="none" cap="none" strike="noStrike">
              <a:solidFill>
                <a:schemeClr val="dk1"/>
              </a:solidFill>
              <a:latin typeface="Calibri"/>
              <a:ea typeface="Calibri"/>
              <a:cs typeface="Calibri"/>
              <a:sym typeface="Calibri"/>
            </a:endParaRPr>
          </a:p>
          <a:p>
            <a:pPr indent="-209550" lvl="1" marL="742950" marR="0" rtl="0" algn="l">
              <a:spcBef>
                <a:spcPts val="0"/>
              </a:spcBef>
              <a:spcAft>
                <a:spcPts val="0"/>
              </a:spcAft>
              <a:buClr>
                <a:schemeClr val="dk1"/>
              </a:buClr>
              <a:buSzPts val="1200"/>
              <a:buFont typeface="Arial"/>
              <a:buNone/>
            </a:pPr>
            <a:r>
              <a:t/>
            </a:r>
            <a:endParaRPr b="0" i="0" sz="1200" u="none" cap="none" strike="noStrike">
              <a:solidFill>
                <a:schemeClr val="dk1"/>
              </a:solidFill>
              <a:latin typeface="Calibri"/>
              <a:ea typeface="Calibri"/>
              <a:cs typeface="Calibri"/>
              <a:sym typeface="Calibri"/>
            </a:endParaRPr>
          </a:p>
        </p:txBody>
      </p:sp>
      <p:sp>
        <p:nvSpPr>
          <p:cNvPr id="323" name="Google Shape;323;p42"/>
          <p:cNvSpPr txBox="1"/>
          <p:nvPr/>
        </p:nvSpPr>
        <p:spPr>
          <a:xfrm>
            <a:off x="0" y="2650048"/>
            <a:ext cx="5351815" cy="738664"/>
          </a:xfrm>
          <a:prstGeom prst="rect">
            <a:avLst/>
          </a:prstGeom>
          <a:solidFill>
            <a:srgbClr val="1F3864"/>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2400">
              <a:solidFill>
                <a:schemeClr val="lt1"/>
              </a:solidFill>
              <a:latin typeface="Calibri"/>
              <a:ea typeface="Calibri"/>
              <a:cs typeface="Calibri"/>
              <a:sym typeface="Calibri"/>
            </a:endParaRPr>
          </a:p>
          <a:p>
            <a:pPr indent="0" lvl="0" marL="0" marR="0" rtl="0" algn="ctr">
              <a:spcBef>
                <a:spcPts val="0"/>
              </a:spcBef>
              <a:spcAft>
                <a:spcPts val="0"/>
              </a:spcAft>
              <a:buNone/>
            </a:pPr>
            <a:r>
              <a:rPr b="0" i="0" lang="en-US" sz="1800">
                <a:solidFill>
                  <a:srgbClr val="000000"/>
                </a:solidFill>
                <a:highlight>
                  <a:srgbClr val="FFFF00"/>
                </a:highlight>
                <a:latin typeface="Calibri"/>
                <a:ea typeface="Calibri"/>
                <a:cs typeface="Calibri"/>
                <a:sym typeface="Calibri"/>
              </a:rPr>
              <a:t>99.9% of U.S. businesses are small</a:t>
            </a:r>
            <a:endParaRPr/>
          </a:p>
        </p:txBody>
      </p:sp>
      <p:sp>
        <p:nvSpPr>
          <p:cNvPr id="324" name="Google Shape;324;p42"/>
          <p:cNvSpPr txBox="1"/>
          <p:nvPr>
            <p:ph type="title"/>
          </p:nvPr>
        </p:nvSpPr>
        <p:spPr>
          <a:xfrm>
            <a:off x="110950" y="-89767"/>
            <a:ext cx="856189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Calibri"/>
              <a:buNone/>
            </a:pPr>
            <a:r>
              <a:rPr lang="en-US" sz="3600"/>
              <a:t>NIST SMB Cybersecurity Engagement</a:t>
            </a:r>
            <a:endParaRPr/>
          </a:p>
        </p:txBody>
      </p:sp>
      <p:pic>
        <p:nvPicPr>
          <p:cNvPr descr="A picture containing text, toy&#10;&#10;Description automatically generated" id="325" name="Google Shape;325;p42"/>
          <p:cNvPicPr preferRelativeResize="0"/>
          <p:nvPr/>
        </p:nvPicPr>
        <p:blipFill rotWithShape="1">
          <a:blip r:embed="rId3">
            <a:alphaModFix/>
          </a:blip>
          <a:srcRect b="0" l="0" r="0" t="0"/>
          <a:stretch/>
        </p:blipFill>
        <p:spPr>
          <a:xfrm>
            <a:off x="0" y="1097281"/>
            <a:ext cx="5351815" cy="1972242"/>
          </a:xfrm>
          <a:custGeom>
            <a:rect b="b" l="l" r="r" t="t"/>
            <a:pathLst>
              <a:path extrusionOk="0" h="5886533" w="12191999">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a:noFill/>
          <a:ln>
            <a:noFill/>
          </a:ln>
        </p:spPr>
      </p:pic>
      <p:sp>
        <p:nvSpPr>
          <p:cNvPr id="326" name="Google Shape;326;p42"/>
          <p:cNvSpPr/>
          <p:nvPr/>
        </p:nvSpPr>
        <p:spPr>
          <a:xfrm>
            <a:off x="5729140" y="1226654"/>
            <a:ext cx="1349152" cy="1325563"/>
          </a:xfrm>
          <a:prstGeom prst="ellipse">
            <a:avLst/>
          </a:prstGeom>
          <a:solidFill>
            <a:schemeClr val="accent1"/>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7" name="Google Shape;327;p42"/>
          <p:cNvSpPr/>
          <p:nvPr/>
        </p:nvSpPr>
        <p:spPr>
          <a:xfrm>
            <a:off x="5729140" y="2642957"/>
            <a:ext cx="1349152" cy="1325563"/>
          </a:xfrm>
          <a:prstGeom prst="ellipse">
            <a:avLst/>
          </a:prstGeom>
          <a:solidFill>
            <a:schemeClr val="accent1"/>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8" name="Google Shape;328;p42"/>
          <p:cNvSpPr/>
          <p:nvPr/>
        </p:nvSpPr>
        <p:spPr>
          <a:xfrm>
            <a:off x="5729140" y="4059260"/>
            <a:ext cx="1349152" cy="1325563"/>
          </a:xfrm>
          <a:prstGeom prst="ellipse">
            <a:avLst/>
          </a:prstGeom>
          <a:solidFill>
            <a:schemeClr val="accent1"/>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9" name="Google Shape;329;p42"/>
          <p:cNvSpPr/>
          <p:nvPr/>
        </p:nvSpPr>
        <p:spPr>
          <a:xfrm>
            <a:off x="5729140" y="5471873"/>
            <a:ext cx="1349152" cy="1325563"/>
          </a:xfrm>
          <a:prstGeom prst="ellipse">
            <a:avLst/>
          </a:prstGeom>
          <a:solidFill>
            <a:schemeClr val="accent1"/>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0" name="Google Shape;330;p42"/>
          <p:cNvSpPr txBox="1"/>
          <p:nvPr/>
        </p:nvSpPr>
        <p:spPr>
          <a:xfrm>
            <a:off x="5729140" y="1552427"/>
            <a:ext cx="134915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lt1"/>
                </a:solidFill>
                <a:latin typeface="Calibri"/>
                <a:ea typeface="Calibri"/>
                <a:cs typeface="Calibri"/>
                <a:sym typeface="Calibri"/>
              </a:rPr>
              <a:t>Small Business Communities of Interest</a:t>
            </a:r>
            <a:endParaRPr/>
          </a:p>
        </p:txBody>
      </p:sp>
      <p:sp>
        <p:nvSpPr>
          <p:cNvPr id="331" name="Google Shape;331;p42"/>
          <p:cNvSpPr txBox="1"/>
          <p:nvPr/>
        </p:nvSpPr>
        <p:spPr>
          <a:xfrm>
            <a:off x="5729140" y="3026130"/>
            <a:ext cx="134915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lt1"/>
                </a:solidFill>
                <a:latin typeface="Calibri"/>
                <a:ea typeface="Calibri"/>
                <a:cs typeface="Calibri"/>
                <a:sym typeface="Calibri"/>
              </a:rPr>
              <a:t>Small Business Cybersecurity Corner</a:t>
            </a:r>
            <a:endParaRPr/>
          </a:p>
        </p:txBody>
      </p:sp>
      <p:pic>
        <p:nvPicPr>
          <p:cNvPr id="332" name="Google Shape;332;p42"/>
          <p:cNvPicPr preferRelativeResize="0"/>
          <p:nvPr/>
        </p:nvPicPr>
        <p:blipFill rotWithShape="1">
          <a:blip r:embed="rId4">
            <a:alphaModFix/>
          </a:blip>
          <a:srcRect b="0" l="0" r="0" t="0"/>
          <a:stretch/>
        </p:blipFill>
        <p:spPr>
          <a:xfrm>
            <a:off x="7534186" y="1097281"/>
            <a:ext cx="4319012" cy="5461837"/>
          </a:xfrm>
          <a:prstGeom prst="rect">
            <a:avLst/>
          </a:prstGeom>
          <a:noFill/>
          <a:ln>
            <a:noFill/>
          </a:ln>
        </p:spPr>
      </p:pic>
      <p:sp>
        <p:nvSpPr>
          <p:cNvPr id="333" name="Google Shape;333;p42"/>
          <p:cNvSpPr txBox="1"/>
          <p:nvPr/>
        </p:nvSpPr>
        <p:spPr>
          <a:xfrm>
            <a:off x="5729140" y="4421002"/>
            <a:ext cx="134915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lt1"/>
                </a:solidFill>
                <a:latin typeface="Calibri"/>
                <a:ea typeface="Calibri"/>
                <a:cs typeface="Calibri"/>
                <a:sym typeface="Calibri"/>
              </a:rPr>
              <a:t>Small Business Cybersecurity Events</a:t>
            </a:r>
            <a:endParaRPr/>
          </a:p>
        </p:txBody>
      </p:sp>
      <p:sp>
        <p:nvSpPr>
          <p:cNvPr id="334" name="Google Shape;334;p42"/>
          <p:cNvSpPr txBox="1"/>
          <p:nvPr/>
        </p:nvSpPr>
        <p:spPr>
          <a:xfrm>
            <a:off x="5738895" y="5811488"/>
            <a:ext cx="1349152"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lt1"/>
                </a:solidFill>
                <a:latin typeface="Calibri"/>
                <a:ea typeface="Calibri"/>
                <a:cs typeface="Calibri"/>
                <a:sym typeface="Calibri"/>
              </a:rPr>
              <a:t>Small Business Cybersecurity Communications</a:t>
            </a:r>
            <a:endParaRPr/>
          </a:p>
        </p:txBody>
      </p:sp>
      <p:sp>
        <p:nvSpPr>
          <p:cNvPr id="335" name="Google Shape;335;p42"/>
          <p:cNvSpPr/>
          <p:nvPr/>
        </p:nvSpPr>
        <p:spPr>
          <a:xfrm>
            <a:off x="7534186" y="1791015"/>
            <a:ext cx="2295614" cy="1235115"/>
          </a:xfrm>
          <a:prstGeom prst="rect">
            <a:avLst/>
          </a:prstGeom>
          <a:noFill/>
          <a:ln cap="flat" cmpd="sng" w="28575">
            <a:solidFill>
              <a:schemeClr val="accen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6" name="Google Shape;336;p42"/>
          <p:cNvSpPr/>
          <p:nvPr/>
        </p:nvSpPr>
        <p:spPr>
          <a:xfrm>
            <a:off x="7559225" y="3802429"/>
            <a:ext cx="2507058" cy="1150528"/>
          </a:xfrm>
          <a:prstGeom prst="rect">
            <a:avLst/>
          </a:prstGeom>
          <a:noFill/>
          <a:ln cap="flat" cmpd="sng" w="28575">
            <a:solidFill>
              <a:schemeClr val="accen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7" name="Google Shape;337;p42"/>
          <p:cNvSpPr/>
          <p:nvPr/>
        </p:nvSpPr>
        <p:spPr>
          <a:xfrm>
            <a:off x="7557417" y="3262909"/>
            <a:ext cx="589616" cy="539520"/>
          </a:xfrm>
          <a:prstGeom prst="rect">
            <a:avLst/>
          </a:prstGeom>
          <a:noFill/>
          <a:ln cap="flat" cmpd="sng" w="28575">
            <a:solidFill>
              <a:schemeClr val="accent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38" name="Google Shape;338;p42"/>
          <p:cNvSpPr txBox="1"/>
          <p:nvPr/>
        </p:nvSpPr>
        <p:spPr>
          <a:xfrm>
            <a:off x="7364785" y="6519446"/>
            <a:ext cx="4657814" cy="33855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u="sng">
                <a:solidFill>
                  <a:schemeClr val="hlink"/>
                </a:solidFill>
                <a:latin typeface="Calibri"/>
                <a:ea typeface="Calibri"/>
                <a:cs typeface="Calibri"/>
                <a:sym typeface="Calibri"/>
                <a:hlinkClick r:id="rId5"/>
              </a:rPr>
              <a:t>https://advocacy.sba.gov/wp-content/uploads/2026/02/FINAL_FAQsAboutSmallBusiness_2026_012826.pdf</a:t>
            </a:r>
            <a:r>
              <a:rPr lang="en-US" sz="800">
                <a:solidFill>
                  <a:schemeClr val="dk1"/>
                </a:solidFill>
                <a:latin typeface="Calibri"/>
                <a:ea typeface="Calibri"/>
                <a:cs typeface="Calibri"/>
                <a:sym typeface="Calibri"/>
              </a:rPr>
              <a:t> </a:t>
            </a:r>
            <a:endParaRPr/>
          </a:p>
          <a:p>
            <a:pPr indent="0" lvl="0" marL="0" marR="0" rtl="0" algn="ctr">
              <a:spcBef>
                <a:spcPts val="0"/>
              </a:spcBef>
              <a:spcAft>
                <a:spcPts val="0"/>
              </a:spcAft>
              <a:buNone/>
            </a:pPr>
            <a:r>
              <a:t/>
            </a:r>
            <a:endParaRPr sz="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3"/>
          <p:cNvSpPr/>
          <p:nvPr/>
        </p:nvSpPr>
        <p:spPr>
          <a:xfrm>
            <a:off x="3101103" y="3079699"/>
            <a:ext cx="2046292" cy="3025491"/>
          </a:xfrm>
          <a:prstGeom prst="roundRect">
            <a:avLst>
              <a:gd fmla="val 16667" name="adj"/>
            </a:avLst>
          </a:prstGeom>
          <a:solidFill>
            <a:srgbClr val="FFF2CC"/>
          </a:solidFill>
          <a:ln cap="flat" cmpd="sng" w="12700">
            <a:solidFill>
              <a:schemeClr val="accent2"/>
            </a:solidFill>
            <a:prstDash val="dash"/>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345" name="Google Shape;345;p43"/>
          <p:cNvCxnSpPr/>
          <p:nvPr/>
        </p:nvCxnSpPr>
        <p:spPr>
          <a:xfrm rot="10800000">
            <a:off x="4192452" y="3871147"/>
            <a:ext cx="0" cy="640080"/>
          </a:xfrm>
          <a:prstGeom prst="straightConnector1">
            <a:avLst/>
          </a:prstGeom>
          <a:noFill/>
          <a:ln cap="flat" cmpd="sng" w="22225">
            <a:solidFill>
              <a:schemeClr val="dk1"/>
            </a:solidFill>
            <a:prstDash val="solid"/>
            <a:miter lim="8000"/>
            <a:headEnd len="sm" w="sm" type="none"/>
            <a:tailEnd len="sm" w="sm" type="none"/>
          </a:ln>
        </p:spPr>
      </p:cxnSp>
      <p:cxnSp>
        <p:nvCxnSpPr>
          <p:cNvPr id="346" name="Google Shape;346;p43"/>
          <p:cNvCxnSpPr/>
          <p:nvPr/>
        </p:nvCxnSpPr>
        <p:spPr>
          <a:xfrm rot="10800000">
            <a:off x="1138225" y="3871147"/>
            <a:ext cx="0" cy="640080"/>
          </a:xfrm>
          <a:prstGeom prst="straightConnector1">
            <a:avLst/>
          </a:prstGeom>
          <a:noFill/>
          <a:ln cap="flat" cmpd="sng" w="22225">
            <a:solidFill>
              <a:schemeClr val="dk1"/>
            </a:solidFill>
            <a:prstDash val="solid"/>
            <a:miter lim="8000"/>
            <a:headEnd len="sm" w="sm" type="none"/>
            <a:tailEnd len="sm" w="sm" type="none"/>
          </a:ln>
        </p:spPr>
      </p:cxnSp>
      <p:sp>
        <p:nvSpPr>
          <p:cNvPr id="347" name="Google Shape;347;p43"/>
          <p:cNvSpPr txBox="1"/>
          <p:nvPr>
            <p:ph type="title"/>
          </p:nvPr>
        </p:nvSpPr>
        <p:spPr>
          <a:xfrm>
            <a:off x="275383" y="-108099"/>
            <a:ext cx="856189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Calibri"/>
              <a:buNone/>
            </a:pPr>
            <a:r>
              <a:rPr lang="en-US" sz="3600"/>
              <a:t>This session is a continuation of discussion</a:t>
            </a:r>
            <a:endParaRPr/>
          </a:p>
        </p:txBody>
      </p:sp>
      <p:sp>
        <p:nvSpPr>
          <p:cNvPr id="348" name="Google Shape;348;p43"/>
          <p:cNvSpPr/>
          <p:nvPr/>
        </p:nvSpPr>
        <p:spPr>
          <a:xfrm>
            <a:off x="339436" y="3117512"/>
            <a:ext cx="1733730" cy="2997454"/>
          </a:xfrm>
          <a:prstGeom prst="roundRect">
            <a:avLst>
              <a:gd fmla="val 16667" name="adj"/>
            </a:avLst>
          </a:prstGeom>
          <a:solidFill>
            <a:srgbClr val="FFF2CC"/>
          </a:solidFill>
          <a:ln cap="flat" cmpd="sng" w="12700">
            <a:solidFill>
              <a:schemeClr val="accent2"/>
            </a:solidFill>
            <a:prstDash val="dash"/>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349" name="Google Shape;349;p43"/>
          <p:cNvGrpSpPr/>
          <p:nvPr/>
        </p:nvGrpSpPr>
        <p:grpSpPr>
          <a:xfrm>
            <a:off x="222127" y="1184739"/>
            <a:ext cx="11747746" cy="3561815"/>
            <a:chOff x="756016" y="1094695"/>
            <a:chExt cx="11747746" cy="3561815"/>
          </a:xfrm>
        </p:grpSpPr>
        <p:grpSp>
          <p:nvGrpSpPr>
            <p:cNvPr id="350" name="Google Shape;350;p43"/>
            <p:cNvGrpSpPr/>
            <p:nvPr/>
          </p:nvGrpSpPr>
          <p:grpSpPr>
            <a:xfrm>
              <a:off x="9380973" y="1862351"/>
              <a:ext cx="265176" cy="725427"/>
              <a:chOff x="9380973" y="1862351"/>
              <a:chExt cx="265176" cy="725427"/>
            </a:xfrm>
          </p:grpSpPr>
          <p:cxnSp>
            <p:nvCxnSpPr>
              <p:cNvPr id="351" name="Google Shape;351;p43"/>
              <p:cNvCxnSpPr/>
              <p:nvPr/>
            </p:nvCxnSpPr>
            <p:spPr>
              <a:xfrm rot="10800000">
                <a:off x="9531978" y="1947698"/>
                <a:ext cx="0" cy="640080"/>
              </a:xfrm>
              <a:prstGeom prst="straightConnector1">
                <a:avLst/>
              </a:prstGeom>
              <a:noFill/>
              <a:ln cap="flat" cmpd="sng" w="22225">
                <a:solidFill>
                  <a:schemeClr val="dk1">
                    <a:alpha val="98823"/>
                  </a:schemeClr>
                </a:solidFill>
                <a:prstDash val="solid"/>
                <a:miter lim="8000"/>
                <a:headEnd len="sm" w="sm" type="none"/>
                <a:tailEnd len="sm" w="sm" type="none"/>
              </a:ln>
            </p:spPr>
          </p:cxnSp>
          <p:sp>
            <p:nvSpPr>
              <p:cNvPr id="352" name="Google Shape;352;p43"/>
              <p:cNvSpPr/>
              <p:nvPr/>
            </p:nvSpPr>
            <p:spPr>
              <a:xfrm rot="10800000">
                <a:off x="9380973" y="1862351"/>
                <a:ext cx="265176" cy="265176"/>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353" name="Google Shape;353;p43"/>
            <p:cNvGrpSpPr/>
            <p:nvPr/>
          </p:nvGrpSpPr>
          <p:grpSpPr>
            <a:xfrm>
              <a:off x="7090347" y="1839027"/>
              <a:ext cx="265176" cy="893268"/>
              <a:chOff x="7069869" y="1839027"/>
              <a:chExt cx="265176" cy="893268"/>
            </a:xfrm>
          </p:grpSpPr>
          <p:cxnSp>
            <p:nvCxnSpPr>
              <p:cNvPr id="354" name="Google Shape;354;p43"/>
              <p:cNvCxnSpPr/>
              <p:nvPr/>
            </p:nvCxnSpPr>
            <p:spPr>
              <a:xfrm>
                <a:off x="7202457" y="2098803"/>
                <a:ext cx="0" cy="633492"/>
              </a:xfrm>
              <a:prstGeom prst="straightConnector1">
                <a:avLst/>
              </a:prstGeom>
              <a:noFill/>
              <a:ln cap="flat" cmpd="sng" w="22225">
                <a:solidFill>
                  <a:schemeClr val="dk1"/>
                </a:solidFill>
                <a:prstDash val="solid"/>
                <a:miter lim="8000"/>
                <a:headEnd len="sm" w="sm" type="none"/>
                <a:tailEnd len="sm" w="sm" type="none"/>
              </a:ln>
            </p:spPr>
          </p:cxnSp>
          <p:sp>
            <p:nvSpPr>
              <p:cNvPr id="355" name="Google Shape;355;p43"/>
              <p:cNvSpPr/>
              <p:nvPr/>
            </p:nvSpPr>
            <p:spPr>
              <a:xfrm>
                <a:off x="7069869" y="1839027"/>
                <a:ext cx="265176" cy="265176"/>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356" name="Google Shape;356;p43"/>
            <p:cNvSpPr txBox="1"/>
            <p:nvPr/>
          </p:nvSpPr>
          <p:spPr>
            <a:xfrm>
              <a:off x="756016" y="2606183"/>
              <a:ext cx="11389598" cy="414487"/>
            </a:xfrm>
            <a:prstGeom prst="rect">
              <a:avLst/>
            </a:prstGeom>
            <a:solidFill>
              <a:srgbClr val="1F3864"/>
            </a:solid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t/>
              </a:r>
              <a:endParaRPr b="1" sz="2000">
                <a:solidFill>
                  <a:schemeClr val="lt1"/>
                </a:solidFill>
                <a:latin typeface="Calibri"/>
                <a:ea typeface="Calibri"/>
                <a:cs typeface="Calibri"/>
                <a:sym typeface="Calibri"/>
              </a:endParaRPr>
            </a:p>
          </p:txBody>
        </p:sp>
        <p:sp>
          <p:nvSpPr>
            <p:cNvPr id="357" name="Google Shape;357;p43"/>
            <p:cNvSpPr txBox="1"/>
            <p:nvPr/>
          </p:nvSpPr>
          <p:spPr>
            <a:xfrm>
              <a:off x="6139260" y="1118631"/>
              <a:ext cx="2167349" cy="6740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US" sz="1400">
                  <a:solidFill>
                    <a:srgbClr val="2F5496"/>
                  </a:solidFill>
                  <a:latin typeface="Calibri"/>
                  <a:ea typeface="Calibri"/>
                  <a:cs typeface="Calibri"/>
                  <a:sym typeface="Calibri"/>
                </a:rPr>
                <a:t>Nov 2025 Publish “Building Your SMB Cybersecurity Team” on SBCC</a:t>
              </a:r>
              <a:endParaRPr b="1" sz="1400">
                <a:solidFill>
                  <a:srgbClr val="2F5496"/>
                </a:solidFill>
                <a:latin typeface="Calibri"/>
                <a:ea typeface="Calibri"/>
                <a:cs typeface="Calibri"/>
                <a:sym typeface="Calibri"/>
              </a:endParaRPr>
            </a:p>
          </p:txBody>
        </p:sp>
        <p:sp>
          <p:nvSpPr>
            <p:cNvPr id="358" name="Google Shape;358;p43"/>
            <p:cNvSpPr txBox="1"/>
            <p:nvPr/>
          </p:nvSpPr>
          <p:spPr>
            <a:xfrm>
              <a:off x="8494330" y="1094695"/>
              <a:ext cx="2075297" cy="6740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US" sz="1400">
                  <a:solidFill>
                    <a:srgbClr val="2F5496"/>
                  </a:solidFill>
                  <a:latin typeface="Calibri"/>
                  <a:ea typeface="Calibri"/>
                  <a:cs typeface="Calibri"/>
                  <a:sym typeface="Calibri"/>
                </a:rPr>
                <a:t>May 5 NIST Building Your SMB Cybersecurity Team Webinar </a:t>
              </a:r>
              <a:endParaRPr b="1" sz="1400">
                <a:solidFill>
                  <a:srgbClr val="2F5496"/>
                </a:solidFill>
                <a:latin typeface="Calibri"/>
                <a:ea typeface="Calibri"/>
                <a:cs typeface="Calibri"/>
                <a:sym typeface="Calibri"/>
              </a:endParaRPr>
            </a:p>
          </p:txBody>
        </p:sp>
        <p:sp>
          <p:nvSpPr>
            <p:cNvPr id="359" name="Google Shape;359;p43"/>
            <p:cNvSpPr/>
            <p:nvPr/>
          </p:nvSpPr>
          <p:spPr>
            <a:xfrm>
              <a:off x="757545" y="3013466"/>
              <a:ext cx="11388069" cy="750546"/>
            </a:xfrm>
            <a:prstGeom prst="rect">
              <a:avLst/>
            </a:prstGeom>
            <a:gradFill>
              <a:gsLst>
                <a:gs pos="0">
                  <a:srgbClr val="D8E2F3"/>
                </a:gs>
                <a:gs pos="29000">
                  <a:srgbClr val="D8E2F3"/>
                </a:gs>
                <a:gs pos="65000">
                  <a:srgbClr val="335CA7"/>
                </a:gs>
                <a:gs pos="100000">
                  <a:srgbClr val="335CA7"/>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360" name="Google Shape;360;p43"/>
            <p:cNvCxnSpPr/>
            <p:nvPr/>
          </p:nvCxnSpPr>
          <p:spPr>
            <a:xfrm>
              <a:off x="756887" y="3004571"/>
              <a:ext cx="11746875" cy="6236"/>
            </a:xfrm>
            <a:prstGeom prst="straightConnector1">
              <a:avLst/>
            </a:prstGeom>
            <a:noFill/>
            <a:ln cap="flat" cmpd="sng" w="19050">
              <a:solidFill>
                <a:schemeClr val="lt1"/>
              </a:solidFill>
              <a:prstDash val="solid"/>
              <a:miter lim="8000"/>
              <a:headEnd len="sm" w="sm" type="none"/>
              <a:tailEnd len="sm" w="sm" type="none"/>
            </a:ln>
          </p:spPr>
        </p:cxnSp>
        <p:sp>
          <p:nvSpPr>
            <p:cNvPr id="361" name="Google Shape;361;p43"/>
            <p:cNvSpPr txBox="1"/>
            <p:nvPr/>
          </p:nvSpPr>
          <p:spPr>
            <a:xfrm>
              <a:off x="960079" y="3037331"/>
              <a:ext cx="1424071" cy="610809"/>
            </a:xfrm>
            <a:prstGeom prst="rect">
              <a:avLst/>
            </a:prstGeom>
            <a:noFill/>
            <a:ln>
              <a:noFill/>
            </a:ln>
          </p:spPr>
          <p:txBody>
            <a:bodyPr anchorCtr="0" anchor="t" bIns="0" lIns="91425" spcFirstLastPara="1" rIns="91425" wrap="square" tIns="0">
              <a:noAutofit/>
            </a:bodyPr>
            <a:lstStyle/>
            <a:p>
              <a:pPr indent="0" lvl="0" marL="0" marR="0" rtl="0" algn="ctr">
                <a:lnSpc>
                  <a:spcPct val="90000"/>
                </a:lnSpc>
                <a:spcBef>
                  <a:spcPts val="0"/>
                </a:spcBef>
                <a:spcAft>
                  <a:spcPts val="0"/>
                </a:spcAft>
                <a:buClr>
                  <a:srgbClr val="2F5496"/>
                </a:buClr>
                <a:buSzPts val="1400"/>
                <a:buFont typeface="Arial"/>
                <a:buNone/>
              </a:pPr>
              <a:r>
                <a:rPr b="0" i="0" lang="en-US" sz="1400">
                  <a:solidFill>
                    <a:srgbClr val="2F5496"/>
                  </a:solidFill>
                  <a:latin typeface="Calibri"/>
                  <a:ea typeface="Calibri"/>
                  <a:cs typeface="Calibri"/>
                  <a:sym typeface="Calibri"/>
                </a:rPr>
                <a:t>2024 NICE Conference &amp; Expo</a:t>
              </a:r>
              <a:endParaRPr b="0" i="0" sz="1600">
                <a:solidFill>
                  <a:schemeClr val="accent3"/>
                </a:solidFill>
                <a:latin typeface="Calibri"/>
                <a:ea typeface="Calibri"/>
                <a:cs typeface="Calibri"/>
                <a:sym typeface="Calibri"/>
              </a:endParaRPr>
            </a:p>
          </p:txBody>
        </p:sp>
        <p:cxnSp>
          <p:nvCxnSpPr>
            <p:cNvPr id="362" name="Google Shape;362;p43"/>
            <p:cNvCxnSpPr/>
            <p:nvPr/>
          </p:nvCxnSpPr>
          <p:spPr>
            <a:xfrm flipH="1" rot="10800000">
              <a:off x="759121" y="3747640"/>
              <a:ext cx="11386493" cy="16793"/>
            </a:xfrm>
            <a:prstGeom prst="straightConnector1">
              <a:avLst/>
            </a:prstGeom>
            <a:noFill/>
            <a:ln cap="flat" cmpd="sng" w="72375">
              <a:solidFill>
                <a:schemeClr val="dk1"/>
              </a:solidFill>
              <a:prstDash val="solid"/>
              <a:miter lim="8000"/>
              <a:headEnd len="sm" w="sm" type="none"/>
              <a:tailEnd len="sm" w="sm" type="none"/>
            </a:ln>
          </p:spPr>
        </p:cxnSp>
        <p:sp>
          <p:nvSpPr>
            <p:cNvPr id="363" name="Google Shape;363;p43"/>
            <p:cNvSpPr/>
            <p:nvPr/>
          </p:nvSpPr>
          <p:spPr>
            <a:xfrm>
              <a:off x="4593752" y="4391334"/>
              <a:ext cx="265176" cy="265176"/>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4" name="Google Shape;364;p43"/>
            <p:cNvSpPr txBox="1"/>
            <p:nvPr/>
          </p:nvSpPr>
          <p:spPr>
            <a:xfrm>
              <a:off x="7017323" y="3091942"/>
              <a:ext cx="1492779" cy="215444"/>
            </a:xfrm>
            <a:prstGeom prst="rect">
              <a:avLst/>
            </a:prstGeom>
            <a:noFill/>
            <a:ln>
              <a:noFill/>
            </a:ln>
          </p:spPr>
          <p:txBody>
            <a:bodyPr anchorCtr="0" anchor="t" bIns="0" lIns="91425" spcFirstLastPara="1" rIns="91425" wrap="square" tIns="0">
              <a:spAutoFit/>
            </a:bodyPr>
            <a:lstStyle/>
            <a:p>
              <a:pPr indent="0" lvl="0" marL="0" marR="0" rtl="0" algn="ctr">
                <a:spcBef>
                  <a:spcPts val="0"/>
                </a:spcBef>
                <a:spcAft>
                  <a:spcPts val="0"/>
                </a:spcAft>
                <a:buNone/>
              </a:pPr>
              <a:r>
                <a:t/>
              </a:r>
              <a:endParaRPr b="1" sz="1400">
                <a:solidFill>
                  <a:schemeClr val="lt1"/>
                </a:solidFill>
                <a:latin typeface="Calibri"/>
                <a:ea typeface="Calibri"/>
                <a:cs typeface="Calibri"/>
                <a:sym typeface="Calibri"/>
              </a:endParaRPr>
            </a:p>
          </p:txBody>
        </p:sp>
        <p:sp>
          <p:nvSpPr>
            <p:cNvPr id="365" name="Google Shape;365;p43"/>
            <p:cNvSpPr txBox="1"/>
            <p:nvPr/>
          </p:nvSpPr>
          <p:spPr>
            <a:xfrm>
              <a:off x="1240314" y="2630056"/>
              <a:ext cx="1000761" cy="307777"/>
            </a:xfrm>
            <a:prstGeom prst="rect">
              <a:avLst/>
            </a:prstGeom>
            <a:noFill/>
            <a:ln>
              <a:noFill/>
            </a:ln>
          </p:spPr>
          <p:txBody>
            <a:bodyPr anchorCtr="0" anchor="t" bIns="0" lIns="91425" spcFirstLastPara="1" rIns="91425" wrap="square" tIns="0">
              <a:spAutoFit/>
            </a:bodyPr>
            <a:lstStyle/>
            <a:p>
              <a:pPr indent="0" lvl="0" marL="0" marR="0" rtl="0" algn="l">
                <a:spcBef>
                  <a:spcPts val="0"/>
                </a:spcBef>
                <a:spcAft>
                  <a:spcPts val="0"/>
                </a:spcAft>
                <a:buNone/>
              </a:pPr>
              <a:r>
                <a:rPr b="1" lang="en-US" sz="2000">
                  <a:solidFill>
                    <a:schemeClr val="lt1"/>
                  </a:solidFill>
                  <a:latin typeface="Calibri"/>
                  <a:ea typeface="Calibri"/>
                  <a:cs typeface="Calibri"/>
                  <a:sym typeface="Calibri"/>
                </a:rPr>
                <a:t>2024</a:t>
              </a:r>
              <a:endParaRPr/>
            </a:p>
          </p:txBody>
        </p:sp>
        <p:sp>
          <p:nvSpPr>
            <p:cNvPr id="366" name="Google Shape;366;p43"/>
            <p:cNvSpPr txBox="1"/>
            <p:nvPr/>
          </p:nvSpPr>
          <p:spPr>
            <a:xfrm>
              <a:off x="7949454" y="2623601"/>
              <a:ext cx="702010" cy="307777"/>
            </a:xfrm>
            <a:prstGeom prst="rect">
              <a:avLst/>
            </a:prstGeom>
            <a:noFill/>
            <a:ln>
              <a:noFill/>
            </a:ln>
          </p:spPr>
          <p:txBody>
            <a:bodyPr anchorCtr="0" anchor="ctr" bIns="0" lIns="91425" spcFirstLastPara="1" rIns="91425" wrap="square" tIns="0">
              <a:spAutoFit/>
            </a:bodyPr>
            <a:lstStyle/>
            <a:p>
              <a:pPr indent="0" lvl="0" marL="0" marR="0" rtl="0" algn="l">
                <a:spcBef>
                  <a:spcPts val="0"/>
                </a:spcBef>
                <a:spcAft>
                  <a:spcPts val="0"/>
                </a:spcAft>
                <a:buNone/>
              </a:pPr>
              <a:r>
                <a:rPr b="1" lang="en-US" sz="2000">
                  <a:solidFill>
                    <a:schemeClr val="lt1"/>
                  </a:solidFill>
                  <a:latin typeface="Calibri"/>
                  <a:ea typeface="Calibri"/>
                  <a:cs typeface="Calibri"/>
                  <a:sym typeface="Calibri"/>
                </a:rPr>
                <a:t>2026</a:t>
              </a:r>
              <a:endParaRPr/>
            </a:p>
          </p:txBody>
        </p:sp>
        <p:sp>
          <p:nvSpPr>
            <p:cNvPr id="367" name="Google Shape;367;p43"/>
            <p:cNvSpPr/>
            <p:nvPr/>
          </p:nvSpPr>
          <p:spPr>
            <a:xfrm>
              <a:off x="1539526" y="4391334"/>
              <a:ext cx="265176" cy="265176"/>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368" name="Google Shape;368;p43"/>
          <p:cNvSpPr/>
          <p:nvPr/>
        </p:nvSpPr>
        <p:spPr>
          <a:xfrm>
            <a:off x="9318237" y="2711741"/>
            <a:ext cx="1165526" cy="1105153"/>
          </a:xfrm>
          <a:prstGeom prst="rect">
            <a:avLst/>
          </a:prstGeom>
          <a:solidFill>
            <a:srgbClr val="FFF2CC">
              <a:alpha val="4196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9" name="Google Shape;369;p43"/>
          <p:cNvSpPr txBox="1"/>
          <p:nvPr/>
        </p:nvSpPr>
        <p:spPr>
          <a:xfrm>
            <a:off x="2724262" y="2705184"/>
            <a:ext cx="1000761" cy="307777"/>
          </a:xfrm>
          <a:prstGeom prst="rect">
            <a:avLst/>
          </a:prstGeom>
          <a:noFill/>
          <a:ln>
            <a:noFill/>
          </a:ln>
        </p:spPr>
        <p:txBody>
          <a:bodyPr anchorCtr="0" anchor="t" bIns="0" lIns="91425" spcFirstLastPara="1" rIns="91425" wrap="square" tIns="0">
            <a:spAutoFit/>
          </a:bodyPr>
          <a:lstStyle/>
          <a:p>
            <a:pPr indent="0" lvl="0" marL="0" marR="0" rtl="0" algn="l">
              <a:spcBef>
                <a:spcPts val="0"/>
              </a:spcBef>
              <a:spcAft>
                <a:spcPts val="0"/>
              </a:spcAft>
              <a:buNone/>
            </a:pPr>
            <a:r>
              <a:rPr b="1" lang="en-US" sz="2000">
                <a:solidFill>
                  <a:schemeClr val="lt1"/>
                </a:solidFill>
                <a:latin typeface="Calibri"/>
                <a:ea typeface="Calibri"/>
                <a:cs typeface="Calibri"/>
                <a:sym typeface="Calibri"/>
              </a:rPr>
              <a:t>2025</a:t>
            </a:r>
            <a:endParaRPr/>
          </a:p>
        </p:txBody>
      </p:sp>
      <p:sp>
        <p:nvSpPr>
          <p:cNvPr id="370" name="Google Shape;370;p43"/>
          <p:cNvSpPr/>
          <p:nvPr/>
        </p:nvSpPr>
        <p:spPr>
          <a:xfrm>
            <a:off x="11078021" y="2784412"/>
            <a:ext cx="1113979" cy="1363050"/>
          </a:xfrm>
          <a:prstGeom prst="rightArrow">
            <a:avLst>
              <a:gd fmla="val 50000" name="adj1"/>
              <a:gd fmla="val 50000" name="adj2"/>
            </a:avLst>
          </a:prstGeom>
          <a:solidFill>
            <a:srgbClr val="335CA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1" name="Google Shape;371;p43"/>
          <p:cNvSpPr txBox="1"/>
          <p:nvPr/>
        </p:nvSpPr>
        <p:spPr>
          <a:xfrm>
            <a:off x="275383" y="4846621"/>
            <a:ext cx="1862843" cy="1061829"/>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US" sz="1400">
                <a:solidFill>
                  <a:srgbClr val="2F5496"/>
                </a:solidFill>
                <a:latin typeface="Calibri"/>
                <a:ea typeface="Calibri"/>
                <a:cs typeface="Calibri"/>
                <a:sym typeface="Calibri"/>
              </a:rPr>
              <a:t>Pre-Conference Workshop: Building a Sustainable Cybersecurity Clinic in Higher Education</a:t>
            </a:r>
            <a:endParaRPr b="1" sz="1400">
              <a:solidFill>
                <a:srgbClr val="2F5496"/>
              </a:solidFill>
              <a:latin typeface="Calibri"/>
              <a:ea typeface="Calibri"/>
              <a:cs typeface="Calibri"/>
              <a:sym typeface="Calibri"/>
            </a:endParaRPr>
          </a:p>
        </p:txBody>
      </p:sp>
      <p:cxnSp>
        <p:nvCxnSpPr>
          <p:cNvPr id="372" name="Google Shape;372;p43"/>
          <p:cNvCxnSpPr/>
          <p:nvPr/>
        </p:nvCxnSpPr>
        <p:spPr>
          <a:xfrm>
            <a:off x="3086282" y="2310356"/>
            <a:ext cx="0" cy="401385"/>
          </a:xfrm>
          <a:prstGeom prst="straightConnector1">
            <a:avLst/>
          </a:prstGeom>
          <a:noFill/>
          <a:ln cap="flat" cmpd="sng" w="22225">
            <a:solidFill>
              <a:schemeClr val="dk1"/>
            </a:solidFill>
            <a:prstDash val="solid"/>
            <a:miter lim="8000"/>
            <a:headEnd len="sm" w="sm" type="none"/>
            <a:tailEnd len="sm" w="sm" type="none"/>
          </a:ln>
        </p:spPr>
      </p:cxnSp>
      <p:sp>
        <p:nvSpPr>
          <p:cNvPr id="373" name="Google Shape;373;p43"/>
          <p:cNvSpPr/>
          <p:nvPr/>
        </p:nvSpPr>
        <p:spPr>
          <a:xfrm>
            <a:off x="2953587" y="2102220"/>
            <a:ext cx="265176" cy="265176"/>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4" name="Google Shape;374;p43"/>
          <p:cNvSpPr txBox="1"/>
          <p:nvPr/>
        </p:nvSpPr>
        <p:spPr>
          <a:xfrm>
            <a:off x="1749870" y="1226667"/>
            <a:ext cx="2672609" cy="867930"/>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US" sz="1400">
                <a:solidFill>
                  <a:srgbClr val="2F5496"/>
                </a:solidFill>
                <a:latin typeface="Calibri"/>
                <a:ea typeface="Calibri"/>
                <a:cs typeface="Calibri"/>
                <a:sym typeface="Calibri"/>
              </a:rPr>
              <a:t>Feb 2025 NIST SMB Webinar: How Higher Ed Cybersecurity Clinics are Supporting Workforce Development and SMB </a:t>
            </a:r>
            <a:endParaRPr b="1" sz="1400">
              <a:solidFill>
                <a:srgbClr val="2F5496"/>
              </a:solidFill>
              <a:latin typeface="Calibri"/>
              <a:ea typeface="Calibri"/>
              <a:cs typeface="Calibri"/>
              <a:sym typeface="Calibri"/>
            </a:endParaRPr>
          </a:p>
        </p:txBody>
      </p:sp>
      <p:sp>
        <p:nvSpPr>
          <p:cNvPr id="375" name="Google Shape;375;p43"/>
          <p:cNvSpPr txBox="1"/>
          <p:nvPr/>
        </p:nvSpPr>
        <p:spPr>
          <a:xfrm>
            <a:off x="3454812" y="3156267"/>
            <a:ext cx="1424071" cy="610809"/>
          </a:xfrm>
          <a:prstGeom prst="rect">
            <a:avLst/>
          </a:prstGeom>
          <a:noFill/>
          <a:ln>
            <a:noFill/>
          </a:ln>
        </p:spPr>
        <p:txBody>
          <a:bodyPr anchorCtr="0" anchor="t" bIns="0" lIns="91425" spcFirstLastPara="1" rIns="91425" wrap="square" tIns="0">
            <a:noAutofit/>
          </a:bodyPr>
          <a:lstStyle/>
          <a:p>
            <a:pPr indent="0" lvl="0" marL="0" marR="0" rtl="0" algn="ctr">
              <a:lnSpc>
                <a:spcPct val="90000"/>
              </a:lnSpc>
              <a:spcBef>
                <a:spcPts val="0"/>
              </a:spcBef>
              <a:spcAft>
                <a:spcPts val="0"/>
              </a:spcAft>
              <a:buClr>
                <a:srgbClr val="2F5496"/>
              </a:buClr>
              <a:buSzPts val="1400"/>
              <a:buFont typeface="Arial"/>
              <a:buNone/>
            </a:pPr>
            <a:r>
              <a:rPr b="0" i="0" lang="en-US" sz="1400">
                <a:solidFill>
                  <a:srgbClr val="2F5496"/>
                </a:solidFill>
                <a:latin typeface="Calibri"/>
                <a:ea typeface="Calibri"/>
                <a:cs typeface="Calibri"/>
                <a:sym typeface="Calibri"/>
              </a:rPr>
              <a:t>2025 NICE Conference &amp; Expo</a:t>
            </a:r>
            <a:endParaRPr b="0" i="0" sz="1600">
              <a:solidFill>
                <a:schemeClr val="accent3"/>
              </a:solidFill>
              <a:latin typeface="Calibri"/>
              <a:ea typeface="Calibri"/>
              <a:cs typeface="Calibri"/>
              <a:sym typeface="Calibri"/>
            </a:endParaRPr>
          </a:p>
        </p:txBody>
      </p:sp>
      <p:sp>
        <p:nvSpPr>
          <p:cNvPr id="376" name="Google Shape;376;p43"/>
          <p:cNvSpPr txBox="1"/>
          <p:nvPr/>
        </p:nvSpPr>
        <p:spPr>
          <a:xfrm>
            <a:off x="3036043" y="4745591"/>
            <a:ext cx="2181624" cy="1255728"/>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US" sz="1400">
                <a:solidFill>
                  <a:srgbClr val="2F5496"/>
                </a:solidFill>
                <a:latin typeface="Calibri"/>
                <a:ea typeface="Calibri"/>
                <a:cs typeface="Calibri"/>
                <a:sym typeface="Calibri"/>
              </a:rPr>
              <a:t>June 2025: Pre-Conference Workshop: Supporting Small Business Cybersecurity ​</a:t>
            </a:r>
            <a:br>
              <a:rPr lang="en-US" sz="1400">
                <a:solidFill>
                  <a:srgbClr val="2F5496"/>
                </a:solidFill>
                <a:latin typeface="Calibri"/>
                <a:ea typeface="Calibri"/>
                <a:cs typeface="Calibri"/>
                <a:sym typeface="Calibri"/>
              </a:rPr>
            </a:br>
            <a:r>
              <a:rPr lang="en-US" sz="1400">
                <a:solidFill>
                  <a:srgbClr val="2F5496"/>
                </a:solidFill>
                <a:latin typeface="Calibri"/>
                <a:ea typeface="Calibri"/>
                <a:cs typeface="Calibri"/>
                <a:sym typeface="Calibri"/>
              </a:rPr>
              <a:t>Through Learner-Centered Services and Experiences​</a:t>
            </a:r>
            <a:endParaRPr/>
          </a:p>
        </p:txBody>
      </p:sp>
      <p:sp>
        <p:nvSpPr>
          <p:cNvPr id="377" name="Google Shape;377;p43"/>
          <p:cNvSpPr txBox="1"/>
          <p:nvPr/>
        </p:nvSpPr>
        <p:spPr>
          <a:xfrm>
            <a:off x="10741866" y="2729599"/>
            <a:ext cx="702010" cy="307777"/>
          </a:xfrm>
          <a:prstGeom prst="rect">
            <a:avLst/>
          </a:prstGeom>
          <a:noFill/>
          <a:ln>
            <a:noFill/>
          </a:ln>
        </p:spPr>
        <p:txBody>
          <a:bodyPr anchorCtr="0" anchor="ctr" bIns="0" lIns="91425" spcFirstLastPara="1" rIns="91425" wrap="square" tIns="0">
            <a:spAutoFit/>
          </a:bodyPr>
          <a:lstStyle/>
          <a:p>
            <a:pPr indent="0" lvl="0" marL="0" marR="0" rtl="0" algn="l">
              <a:spcBef>
                <a:spcPts val="0"/>
              </a:spcBef>
              <a:spcAft>
                <a:spcPts val="0"/>
              </a:spcAft>
              <a:buNone/>
            </a:pPr>
            <a:r>
              <a:rPr b="1" lang="en-US" sz="2000">
                <a:solidFill>
                  <a:schemeClr val="lt1"/>
                </a:solidFill>
                <a:latin typeface="Calibri"/>
                <a:ea typeface="Calibri"/>
                <a:cs typeface="Calibri"/>
                <a:sym typeface="Calibri"/>
              </a:rPr>
              <a:t>2027</a:t>
            </a:r>
            <a:endParaRPr/>
          </a:p>
        </p:txBody>
      </p:sp>
      <p:cxnSp>
        <p:nvCxnSpPr>
          <p:cNvPr id="378" name="Google Shape;378;p43"/>
          <p:cNvCxnSpPr/>
          <p:nvPr/>
        </p:nvCxnSpPr>
        <p:spPr>
          <a:xfrm rot="10800000">
            <a:off x="6114032" y="3871147"/>
            <a:ext cx="0" cy="640080"/>
          </a:xfrm>
          <a:prstGeom prst="straightConnector1">
            <a:avLst/>
          </a:prstGeom>
          <a:noFill/>
          <a:ln cap="flat" cmpd="sng" w="22225">
            <a:solidFill>
              <a:schemeClr val="dk1"/>
            </a:solidFill>
            <a:prstDash val="solid"/>
            <a:miter lim="8000"/>
            <a:headEnd len="sm" w="sm" type="none"/>
            <a:tailEnd len="sm" w="sm" type="none"/>
          </a:ln>
        </p:spPr>
      </p:cxnSp>
      <p:sp>
        <p:nvSpPr>
          <p:cNvPr id="379" name="Google Shape;379;p43"/>
          <p:cNvSpPr txBox="1"/>
          <p:nvPr/>
        </p:nvSpPr>
        <p:spPr>
          <a:xfrm>
            <a:off x="5217667" y="4776235"/>
            <a:ext cx="1916448" cy="1255728"/>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lang="en-US" sz="1400">
                <a:solidFill>
                  <a:srgbClr val="2F5496"/>
                </a:solidFill>
                <a:latin typeface="Calibri"/>
                <a:ea typeface="Calibri"/>
                <a:cs typeface="Calibri"/>
                <a:sym typeface="Calibri"/>
              </a:rPr>
              <a:t>July 2025: NIST Small Business Community of Interest Content Review of “Building Your SMB Cybersecurity Team”</a:t>
            </a:r>
            <a:endParaRPr/>
          </a:p>
        </p:txBody>
      </p:sp>
      <p:sp>
        <p:nvSpPr>
          <p:cNvPr id="380" name="Google Shape;380;p43"/>
          <p:cNvSpPr/>
          <p:nvPr/>
        </p:nvSpPr>
        <p:spPr>
          <a:xfrm>
            <a:off x="5981443" y="4454490"/>
            <a:ext cx="265176" cy="265176"/>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1" name="Google Shape;381;p43"/>
          <p:cNvSpPr/>
          <p:nvPr/>
        </p:nvSpPr>
        <p:spPr>
          <a:xfrm>
            <a:off x="9737771" y="2729599"/>
            <a:ext cx="324853" cy="331647"/>
          </a:xfrm>
          <a:prstGeom prst="star5">
            <a:avLst>
              <a:gd fmla="val 19098" name="adj"/>
              <a:gd fmla="val 105146" name="hf"/>
              <a:gd fmla="val 110557" name="vf"/>
            </a:avLst>
          </a:prstGeom>
          <a:solidFill>
            <a:schemeClr val="accent2"/>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82" name="Google Shape;382;p43"/>
          <p:cNvSpPr txBox="1"/>
          <p:nvPr/>
        </p:nvSpPr>
        <p:spPr>
          <a:xfrm>
            <a:off x="8965692" y="4742941"/>
            <a:ext cx="3226308"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dk1"/>
                </a:solidFill>
                <a:latin typeface="Calibri"/>
                <a:ea typeface="Calibri"/>
                <a:cs typeface="Calibri"/>
                <a:sym typeface="Calibri"/>
              </a:rPr>
              <a:t>You Are Here</a:t>
            </a:r>
            <a:endParaRPr/>
          </a:p>
        </p:txBody>
      </p:sp>
      <p:sp>
        <p:nvSpPr>
          <p:cNvPr id="383" name="Google Shape;383;p43"/>
          <p:cNvSpPr txBox="1"/>
          <p:nvPr/>
        </p:nvSpPr>
        <p:spPr>
          <a:xfrm>
            <a:off x="9225434" y="3156267"/>
            <a:ext cx="1424071" cy="610809"/>
          </a:xfrm>
          <a:prstGeom prst="rect">
            <a:avLst/>
          </a:prstGeom>
          <a:noFill/>
          <a:ln>
            <a:noFill/>
          </a:ln>
        </p:spPr>
        <p:txBody>
          <a:bodyPr anchorCtr="0" anchor="t" bIns="0" lIns="91425" spcFirstLastPara="1" rIns="91425" wrap="square" tIns="0">
            <a:noAutofit/>
          </a:bodyPr>
          <a:lstStyle/>
          <a:p>
            <a:pPr indent="0" lvl="0" marL="0" marR="0" rtl="0" algn="ctr">
              <a:lnSpc>
                <a:spcPct val="90000"/>
              </a:lnSpc>
              <a:spcBef>
                <a:spcPts val="0"/>
              </a:spcBef>
              <a:spcAft>
                <a:spcPts val="0"/>
              </a:spcAft>
              <a:buClr>
                <a:schemeClr val="lt1"/>
              </a:buClr>
              <a:buSzPts val="1400"/>
              <a:buFont typeface="Arial"/>
              <a:buNone/>
            </a:pPr>
            <a:r>
              <a:rPr b="0" i="0" lang="en-US" sz="1400">
                <a:solidFill>
                  <a:schemeClr val="lt1"/>
                </a:solidFill>
                <a:latin typeface="Calibri"/>
                <a:ea typeface="Calibri"/>
                <a:cs typeface="Calibri"/>
                <a:sym typeface="Calibri"/>
              </a:rPr>
              <a:t>2026 NICE Conference &amp; Expo</a:t>
            </a:r>
            <a:endParaRPr b="0" i="0" sz="1600">
              <a:solidFill>
                <a:schemeClr val="lt1"/>
              </a:solidFill>
              <a:latin typeface="Calibri"/>
              <a:ea typeface="Calibri"/>
              <a:cs typeface="Calibri"/>
              <a:sym typeface="Calibri"/>
            </a:endParaRPr>
          </a:p>
        </p:txBody>
      </p:sp>
      <p:cxnSp>
        <p:nvCxnSpPr>
          <p:cNvPr id="384" name="Google Shape;384;p43"/>
          <p:cNvCxnSpPr/>
          <p:nvPr/>
        </p:nvCxnSpPr>
        <p:spPr>
          <a:xfrm rot="10800000">
            <a:off x="9912046" y="3827422"/>
            <a:ext cx="0" cy="640080"/>
          </a:xfrm>
          <a:prstGeom prst="straightConnector1">
            <a:avLst/>
          </a:prstGeom>
          <a:noFill/>
          <a:ln cap="flat" cmpd="sng" w="22225">
            <a:solidFill>
              <a:schemeClr val="dk1"/>
            </a:solidFill>
            <a:prstDash val="solid"/>
            <a:miter lim="8000"/>
            <a:headEnd len="sm" w="sm" type="none"/>
            <a:tailEnd len="sm" w="sm" type="none"/>
          </a:ln>
        </p:spPr>
      </p:cxnSp>
      <p:sp>
        <p:nvSpPr>
          <p:cNvPr id="385" name="Google Shape;385;p43"/>
          <p:cNvSpPr/>
          <p:nvPr/>
        </p:nvSpPr>
        <p:spPr>
          <a:xfrm>
            <a:off x="9779458" y="4477765"/>
            <a:ext cx="265176" cy="265176"/>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descr="Graphical user interface&#10;&#10;AI-generated content may be incorrect." id="391" name="Google Shape;391;p44"/>
          <p:cNvPicPr preferRelativeResize="0"/>
          <p:nvPr/>
        </p:nvPicPr>
        <p:blipFill rotWithShape="1">
          <a:blip r:embed="rId3">
            <a:alphaModFix amt="20000"/>
          </a:blip>
          <a:srcRect b="0" l="0" r="0" t="0"/>
          <a:stretch/>
        </p:blipFill>
        <p:spPr>
          <a:xfrm>
            <a:off x="0" y="0"/>
            <a:ext cx="12192000" cy="6858000"/>
          </a:xfrm>
          <a:prstGeom prst="rect">
            <a:avLst/>
          </a:prstGeom>
          <a:noFill/>
          <a:ln>
            <a:noFill/>
          </a:ln>
        </p:spPr>
      </p:pic>
      <p:sp>
        <p:nvSpPr>
          <p:cNvPr id="392" name="Google Shape;392;p44"/>
          <p:cNvSpPr/>
          <p:nvPr/>
        </p:nvSpPr>
        <p:spPr>
          <a:xfrm>
            <a:off x="1284051" y="904672"/>
            <a:ext cx="9289915" cy="2198451"/>
          </a:xfrm>
          <a:prstGeom prst="rect">
            <a:avLst/>
          </a:prstGeom>
          <a:solidFill>
            <a:srgbClr val="374B66"/>
          </a:solidFill>
          <a:ln cap="flat" cmpd="sng" w="12700">
            <a:solidFill>
              <a:srgbClr val="1C305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3" name="Google Shape;393;p44"/>
          <p:cNvSpPr txBox="1"/>
          <p:nvPr>
            <p:ph type="title"/>
          </p:nvPr>
        </p:nvSpPr>
        <p:spPr>
          <a:xfrm>
            <a:off x="1309384" y="1351793"/>
            <a:ext cx="9127387"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5400"/>
              <a:buFont typeface="Calibri"/>
              <a:buNone/>
            </a:pPr>
            <a:r>
              <a:rPr lang="en-US" sz="5400"/>
              <a:t>What cybersecurity challenges are SMBs facing?</a:t>
            </a:r>
            <a:endParaRPr b="1" i="0" sz="5400">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