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28"/>
  </p:notesMasterIdLst>
  <p:sldIdLst>
    <p:sldId id="256" r:id="rId3"/>
    <p:sldId id="261" r:id="rId4"/>
    <p:sldId id="262" r:id="rId5"/>
    <p:sldId id="263" r:id="rId6"/>
    <p:sldId id="264" r:id="rId7"/>
    <p:sldId id="283" r:id="rId8"/>
    <p:sldId id="284" r:id="rId9"/>
    <p:sldId id="285" r:id="rId10"/>
    <p:sldId id="286" r:id="rId11"/>
    <p:sldId id="287" r:id="rId12"/>
    <p:sldId id="289" r:id="rId13"/>
    <p:sldId id="265" r:id="rId14"/>
    <p:sldId id="269" r:id="rId15"/>
    <p:sldId id="271" r:id="rId16"/>
    <p:sldId id="273" r:id="rId17"/>
    <p:sldId id="275" r:id="rId18"/>
    <p:sldId id="290" r:id="rId19"/>
    <p:sldId id="276" r:id="rId20"/>
    <p:sldId id="277" r:id="rId21"/>
    <p:sldId id="278" r:id="rId22"/>
    <p:sldId id="279" r:id="rId23"/>
    <p:sldId id="291" r:id="rId24"/>
    <p:sldId id="292" r:id="rId25"/>
    <p:sldId id="280" r:id="rId26"/>
    <p:sldId id="259" r:id="rId27"/>
  </p:sldIdLst>
  <p:sldSz cx="12192000" cy="6858000"/>
  <p:notesSz cx="6858000" cy="9144000"/>
  <p:embeddedFontLst>
    <p:embeddedFont>
      <p:font typeface="Play" panose="020B0604020202020204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QOFJxxrfAOLEDhrFOXAOxZXpb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77" autoAdjust="0"/>
  </p:normalViewPr>
  <p:slideViewPr>
    <p:cSldViewPr snapToGrid="0">
      <p:cViewPr varScale="1">
        <p:scale>
          <a:sx n="71" d="100"/>
          <a:sy n="71" d="100"/>
        </p:scale>
        <p:origin x="6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35429-4EC0-4FA1-9C8F-CF83687D5AF4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D2A173-91AF-42AB-A8D5-5A18B59DDB9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b="0" i="0" dirty="0"/>
            <a:t>Multi-channel attack</a:t>
          </a:r>
          <a:endParaRPr lang="en-US" sz="2800" dirty="0"/>
        </a:p>
      </dgm:t>
    </dgm:pt>
    <dgm:pt modelId="{768027AE-83B6-4A8A-894C-52FBAD78CC5F}" type="parTrans" cxnId="{733C3BF0-6D9B-4B14-8FE9-8C5276AD9428}">
      <dgm:prSet/>
      <dgm:spPr/>
      <dgm:t>
        <a:bodyPr/>
        <a:lstStyle/>
        <a:p>
          <a:endParaRPr lang="en-US"/>
        </a:p>
      </dgm:t>
    </dgm:pt>
    <dgm:pt modelId="{D5216C36-D108-498C-907A-7CDB609FA614}" type="sibTrans" cxnId="{733C3BF0-6D9B-4B14-8FE9-8C5276AD942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BB0E1BA-50D5-44A3-8FC9-E60B411FE0C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b="0" i="0" dirty="0"/>
            <a:t>Reinforced authority</a:t>
          </a:r>
          <a:endParaRPr lang="en-US" sz="2800" dirty="0"/>
        </a:p>
      </dgm:t>
    </dgm:pt>
    <dgm:pt modelId="{AF5797F2-2749-4BC4-BC13-F7FBB87E98CE}" type="parTrans" cxnId="{7D4CA36C-F5C6-4998-962C-8950A9C44DCC}">
      <dgm:prSet/>
      <dgm:spPr/>
      <dgm:t>
        <a:bodyPr/>
        <a:lstStyle/>
        <a:p>
          <a:endParaRPr lang="en-US"/>
        </a:p>
      </dgm:t>
    </dgm:pt>
    <dgm:pt modelId="{2B2745EB-5BAB-4706-8082-757D1B1F26B1}" type="sibTrans" cxnId="{7D4CA36C-F5C6-4998-962C-8950A9C44D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C2ADC24-DE81-42F4-8647-57CE14185192}">
      <dgm:prSet custT="1"/>
      <dgm:spPr/>
      <dgm:t>
        <a:bodyPr/>
        <a:lstStyle/>
        <a:p>
          <a:pPr>
            <a:lnSpc>
              <a:spcPct val="100000"/>
            </a:lnSpc>
            <a:tabLst/>
          </a:pPr>
          <a:r>
            <a:rPr lang="en-US" sz="2800" b="0" i="0" dirty="0"/>
            <a:t>Built trust through confirmation</a:t>
          </a:r>
          <a:endParaRPr lang="en-US" sz="2800" dirty="0"/>
        </a:p>
      </dgm:t>
    </dgm:pt>
    <dgm:pt modelId="{1D98E052-F809-4620-96CF-53E37BDBE78E}" type="parTrans" cxnId="{37D677C6-738F-449F-BA79-C92F298C010E}">
      <dgm:prSet/>
      <dgm:spPr/>
      <dgm:t>
        <a:bodyPr/>
        <a:lstStyle/>
        <a:p>
          <a:endParaRPr lang="en-US"/>
        </a:p>
      </dgm:t>
    </dgm:pt>
    <dgm:pt modelId="{998C74CC-A58E-4C2D-B952-63BE1AD2AC95}" type="sibTrans" cxnId="{37D677C6-738F-449F-BA79-C92F298C010E}">
      <dgm:prSet/>
      <dgm:spPr/>
      <dgm:t>
        <a:bodyPr/>
        <a:lstStyle/>
        <a:p>
          <a:endParaRPr lang="en-US"/>
        </a:p>
      </dgm:t>
    </dgm:pt>
    <dgm:pt modelId="{27DAE868-E7DF-4E90-BEA5-8E54C345504E}" type="pres">
      <dgm:prSet presAssocID="{15835429-4EC0-4FA1-9C8F-CF83687D5AF4}" presName="root" presStyleCnt="0">
        <dgm:presLayoutVars>
          <dgm:dir/>
          <dgm:resizeHandles val="exact"/>
        </dgm:presLayoutVars>
      </dgm:prSet>
      <dgm:spPr/>
    </dgm:pt>
    <dgm:pt modelId="{1BC0209F-C2A5-4B69-A511-21CF8FF2765A}" type="pres">
      <dgm:prSet presAssocID="{15835429-4EC0-4FA1-9C8F-CF83687D5AF4}" presName="container" presStyleCnt="0">
        <dgm:presLayoutVars>
          <dgm:dir/>
          <dgm:resizeHandles val="exact"/>
        </dgm:presLayoutVars>
      </dgm:prSet>
      <dgm:spPr/>
    </dgm:pt>
    <dgm:pt modelId="{DF80377B-8D89-445A-86BA-7314BF750594}" type="pres">
      <dgm:prSet presAssocID="{9DD2A173-91AF-42AB-A8D5-5A18B59DDB95}" presName="compNode" presStyleCnt="0"/>
      <dgm:spPr/>
    </dgm:pt>
    <dgm:pt modelId="{A6C6D49B-0DF5-43ED-9EE2-87AA81FC98D6}" type="pres">
      <dgm:prSet presAssocID="{9DD2A173-91AF-42AB-A8D5-5A18B59DDB95}" presName="iconBgRect" presStyleLbl="bgShp" presStyleIdx="0" presStyleCnt="3"/>
      <dgm:spPr/>
    </dgm:pt>
    <dgm:pt modelId="{70AAFA8A-AAB0-4B1E-9904-7CA9F271FE32}" type="pres">
      <dgm:prSet presAssocID="{9DD2A173-91AF-42AB-A8D5-5A18B59DDB95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30A8252F-B0A9-4D78-AA8A-763D6066D737}" type="pres">
      <dgm:prSet presAssocID="{9DD2A173-91AF-42AB-A8D5-5A18B59DDB95}" presName="spaceRect" presStyleCnt="0"/>
      <dgm:spPr/>
    </dgm:pt>
    <dgm:pt modelId="{77CB57A5-D522-4BD6-9CAB-26DB7CF19D46}" type="pres">
      <dgm:prSet presAssocID="{9DD2A173-91AF-42AB-A8D5-5A18B59DDB95}" presName="textRect" presStyleLbl="revTx" presStyleIdx="0" presStyleCnt="3">
        <dgm:presLayoutVars>
          <dgm:chMax val="1"/>
          <dgm:chPref val="1"/>
        </dgm:presLayoutVars>
      </dgm:prSet>
      <dgm:spPr/>
    </dgm:pt>
    <dgm:pt modelId="{40D86E9D-BE53-43CB-ACE6-C360FB599D08}" type="pres">
      <dgm:prSet presAssocID="{D5216C36-D108-498C-907A-7CDB609FA614}" presName="sibTrans" presStyleLbl="sibTrans2D1" presStyleIdx="0" presStyleCnt="0"/>
      <dgm:spPr/>
    </dgm:pt>
    <dgm:pt modelId="{5CBFA3F6-6E97-4008-8092-959FF7CD452A}" type="pres">
      <dgm:prSet presAssocID="{9BB0E1BA-50D5-44A3-8FC9-E60B411FE0CC}" presName="compNode" presStyleCnt="0"/>
      <dgm:spPr/>
    </dgm:pt>
    <dgm:pt modelId="{72977C23-83C1-49D5-919C-4E171D6E3DEE}" type="pres">
      <dgm:prSet presAssocID="{9BB0E1BA-50D5-44A3-8FC9-E60B411FE0CC}" presName="iconBgRect" presStyleLbl="bgShp" presStyleIdx="1" presStyleCnt="3" custLinFactNeighborX="-15278"/>
      <dgm:spPr/>
    </dgm:pt>
    <dgm:pt modelId="{9846E5CB-5980-440D-BBB4-41A614914DDF}" type="pres">
      <dgm:prSet presAssocID="{9BB0E1BA-50D5-44A3-8FC9-E60B411FE0CC}" presName="iconRect" presStyleLbl="node1" presStyleIdx="1" presStyleCnt="3" custLinFactNeighborX="-24638" custLinFactNeighborY="100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ieldTick"/>
        </a:ext>
      </dgm:extLst>
    </dgm:pt>
    <dgm:pt modelId="{9C729D6F-554B-49BC-8B29-49AEA4B7C110}" type="pres">
      <dgm:prSet presAssocID="{9BB0E1BA-50D5-44A3-8FC9-E60B411FE0CC}" presName="spaceRect" presStyleCnt="0"/>
      <dgm:spPr/>
    </dgm:pt>
    <dgm:pt modelId="{0EC49BF0-9174-4D28-91BD-1FCBE592CA2C}" type="pres">
      <dgm:prSet presAssocID="{9BB0E1BA-50D5-44A3-8FC9-E60B411FE0CC}" presName="textRect" presStyleLbl="revTx" presStyleIdx="1" presStyleCnt="3" custLinFactNeighborX="-10609" custLinFactNeighborY="-1191">
        <dgm:presLayoutVars>
          <dgm:chMax val="1"/>
          <dgm:chPref val="1"/>
        </dgm:presLayoutVars>
      </dgm:prSet>
      <dgm:spPr/>
    </dgm:pt>
    <dgm:pt modelId="{D84036E5-C9BF-40DC-AF6F-7A5668C14A13}" type="pres">
      <dgm:prSet presAssocID="{2B2745EB-5BAB-4706-8082-757D1B1F26B1}" presName="sibTrans" presStyleLbl="sibTrans2D1" presStyleIdx="0" presStyleCnt="0"/>
      <dgm:spPr/>
    </dgm:pt>
    <dgm:pt modelId="{9BFC5A9C-B647-4670-B6C5-7FA5147BFD67}" type="pres">
      <dgm:prSet presAssocID="{9C2ADC24-DE81-42F4-8647-57CE14185192}" presName="compNode" presStyleCnt="0"/>
      <dgm:spPr/>
    </dgm:pt>
    <dgm:pt modelId="{8D1BA40C-D437-4608-848C-8E54E29A07D0}" type="pres">
      <dgm:prSet presAssocID="{9C2ADC24-DE81-42F4-8647-57CE14185192}" presName="iconBgRect" presStyleLbl="bgShp" presStyleIdx="2" presStyleCnt="3"/>
      <dgm:spPr/>
    </dgm:pt>
    <dgm:pt modelId="{E096815A-77E4-48E4-BD0C-7221DF2421BF}" type="pres">
      <dgm:prSet presAssocID="{9C2ADC24-DE81-42F4-8647-57CE14185192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0630E1E-2810-47E5-8D74-A67CE7294C83}" type="pres">
      <dgm:prSet presAssocID="{9C2ADC24-DE81-42F4-8647-57CE14185192}" presName="spaceRect" presStyleCnt="0"/>
      <dgm:spPr/>
    </dgm:pt>
    <dgm:pt modelId="{D5F0644C-BB26-423D-A8E3-EDD6E2543A68}" type="pres">
      <dgm:prSet presAssocID="{9C2ADC24-DE81-42F4-8647-57CE14185192}" presName="textRect" presStyleLbl="revTx" presStyleIdx="2" presStyleCnt="3" custScaleX="113363">
        <dgm:presLayoutVars>
          <dgm:chMax val="1"/>
          <dgm:chPref val="1"/>
        </dgm:presLayoutVars>
      </dgm:prSet>
      <dgm:spPr/>
    </dgm:pt>
  </dgm:ptLst>
  <dgm:cxnLst>
    <dgm:cxn modelId="{F0EF5034-00F4-4FAC-B941-42FBAC4B2EE1}" type="presOf" srcId="{2B2745EB-5BAB-4706-8082-757D1B1F26B1}" destId="{D84036E5-C9BF-40DC-AF6F-7A5668C14A13}" srcOrd="0" destOrd="0" presId="urn:microsoft.com/office/officeart/2018/2/layout/IconCircleList"/>
    <dgm:cxn modelId="{1C9B3E67-E076-461C-88E6-C74D3AA454CB}" type="presOf" srcId="{15835429-4EC0-4FA1-9C8F-CF83687D5AF4}" destId="{27DAE868-E7DF-4E90-BEA5-8E54C345504E}" srcOrd="0" destOrd="0" presId="urn:microsoft.com/office/officeart/2018/2/layout/IconCircleList"/>
    <dgm:cxn modelId="{7D4CA36C-F5C6-4998-962C-8950A9C44DCC}" srcId="{15835429-4EC0-4FA1-9C8F-CF83687D5AF4}" destId="{9BB0E1BA-50D5-44A3-8FC9-E60B411FE0CC}" srcOrd="1" destOrd="0" parTransId="{AF5797F2-2749-4BC4-BC13-F7FBB87E98CE}" sibTransId="{2B2745EB-5BAB-4706-8082-757D1B1F26B1}"/>
    <dgm:cxn modelId="{5D103C53-9522-49E2-9A69-CD3F56BF942E}" type="presOf" srcId="{D5216C36-D108-498C-907A-7CDB609FA614}" destId="{40D86E9D-BE53-43CB-ACE6-C360FB599D08}" srcOrd="0" destOrd="0" presId="urn:microsoft.com/office/officeart/2018/2/layout/IconCircleList"/>
    <dgm:cxn modelId="{54BFF68A-A3E7-4A46-89BC-233E4CE9EA5D}" type="presOf" srcId="{9C2ADC24-DE81-42F4-8647-57CE14185192}" destId="{D5F0644C-BB26-423D-A8E3-EDD6E2543A68}" srcOrd="0" destOrd="0" presId="urn:microsoft.com/office/officeart/2018/2/layout/IconCircleList"/>
    <dgm:cxn modelId="{F91924C2-71F2-4811-B329-B3DAC27521DF}" type="presOf" srcId="{9DD2A173-91AF-42AB-A8D5-5A18B59DDB95}" destId="{77CB57A5-D522-4BD6-9CAB-26DB7CF19D46}" srcOrd="0" destOrd="0" presId="urn:microsoft.com/office/officeart/2018/2/layout/IconCircleList"/>
    <dgm:cxn modelId="{37D677C6-738F-449F-BA79-C92F298C010E}" srcId="{15835429-4EC0-4FA1-9C8F-CF83687D5AF4}" destId="{9C2ADC24-DE81-42F4-8647-57CE14185192}" srcOrd="2" destOrd="0" parTransId="{1D98E052-F809-4620-96CF-53E37BDBE78E}" sibTransId="{998C74CC-A58E-4C2D-B952-63BE1AD2AC95}"/>
    <dgm:cxn modelId="{669097D6-2771-4F2D-A968-B9B208C69C3A}" type="presOf" srcId="{9BB0E1BA-50D5-44A3-8FC9-E60B411FE0CC}" destId="{0EC49BF0-9174-4D28-91BD-1FCBE592CA2C}" srcOrd="0" destOrd="0" presId="urn:microsoft.com/office/officeart/2018/2/layout/IconCircleList"/>
    <dgm:cxn modelId="{733C3BF0-6D9B-4B14-8FE9-8C5276AD9428}" srcId="{15835429-4EC0-4FA1-9C8F-CF83687D5AF4}" destId="{9DD2A173-91AF-42AB-A8D5-5A18B59DDB95}" srcOrd="0" destOrd="0" parTransId="{768027AE-83B6-4A8A-894C-52FBAD78CC5F}" sibTransId="{D5216C36-D108-498C-907A-7CDB609FA614}"/>
    <dgm:cxn modelId="{C5984570-93DD-4A73-B0C3-CDC671A07F68}" type="presParOf" srcId="{27DAE868-E7DF-4E90-BEA5-8E54C345504E}" destId="{1BC0209F-C2A5-4B69-A511-21CF8FF2765A}" srcOrd="0" destOrd="0" presId="urn:microsoft.com/office/officeart/2018/2/layout/IconCircleList"/>
    <dgm:cxn modelId="{DC162DB0-1FE0-425E-B991-6FFC52628A67}" type="presParOf" srcId="{1BC0209F-C2A5-4B69-A511-21CF8FF2765A}" destId="{DF80377B-8D89-445A-86BA-7314BF750594}" srcOrd="0" destOrd="0" presId="urn:microsoft.com/office/officeart/2018/2/layout/IconCircleList"/>
    <dgm:cxn modelId="{993ABAB6-39F3-4924-9D32-2069EA51EFAB}" type="presParOf" srcId="{DF80377B-8D89-445A-86BA-7314BF750594}" destId="{A6C6D49B-0DF5-43ED-9EE2-87AA81FC98D6}" srcOrd="0" destOrd="0" presId="urn:microsoft.com/office/officeart/2018/2/layout/IconCircleList"/>
    <dgm:cxn modelId="{C10EF5E3-1A38-464A-866F-D7D0737DC8FB}" type="presParOf" srcId="{DF80377B-8D89-445A-86BA-7314BF750594}" destId="{70AAFA8A-AAB0-4B1E-9904-7CA9F271FE32}" srcOrd="1" destOrd="0" presId="urn:microsoft.com/office/officeart/2018/2/layout/IconCircleList"/>
    <dgm:cxn modelId="{2DABABE7-6F63-494A-A24D-F850895C31D2}" type="presParOf" srcId="{DF80377B-8D89-445A-86BA-7314BF750594}" destId="{30A8252F-B0A9-4D78-AA8A-763D6066D737}" srcOrd="2" destOrd="0" presId="urn:microsoft.com/office/officeart/2018/2/layout/IconCircleList"/>
    <dgm:cxn modelId="{91C8F8B2-C912-42C2-91CF-50A1DE486E4C}" type="presParOf" srcId="{DF80377B-8D89-445A-86BA-7314BF750594}" destId="{77CB57A5-D522-4BD6-9CAB-26DB7CF19D46}" srcOrd="3" destOrd="0" presId="urn:microsoft.com/office/officeart/2018/2/layout/IconCircleList"/>
    <dgm:cxn modelId="{69AB30F6-E7EC-4A78-AB1E-BCD4A4F9A980}" type="presParOf" srcId="{1BC0209F-C2A5-4B69-A511-21CF8FF2765A}" destId="{40D86E9D-BE53-43CB-ACE6-C360FB599D08}" srcOrd="1" destOrd="0" presId="urn:microsoft.com/office/officeart/2018/2/layout/IconCircleList"/>
    <dgm:cxn modelId="{E7BD980C-E898-4BE0-B428-8CA3F2562B40}" type="presParOf" srcId="{1BC0209F-C2A5-4B69-A511-21CF8FF2765A}" destId="{5CBFA3F6-6E97-4008-8092-959FF7CD452A}" srcOrd="2" destOrd="0" presId="urn:microsoft.com/office/officeart/2018/2/layout/IconCircleList"/>
    <dgm:cxn modelId="{41257B2B-CA20-4A71-943F-797F7D978AAE}" type="presParOf" srcId="{5CBFA3F6-6E97-4008-8092-959FF7CD452A}" destId="{72977C23-83C1-49D5-919C-4E171D6E3DEE}" srcOrd="0" destOrd="0" presId="urn:microsoft.com/office/officeart/2018/2/layout/IconCircleList"/>
    <dgm:cxn modelId="{EC952500-E972-4A27-AF8C-4AC73B9AC953}" type="presParOf" srcId="{5CBFA3F6-6E97-4008-8092-959FF7CD452A}" destId="{9846E5CB-5980-440D-BBB4-41A614914DDF}" srcOrd="1" destOrd="0" presId="urn:microsoft.com/office/officeart/2018/2/layout/IconCircleList"/>
    <dgm:cxn modelId="{933FFF91-4146-4906-BA36-3BD44A35193C}" type="presParOf" srcId="{5CBFA3F6-6E97-4008-8092-959FF7CD452A}" destId="{9C729D6F-554B-49BC-8B29-49AEA4B7C110}" srcOrd="2" destOrd="0" presId="urn:microsoft.com/office/officeart/2018/2/layout/IconCircleList"/>
    <dgm:cxn modelId="{80694901-C7C3-4244-A0A7-DAFD21A69AA1}" type="presParOf" srcId="{5CBFA3F6-6E97-4008-8092-959FF7CD452A}" destId="{0EC49BF0-9174-4D28-91BD-1FCBE592CA2C}" srcOrd="3" destOrd="0" presId="urn:microsoft.com/office/officeart/2018/2/layout/IconCircleList"/>
    <dgm:cxn modelId="{4201D910-AA0C-4FF2-97F2-76BDB237A6E6}" type="presParOf" srcId="{1BC0209F-C2A5-4B69-A511-21CF8FF2765A}" destId="{D84036E5-C9BF-40DC-AF6F-7A5668C14A13}" srcOrd="3" destOrd="0" presId="urn:microsoft.com/office/officeart/2018/2/layout/IconCircleList"/>
    <dgm:cxn modelId="{2691C1D0-1B88-4EE7-BCE3-9723E7643805}" type="presParOf" srcId="{1BC0209F-C2A5-4B69-A511-21CF8FF2765A}" destId="{9BFC5A9C-B647-4670-B6C5-7FA5147BFD67}" srcOrd="4" destOrd="0" presId="urn:microsoft.com/office/officeart/2018/2/layout/IconCircleList"/>
    <dgm:cxn modelId="{5729F9CD-64DE-482A-ADBE-4F807039FCF7}" type="presParOf" srcId="{9BFC5A9C-B647-4670-B6C5-7FA5147BFD67}" destId="{8D1BA40C-D437-4608-848C-8E54E29A07D0}" srcOrd="0" destOrd="0" presId="urn:microsoft.com/office/officeart/2018/2/layout/IconCircleList"/>
    <dgm:cxn modelId="{5EE5E7AD-7FCF-46B6-A627-541EAE5667D6}" type="presParOf" srcId="{9BFC5A9C-B647-4670-B6C5-7FA5147BFD67}" destId="{E096815A-77E4-48E4-BD0C-7221DF2421BF}" srcOrd="1" destOrd="0" presId="urn:microsoft.com/office/officeart/2018/2/layout/IconCircleList"/>
    <dgm:cxn modelId="{DA9A08A5-8E37-45EC-9CE0-841C11B0A182}" type="presParOf" srcId="{9BFC5A9C-B647-4670-B6C5-7FA5147BFD67}" destId="{10630E1E-2810-47E5-8D74-A67CE7294C83}" srcOrd="2" destOrd="0" presId="urn:microsoft.com/office/officeart/2018/2/layout/IconCircleList"/>
    <dgm:cxn modelId="{E16976E8-9AF1-4D69-8113-5F659F98202B}" type="presParOf" srcId="{9BFC5A9C-B647-4670-B6C5-7FA5147BFD67}" destId="{D5F0644C-BB26-423D-A8E3-EDD6E2543A6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6D49B-0DF5-43ED-9EE2-87AA81FC98D6}">
      <dsp:nvSpPr>
        <dsp:cNvPr id="0" name=""/>
        <dsp:cNvSpPr/>
      </dsp:nvSpPr>
      <dsp:spPr>
        <a:xfrm>
          <a:off x="908062" y="599330"/>
          <a:ext cx="752835" cy="7528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AFA8A-AAB0-4B1E-9904-7CA9F271FE32}">
      <dsp:nvSpPr>
        <dsp:cNvPr id="0" name=""/>
        <dsp:cNvSpPr/>
      </dsp:nvSpPr>
      <dsp:spPr>
        <a:xfrm>
          <a:off x="1066158" y="757425"/>
          <a:ext cx="436644" cy="43664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B57A5-D522-4BD6-9CAB-26DB7CF19D46}">
      <dsp:nvSpPr>
        <dsp:cNvPr id="0" name=""/>
        <dsp:cNvSpPr/>
      </dsp:nvSpPr>
      <dsp:spPr>
        <a:xfrm>
          <a:off x="1822220" y="599330"/>
          <a:ext cx="1774541" cy="752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/>
            <a:t>Multi-channel attack</a:t>
          </a:r>
          <a:endParaRPr lang="en-US" sz="2800" kern="1200" dirty="0"/>
        </a:p>
      </dsp:txBody>
      <dsp:txXfrm>
        <a:off x="1822220" y="599330"/>
        <a:ext cx="1774541" cy="752835"/>
      </dsp:txXfrm>
    </dsp:sp>
    <dsp:sp modelId="{72977C23-83C1-49D5-919C-4E171D6E3DEE}">
      <dsp:nvSpPr>
        <dsp:cNvPr id="0" name=""/>
        <dsp:cNvSpPr/>
      </dsp:nvSpPr>
      <dsp:spPr>
        <a:xfrm>
          <a:off x="3790944" y="599330"/>
          <a:ext cx="752835" cy="7528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6E5CB-5980-440D-BBB4-41A614914DDF}">
      <dsp:nvSpPr>
        <dsp:cNvPr id="0" name=""/>
        <dsp:cNvSpPr/>
      </dsp:nvSpPr>
      <dsp:spPr>
        <a:xfrm>
          <a:off x="3956477" y="761818"/>
          <a:ext cx="436644" cy="43664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C49BF0-9174-4D28-91BD-1FCBE592CA2C}">
      <dsp:nvSpPr>
        <dsp:cNvPr id="0" name=""/>
        <dsp:cNvSpPr/>
      </dsp:nvSpPr>
      <dsp:spPr>
        <a:xfrm>
          <a:off x="4631859" y="590363"/>
          <a:ext cx="1774541" cy="752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/>
            <a:t>Reinforced authority</a:t>
          </a:r>
          <a:endParaRPr lang="en-US" sz="2800" kern="1200" dirty="0"/>
        </a:p>
      </dsp:txBody>
      <dsp:txXfrm>
        <a:off x="4631859" y="590363"/>
        <a:ext cx="1774541" cy="752835"/>
      </dsp:txXfrm>
    </dsp:sp>
    <dsp:sp modelId="{8D1BA40C-D437-4608-848C-8E54E29A07D0}">
      <dsp:nvSpPr>
        <dsp:cNvPr id="0" name=""/>
        <dsp:cNvSpPr/>
      </dsp:nvSpPr>
      <dsp:spPr>
        <a:xfrm>
          <a:off x="6903862" y="599330"/>
          <a:ext cx="752835" cy="75283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6815A-77E4-48E4-BD0C-7221DF2421BF}">
      <dsp:nvSpPr>
        <dsp:cNvPr id="0" name=""/>
        <dsp:cNvSpPr/>
      </dsp:nvSpPr>
      <dsp:spPr>
        <a:xfrm>
          <a:off x="7061958" y="757425"/>
          <a:ext cx="436644" cy="43664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0644C-BB26-423D-A8E3-EDD6E2543A68}">
      <dsp:nvSpPr>
        <dsp:cNvPr id="0" name=""/>
        <dsp:cNvSpPr/>
      </dsp:nvSpPr>
      <dsp:spPr>
        <a:xfrm>
          <a:off x="7699454" y="599330"/>
          <a:ext cx="2011673" cy="752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US" sz="2800" b="0" i="0" kern="1200" dirty="0"/>
            <a:t>Built trust through confirmation</a:t>
          </a:r>
          <a:endParaRPr lang="en-US" sz="2800" kern="1200" dirty="0"/>
        </a:p>
      </dsp:txBody>
      <dsp:txXfrm>
        <a:off x="7699454" y="599330"/>
        <a:ext cx="2011673" cy="752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A7917-6282-DE08-4F30-76391E3B8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B31D8-EE44-83EB-7F8C-DDB0EE53F0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C5B9A1-E9B1-77A4-65B5-D76C95D40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rt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Ask: “Who trusts this call now?”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2AC33-19A5-51E7-9CAF-3620EE09D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67581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6282-B00B-8936-F3A5-58772980C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3AD484-B8B0-DA91-96CA-C8A1988782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E828B8-A7FA-FA71-B0CD-0CD695E2C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rt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attack adapts when you resist.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B9B7A-5908-9EEA-C3FD-EBAD445D5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685313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Tell the fake fire story and connect to phishing.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Connect to fake jobs and scams.</a:t>
            </a:r>
            <a:endParaRPr lang="en-US" dirty="0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Promote transfer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Bridge</a:t>
            </a:r>
            <a:r>
              <a:rPr lang="en-US" dirty="0"/>
              <a:t> from blackmail</a:t>
            </a:r>
            <a:r>
              <a:rPr dirty="0"/>
              <a:t> to ransomware/extortion.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human predictability.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Connect to recon/social engineering.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BE630-60DE-4522-BAA3-E755C844E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9F7951-0C5F-17A7-6B73-912EB087FD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3E6DCB-410C-9C3C-B190-32B916E72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Summary table of cases with their social engineering techniques and modern </a:t>
            </a:r>
            <a:r>
              <a:rPr lang="en-US" dirty="0" err="1"/>
              <a:t>parrallels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EE19D-A7B1-B44E-6726-2EF067CD6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62374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Cross-disciplinary opportunities.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Cybersecurity becomes less intimidating when students know the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Discuss engagement and workforce challenges.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Stress scalability.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Human skills are cyber skills.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45208-EC8D-3772-5E57-918AE2D7F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6BA36-B263-A4E3-28FB-D2A01DFE50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C925C-DFE1-0B6C-07DF-7B14AB48F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Human skills are cyber skills.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873ED-AD82-2129-5FB5-491BD045A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200087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F3082-7F31-0ECF-1FCA-BAB06FA9C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6BBF53-240C-95B3-43CC-18B9875D26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908DD1-FC33-4B06-6027-F36F40AAA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Human skills are cyber skills.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FBFA6-266B-5053-4BB1-0FB099363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574054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Summarize actionable outcomes.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narrative pedagogy and experiential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Arthur Conan Doyle accidentally wrote a social engineering curriculum.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reusable instructional framework.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7DE0F-478B-5E62-3CB4-FC9E540CD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0A18DF-0699-BF4D-BB88-E8EE8AA3E4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9F2F70-DDA6-C9C5-01BE-B7EA6F976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Run interactive exercise. Add authority and personalization.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027A7-80AB-D861-55D7-D15F53665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30426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2B78A-2DCC-B303-9FEA-D45AAD94E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2A43AF-D7B5-B498-6F46-5719DE0A9A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B4512-9000-988D-597E-B93BF6AF5F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Run interactive exercise. Add authority and personalization.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4E120-3814-0C3E-07B4-3297F61C11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06994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1EEB6-5743-D30A-763F-2D2D21D8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FAD574-DEB3-4928-8EB7-57C02ADCF8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C4DC5E-6459-5479-59E7-6A83C91D55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Run interactive exercise. Add authority and personalization.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978F6-74A3-83A7-A5F2-DC24B74D0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59344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45AD-612F-EBD0-CEC6-5F27FF4E5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BBA87-8367-28DB-A071-8B03C7314A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AB973A-A2C1-0D37-C81F-A2AACA73C6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Run interactive exercise. Add authority and personalization.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6AE1B-1E73-2A13-5974-21BCEC2B6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5119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6" name="Google Shape;106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VERTICAL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906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5"/>
          <p:cNvSpPr txBox="1"/>
          <p:nvPr/>
        </p:nvSpPr>
        <p:spPr>
          <a:xfrm>
            <a:off x="551327" y="6533632"/>
            <a:ext cx="4291039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UWF Center for Cybersecurity and AI, uwf.edu/cyberai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mailto:cyberai@uwf.edu" TargetMode="External"/><Relationship Id="rId4" Type="http://schemas.openxmlformats.org/officeDocument/2006/relationships/hyperlink" Target="mailto:erasnick@uwf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"/>
          <p:cNvSpPr txBox="1"/>
          <p:nvPr/>
        </p:nvSpPr>
        <p:spPr>
          <a:xfrm>
            <a:off x="493776" y="1736633"/>
            <a:ext cx="1120444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sz="4000" dirty="0"/>
              <a:t>Sherlock Holmes Teaches Social Engineering</a:t>
            </a:r>
          </a:p>
        </p:txBody>
      </p:sp>
      <p:sp>
        <p:nvSpPr>
          <p:cNvPr id="141" name="Google Shape;141;p17"/>
          <p:cNvSpPr txBox="1"/>
          <p:nvPr/>
        </p:nvSpPr>
        <p:spPr>
          <a:xfrm>
            <a:off x="551327" y="6533632"/>
            <a:ext cx="4291039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UWF Center for Cybersecurity and AI, uwf.edu/cyberai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2CA5E6-3AD9-D18A-53C5-B81D6CDFC5C6}"/>
              </a:ext>
            </a:extLst>
          </p:cNvPr>
          <p:cNvSpPr txBox="1"/>
          <p:nvPr/>
        </p:nvSpPr>
        <p:spPr>
          <a:xfrm>
            <a:off x="663388" y="2773419"/>
            <a:ext cx="10865223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Using Narrative to Teach Cybersecurity Across Disciplines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NICE Conference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June 3, 2026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Dr. Elizabeth Rasnick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Center for Cybersecurity and AI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University of West Florida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7AC31-C249-FFDC-290A-B758500B1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6087F6-0633-91D5-C976-DBE28962820D}"/>
              </a:ext>
            </a:extLst>
          </p:cNvPr>
          <p:cNvSpPr txBox="1"/>
          <p:nvPr/>
        </p:nvSpPr>
        <p:spPr>
          <a:xfrm>
            <a:off x="2572327" y="576293"/>
            <a:ext cx="60596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Live Social Engineering Demo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630A-3123-05B5-77C2-4D3BF300A297}"/>
              </a:ext>
            </a:extLst>
          </p:cNvPr>
          <p:cNvSpPr txBox="1"/>
          <p:nvPr/>
        </p:nvSpPr>
        <p:spPr>
          <a:xfrm>
            <a:off x="945280" y="1161068"/>
            <a:ext cx="5787214" cy="3244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indent="-4635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You ignore the email.</a:t>
            </a:r>
            <a:endParaRPr lang="en-US" sz="2800" b="0" i="0" u="none" strike="noStrike" dirty="0">
              <a:solidFill>
                <a:srgbClr val="D34817"/>
              </a:solidFill>
              <a:effectLst/>
              <a:latin typeface="Arial" panose="020B0604020202020204" pitchFamily="34" charset="0"/>
            </a:endParaRPr>
          </a:p>
          <a:p>
            <a:pPr marL="463550" indent="-4635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Then your phone rings.</a:t>
            </a:r>
            <a:endParaRPr lang="en-US" sz="2800" b="0" i="0" u="none" strike="noStrike" dirty="0">
              <a:solidFill>
                <a:srgbClr val="D34817"/>
              </a:solidFill>
              <a:effectLst/>
              <a:latin typeface="Arial" panose="020B0604020202020204" pitchFamily="34" charset="0"/>
            </a:endParaRPr>
          </a:p>
          <a:p>
            <a:pPr marL="463550" indent="-4635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“Hi, this is IT. We saw suspicious activity. Did you just get an email?”</a:t>
            </a:r>
            <a:endParaRPr lang="en-US" sz="2800" b="0" i="0" u="none" strike="noStrike" dirty="0">
              <a:solidFill>
                <a:srgbClr val="D34817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7C262-6516-C039-6F6F-4694AE094A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241" t="5228" r="10174" b="18954"/>
          <a:stretch>
            <a:fillRect/>
          </a:stretch>
        </p:blipFill>
        <p:spPr>
          <a:xfrm>
            <a:off x="7754471" y="1246312"/>
            <a:ext cx="2438400" cy="43118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5897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724B4-C52F-2EF4-610D-F6C0942EF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55CC19-BEB3-6701-E686-6B76A7EF3F5C}"/>
              </a:ext>
            </a:extLst>
          </p:cNvPr>
          <p:cNvSpPr txBox="1"/>
          <p:nvPr/>
        </p:nvSpPr>
        <p:spPr>
          <a:xfrm>
            <a:off x="1770937" y="572843"/>
            <a:ext cx="3945311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sz="3200" b="1" dirty="0">
                <a:solidFill>
                  <a:schemeClr val="tx1"/>
                </a:solidFill>
              </a:rPr>
              <a:t>Debrief: </a:t>
            </a:r>
          </a:p>
          <a:p>
            <a:pPr marL="457200" indent="-457200">
              <a:buFont typeface="Arial" panose="020B0604020202020204" pitchFamily="34" charset="0"/>
              <a:buChar char="•"/>
              <a:defRPr sz="2800" b="1">
                <a:solidFill>
                  <a:srgbClr val="FFFFFF"/>
                </a:solidFill>
              </a:defRPr>
            </a:pPr>
            <a:r>
              <a:rPr lang="en-US" sz="3200" dirty="0">
                <a:solidFill>
                  <a:schemeClr val="tx1"/>
                </a:solidFill>
              </a:rPr>
              <a:t>What changed?</a:t>
            </a:r>
          </a:p>
          <a:p>
            <a:pPr marL="457200" indent="-457200">
              <a:buFont typeface="Arial" panose="020B0604020202020204" pitchFamily="34" charset="0"/>
              <a:buChar char="•"/>
              <a:defRPr sz="2800" b="1">
                <a:solidFill>
                  <a:srgbClr val="FFFFFF"/>
                </a:solidFill>
              </a:defRPr>
            </a:pPr>
            <a:r>
              <a:rPr lang="en-US" sz="3200" dirty="0">
                <a:solidFill>
                  <a:schemeClr val="tx1"/>
                </a:solidFill>
              </a:rPr>
              <a:t>What happened?</a:t>
            </a:r>
            <a:endParaRPr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790F74-3363-A192-05D1-47EDDB669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403267"/>
              </p:ext>
            </p:extLst>
          </p:nvPr>
        </p:nvGraphicFramePr>
        <p:xfrm>
          <a:off x="1647013" y="4534332"/>
          <a:ext cx="9108141" cy="1446323"/>
        </p:xfrm>
        <a:graphic>
          <a:graphicData uri="http://schemas.openxmlformats.org/drawingml/2006/table">
            <a:tbl>
              <a:tblPr/>
              <a:tblGrid>
                <a:gridCol w="2928224">
                  <a:extLst>
                    <a:ext uri="{9D8B030D-6E8A-4147-A177-3AD203B41FA5}">
                      <a16:colId xmlns:a16="http://schemas.microsoft.com/office/drawing/2014/main" val="3396093633"/>
                    </a:ext>
                  </a:extLst>
                </a:gridCol>
                <a:gridCol w="3081446">
                  <a:extLst>
                    <a:ext uri="{9D8B030D-6E8A-4147-A177-3AD203B41FA5}">
                      <a16:colId xmlns:a16="http://schemas.microsoft.com/office/drawing/2014/main" val="1178466504"/>
                    </a:ext>
                  </a:extLst>
                </a:gridCol>
                <a:gridCol w="3098471">
                  <a:extLst>
                    <a:ext uri="{9D8B030D-6E8A-4147-A177-3AD203B41FA5}">
                      <a16:colId xmlns:a16="http://schemas.microsoft.com/office/drawing/2014/main" val="1192077173"/>
                    </a:ext>
                  </a:extLst>
                </a:gridCol>
              </a:tblGrid>
              <a:tr h="521763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2200" b="1" i="0" u="none" strike="noStrike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Lever 1: Authority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22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Lever 2: Familiarity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2200" b="1" i="0" u="none" strike="noStrike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Lever 3: Urgency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8964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200" b="0" i="0" u="none" strike="noStrike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Message from IT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2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Company Logo Used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200" b="0" i="0" u="none" strike="noStrike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Crisis Maintained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079563"/>
                  </a:ext>
                </a:extLst>
              </a:tr>
              <a:tr h="43419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200" b="0" i="1" u="none" strike="noStrike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(Bypasses Suspicion)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200" b="0" i="1" u="none" strike="noStrike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Real Name Mentioned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200" b="0" i="1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Time Pressure Applied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3481087"/>
                  </a:ext>
                </a:extLst>
              </a:tr>
            </a:tbl>
          </a:graphicData>
        </a:graphic>
      </p:graphicFrame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83E98C1A-C6AF-55C8-3385-0BDE0CEF47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46105"/>
              </p:ext>
            </p:extLst>
          </p:nvPr>
        </p:nvGraphicFramePr>
        <p:xfrm>
          <a:off x="891489" y="2299916"/>
          <a:ext cx="10619191" cy="1951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0351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51635" y="358312"/>
            <a:ext cx="448872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A Scandal in Bohemia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479" y="943087"/>
            <a:ext cx="10607040" cy="534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Holmes disguises himself as a clergyman. By appearing as a harmless clergyman, Holmes bypasses suspicion and gains proximity to his target.</a:t>
            </a:r>
          </a:p>
          <a:p>
            <a:pPr>
              <a:lnSpc>
                <a:spcPct val="114000"/>
              </a:lnSpc>
              <a:spcAft>
                <a:spcPts val="1800"/>
              </a:spcAft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Teaches: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U</a:t>
            </a:r>
            <a:r>
              <a:rPr sz="2800" dirty="0">
                <a:solidFill>
                  <a:schemeClr val="tx1"/>
                </a:solidFill>
              </a:rPr>
              <a:t>rgency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E</a:t>
            </a:r>
            <a:r>
              <a:rPr sz="2800" dirty="0">
                <a:solidFill>
                  <a:schemeClr val="tx1"/>
                </a:solidFill>
              </a:rPr>
              <a:t>motional manipulation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D</a:t>
            </a:r>
            <a:r>
              <a:rPr sz="2800" dirty="0">
                <a:solidFill>
                  <a:schemeClr val="tx1"/>
                </a:solidFill>
              </a:rPr>
              <a:t>isclosure under stress</a:t>
            </a:r>
          </a:p>
          <a:p>
            <a:pPr>
              <a:lnSpc>
                <a:spcPct val="114000"/>
              </a:lnSpc>
              <a:spcBef>
                <a:spcPts val="1200"/>
              </a:spcBef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Modern Parallel: phishing urgency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F7930B-E661-38EB-388B-7591E403F7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7" t="61961" r="38323" b="14117"/>
          <a:stretch>
            <a:fillRect/>
          </a:stretch>
        </p:blipFill>
        <p:spPr>
          <a:xfrm>
            <a:off x="4415506" y="2142566"/>
            <a:ext cx="7368692" cy="1954305"/>
          </a:xfrm>
          <a:prstGeom prst="roundRect">
            <a:avLst>
              <a:gd name="adj" fmla="val 16667"/>
            </a:avLst>
          </a:prstGeom>
          <a:ln>
            <a:solidFill>
              <a:schemeClr val="bg2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14391" y="303326"/>
            <a:ext cx="496321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The Red‑Headed League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5574" y="888101"/>
            <a:ext cx="10400852" cy="5685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A fake job targeting red‑haired men distracts a pawnbroker for hours daily, enabling criminals to tunnel into a bank next door to his pawn shop. 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Teaches: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P</a:t>
            </a:r>
            <a:r>
              <a:rPr sz="2800" dirty="0">
                <a:solidFill>
                  <a:schemeClr val="tx1"/>
                </a:solidFill>
              </a:rPr>
              <a:t>retexting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D</a:t>
            </a:r>
            <a:r>
              <a:rPr sz="2800" dirty="0">
                <a:solidFill>
                  <a:schemeClr val="tx1"/>
                </a:solidFill>
              </a:rPr>
              <a:t>istraction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T</a:t>
            </a:r>
            <a:r>
              <a:rPr sz="2800" dirty="0">
                <a:solidFill>
                  <a:schemeClr val="tx1"/>
                </a:solidFill>
              </a:rPr>
              <a:t>rust exploitation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spcBef>
                <a:spcPts val="1200"/>
              </a:spcBef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How would this scam work today?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• Phishing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• Fake job scams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• SMS lures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0C7E47-0AE0-EA10-F06D-A14DDDC963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6" t="45228" r="32832" b="15686"/>
          <a:stretch>
            <a:fillRect/>
          </a:stretch>
        </p:blipFill>
        <p:spPr>
          <a:xfrm>
            <a:off x="4482352" y="1945341"/>
            <a:ext cx="6687671" cy="2680447"/>
          </a:xfrm>
          <a:prstGeom prst="rect">
            <a:avLst/>
          </a:prstGeom>
          <a:ln w="12700">
            <a:solidFill>
              <a:srgbClr val="66330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83371" y="541109"/>
            <a:ext cx="562525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Charles Augustus Milverton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0751" y="1274781"/>
            <a:ext cx="10490498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this case, Holmes assumes the identity of a plumber. No one thinks twice about allowing him in and out of the house. Beyond physical disguise, Holmes exploits the psychological shortcut of authority itself. 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endParaRPr lang="en-US" sz="2400" dirty="0">
              <a:latin typeface="Arial" panose="020B0604020202020204" pitchFamily="34" charset="0"/>
            </a:endParaRP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Teaches: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E</a:t>
            </a:r>
            <a:r>
              <a:rPr sz="2800" dirty="0">
                <a:solidFill>
                  <a:schemeClr val="tx1"/>
                </a:solidFill>
              </a:rPr>
              <a:t>xtortion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C</a:t>
            </a:r>
            <a:r>
              <a:rPr sz="2800" dirty="0">
                <a:solidFill>
                  <a:schemeClr val="tx1"/>
                </a:solidFill>
              </a:rPr>
              <a:t>oercion</a:t>
            </a:r>
            <a:r>
              <a:rPr lang="en-US" sz="2800" dirty="0">
                <a:solidFill>
                  <a:schemeClr val="tx1"/>
                </a:solidFill>
              </a:rPr>
              <a:t>, may be subtle</a:t>
            </a:r>
            <a:endParaRPr sz="2800" dirty="0">
              <a:solidFill>
                <a:schemeClr val="tx1"/>
              </a:solidFill>
            </a:endParaRP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I</a:t>
            </a:r>
            <a:r>
              <a:rPr sz="2800" dirty="0">
                <a:solidFill>
                  <a:schemeClr val="tx1"/>
                </a:solidFill>
              </a:rPr>
              <a:t>nsider risk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Ethical discussion: Should Holmes break the law to stop a blackmailer? Should we to catch ransomware/extortionist?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01887E-19AE-490E-DF2E-D3DB230BDE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260" t="25867" r="34488" b="44449"/>
          <a:stretch>
            <a:fillRect/>
          </a:stretch>
        </p:blipFill>
        <p:spPr>
          <a:xfrm>
            <a:off x="5979457" y="2732976"/>
            <a:ext cx="4268097" cy="2618954"/>
          </a:xfrm>
          <a:prstGeom prst="roundRect">
            <a:avLst>
              <a:gd name="adj" fmla="val 16667"/>
            </a:avLst>
          </a:prstGeom>
          <a:ln w="12700">
            <a:solidFill>
              <a:schemeClr val="bg2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1865" y="561350"/>
            <a:ext cx="403187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The Blue Carbuncle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76169"/>
            <a:ext cx="1041878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thief’s panic leads him to hide a gem inside a goose, assuming no one would think to search something so mundane.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Teaches: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P</a:t>
            </a:r>
            <a:r>
              <a:rPr sz="2800" dirty="0">
                <a:solidFill>
                  <a:schemeClr val="tx1"/>
                </a:solidFill>
              </a:rPr>
              <a:t>redictability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P</a:t>
            </a:r>
            <a:r>
              <a:rPr sz="2800" dirty="0">
                <a:solidFill>
                  <a:schemeClr val="tx1"/>
                </a:solidFill>
              </a:rPr>
              <a:t>anic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B</a:t>
            </a:r>
            <a:r>
              <a:rPr sz="2800" dirty="0">
                <a:solidFill>
                  <a:schemeClr val="tx1"/>
                </a:solidFill>
              </a:rPr>
              <a:t>ehavioral analysis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/>
              <a:t>Holmes solves cases by anticipating </a:t>
            </a:r>
          </a:p>
          <a:p>
            <a:r>
              <a:rPr lang="en-US" sz="2800" dirty="0"/>
              <a:t>how people will behave under pressure.</a:t>
            </a:r>
          </a:p>
          <a:p>
            <a:endParaRPr lang="en-US" sz="2800" dirty="0"/>
          </a:p>
          <a:p>
            <a:r>
              <a:rPr lang="en-US" sz="2800" dirty="0"/>
              <a:t>How can we?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74B9F5-1F13-D48E-CB86-8453A51D23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786" t="23258" r="38061" b="40131"/>
          <a:stretch>
            <a:fillRect/>
          </a:stretch>
        </p:blipFill>
        <p:spPr>
          <a:xfrm>
            <a:off x="7458635" y="2254274"/>
            <a:ext cx="4333978" cy="35082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 cap="sq">
            <a:solidFill>
              <a:schemeClr val="accent3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53567" y="421065"/>
            <a:ext cx="259718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Sign of Four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1" y="1005840"/>
            <a:ext cx="7308028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Holmes disguises himself as a dock worker and strategically questions people connected to the suspect, using familiarity and perceived shared identity to elicit information they would not normally reveal.</a:t>
            </a:r>
          </a:p>
          <a:p>
            <a:pPr>
              <a:spcBef>
                <a:spcPts val="1200"/>
              </a:spcBef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Teaches: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E</a:t>
            </a:r>
            <a:r>
              <a:rPr sz="2800" dirty="0">
                <a:solidFill>
                  <a:schemeClr val="tx1"/>
                </a:solidFill>
              </a:rPr>
              <a:t>licitation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OSINT</a:t>
            </a:r>
          </a:p>
          <a:p>
            <a:pPr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</a:t>
            </a:r>
            <a:r>
              <a:rPr lang="en-US" sz="2800" dirty="0">
                <a:solidFill>
                  <a:schemeClr val="tx1"/>
                </a:solidFill>
              </a:rPr>
              <a:t>T</a:t>
            </a:r>
            <a:r>
              <a:rPr sz="2800" dirty="0">
                <a:solidFill>
                  <a:schemeClr val="tx1"/>
                </a:solidFill>
              </a:rPr>
              <a:t>rust exploitation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Reconnaissance is the foundational competent of a strong attack or defense.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B8637E-399A-55F6-C801-6D5E76B273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769" t="951" r="936" b="32487"/>
          <a:stretch>
            <a:fillRect/>
          </a:stretch>
        </p:blipFill>
        <p:spPr>
          <a:xfrm>
            <a:off x="8256494" y="1146586"/>
            <a:ext cx="3630707" cy="4564828"/>
          </a:xfrm>
          <a:prstGeom prst="rect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AC4F3-0830-AC7D-E3CB-A9220D9AC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FFEF46-960A-36B9-7E75-E1344EFE3097}"/>
              </a:ext>
            </a:extLst>
          </p:cNvPr>
          <p:cNvSpPr txBox="1"/>
          <p:nvPr/>
        </p:nvSpPr>
        <p:spPr>
          <a:xfrm>
            <a:off x="1291639" y="597456"/>
            <a:ext cx="960872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sz="3200" dirty="0">
                <a:solidFill>
                  <a:schemeClr val="tx1"/>
                </a:solidFill>
              </a:rPr>
              <a:t>Holmes Teaches Social Engineering Techniques</a:t>
            </a:r>
            <a:endParaRPr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04FBC2-84B2-55D5-2EE7-FB134014C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608643"/>
              </p:ext>
            </p:extLst>
          </p:nvPr>
        </p:nvGraphicFramePr>
        <p:xfrm>
          <a:off x="801921" y="1332197"/>
          <a:ext cx="10588158" cy="48387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1138">
                  <a:extLst>
                    <a:ext uri="{9D8B030D-6E8A-4147-A177-3AD203B41FA5}">
                      <a16:colId xmlns:a16="http://schemas.microsoft.com/office/drawing/2014/main" val="3726747673"/>
                    </a:ext>
                  </a:extLst>
                </a:gridCol>
                <a:gridCol w="3389381">
                  <a:extLst>
                    <a:ext uri="{9D8B030D-6E8A-4147-A177-3AD203B41FA5}">
                      <a16:colId xmlns:a16="http://schemas.microsoft.com/office/drawing/2014/main" val="25846846"/>
                    </a:ext>
                  </a:extLst>
                </a:gridCol>
                <a:gridCol w="3697639">
                  <a:extLst>
                    <a:ext uri="{9D8B030D-6E8A-4147-A177-3AD203B41FA5}">
                      <a16:colId xmlns:a16="http://schemas.microsoft.com/office/drawing/2014/main" val="2345028441"/>
                    </a:ext>
                  </a:extLst>
                </a:gridCol>
              </a:tblGrid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Case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>
                          <a:solidFill>
                            <a:schemeClr val="tx1"/>
                          </a:solidFill>
                          <a:effectLst/>
                        </a:rPr>
                        <a:t>Technique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Modern Parallel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259353417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 Scandal in Bohemia</a:t>
                      </a:r>
                      <a:endParaRPr lang="en-US" sz="2000" b="1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Emotional manipulation, urgency</a:t>
                      </a:r>
                      <a:endParaRPr lang="en-US" sz="200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Phishing urgency, MFA fatigue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726771093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</a:rPr>
                        <a:t>The Red-Headed League</a:t>
                      </a:r>
                      <a:endParaRPr lang="en-US" sz="2000" b="1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Pretexting, distraction</a:t>
                      </a:r>
                      <a:endParaRPr lang="en-US" sz="200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Business email compromise setup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560290557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The Man with the Twisted Lip</a:t>
                      </a:r>
                      <a:endParaRPr lang="en-US" sz="2000" b="1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Identity deception</a:t>
                      </a:r>
                      <a:endParaRPr lang="en-US" sz="200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Insider threat, false identity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04692118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</a:rPr>
                        <a:t>Charles Augustus Milverton</a:t>
                      </a:r>
                      <a:endParaRPr lang="en-US" sz="2000" b="1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Blackmail, coercion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Ransomware/extortion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425094267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</a:rPr>
                        <a:t>The Norwood Builder</a:t>
                      </a:r>
                      <a:endParaRPr lang="en-US" sz="2000" b="1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Staged evidence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False flag / misdirection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2424807996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</a:rPr>
                        <a:t>The Blue Carbuncle</a:t>
                      </a:r>
                      <a:endParaRPr lang="en-US" sz="2000" b="1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Exploiting panic</a:t>
                      </a:r>
                      <a:endParaRPr lang="en-US" sz="200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it-IT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Data exfiltration via insider panic</a:t>
                      </a:r>
                      <a:endParaRPr lang="it-IT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4142623315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>
                          <a:solidFill>
                            <a:srgbClr val="000000"/>
                          </a:solidFill>
                          <a:effectLst/>
                        </a:rPr>
                        <a:t>The Boscombe Valley Mystery</a:t>
                      </a:r>
                      <a:endParaRPr lang="en-US" sz="2000" b="1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Trust exploitation</a:t>
                      </a:r>
                      <a:endParaRPr lang="en-US" sz="200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Social trust attacks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4225915521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The Speckled Band</a:t>
                      </a:r>
                      <a:endParaRPr lang="en-US" sz="2000" b="1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Hidden attack vector</a:t>
                      </a:r>
                      <a:endParaRPr lang="en-US" sz="2000">
                        <a:effectLst/>
                      </a:endParaRPr>
                    </a:p>
                  </a:txBody>
                  <a:tcPr marL="63500" marR="63500" marT="31750" marB="3175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Covert malware / persistence</a:t>
                      </a:r>
                      <a:endParaRPr lang="en-US" sz="2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1326144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891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98752" y="395424"/>
            <a:ext cx="799449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Cybersecurity Can Be Taught Anywhere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8818" y="1182231"/>
            <a:ext cx="10004662" cy="48320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English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Psychology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History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Business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Computer Science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Ethics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Math (Dancing Men - ciphers, Musgrave Ritual - geometry)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Music (Hound of the Baskervilles - steganography)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Art / Math (The Valley of Fear - binary beads)</a:t>
            </a:r>
          </a:p>
          <a:p>
            <a:pPr marL="457200" indent="-457200"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International Politics (The Adventure of the Naval Treaty)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7" name="Picture 6" descr="Books on a shelf">
            <a:extLst>
              <a:ext uri="{FF2B5EF4-FFF2-40B4-BE49-F238E27FC236}">
                <a16:creationId xmlns:a16="http://schemas.microsoft.com/office/drawing/2014/main" id="{ADDF9833-4AAD-DDF3-7887-33D63522F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149" y="980199"/>
            <a:ext cx="4665664" cy="31120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14136" y="315680"/>
            <a:ext cx="337303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Why This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58" y="900455"/>
            <a:ext cx="9755393" cy="5454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Narrative increases: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E</a:t>
            </a:r>
            <a:r>
              <a:rPr sz="2800" dirty="0">
                <a:solidFill>
                  <a:schemeClr val="tx1"/>
                </a:solidFill>
              </a:rPr>
              <a:t>ngagement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R</a:t>
            </a:r>
            <a:r>
              <a:rPr sz="2800" dirty="0">
                <a:solidFill>
                  <a:schemeClr val="tx1"/>
                </a:solidFill>
              </a:rPr>
              <a:t>etention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C</a:t>
            </a:r>
            <a:r>
              <a:rPr sz="2800" dirty="0">
                <a:solidFill>
                  <a:schemeClr val="tx1"/>
                </a:solidFill>
              </a:rPr>
              <a:t>onfidence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T</a:t>
            </a:r>
            <a:r>
              <a:rPr sz="2800" dirty="0">
                <a:solidFill>
                  <a:schemeClr val="tx1"/>
                </a:solidFill>
              </a:rPr>
              <a:t>ransfer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Students may forget a definition of social engineering…</a:t>
            </a: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but they won’t forget Sherlock Holmes causing a fake fire to recover a picture for a king.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6542D-08B4-D645-FCDA-098AB966E7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19" t="13202" r="28562" b="30196"/>
          <a:stretch>
            <a:fillRect/>
          </a:stretch>
        </p:blipFill>
        <p:spPr>
          <a:xfrm>
            <a:off x="5127812" y="900455"/>
            <a:ext cx="6472518" cy="3881719"/>
          </a:xfrm>
          <a:prstGeom prst="rect">
            <a:avLst/>
          </a:prstGeom>
          <a:ln w="12700">
            <a:solidFill>
              <a:schemeClr val="bg2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9403" y="502920"/>
            <a:ext cx="815319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Why Social Engineering Is Hard to 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087695"/>
            <a:ext cx="8068234" cy="25978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Cyber feels 'too technical'</a:t>
            </a: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Students</a:t>
            </a:r>
            <a:r>
              <a:rPr lang="en-US" sz="2800" dirty="0">
                <a:solidFill>
                  <a:schemeClr val="tx1"/>
                </a:solidFill>
              </a:rPr>
              <a:t> (People)</a:t>
            </a:r>
            <a:r>
              <a:rPr sz="2800" dirty="0">
                <a:solidFill>
                  <a:schemeClr val="tx1"/>
                </a:solidFill>
              </a:rPr>
              <a:t> underestimate human threats</a:t>
            </a: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Awareness training is forgettable</a:t>
            </a: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Definitions don’t stick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E2D9C7-96DE-7F45-94E5-96BA359D12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233" t="61176" r="2157" b="8366"/>
          <a:stretch>
            <a:fillRect/>
          </a:stretch>
        </p:blipFill>
        <p:spPr>
          <a:xfrm>
            <a:off x="4925214" y="3110754"/>
            <a:ext cx="6488651" cy="32443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20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27403" y="519677"/>
            <a:ext cx="473719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Implementation Models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372" y="1339326"/>
            <a:ext cx="10418781" cy="4472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Broadly applicable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K–12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General Education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Cyber Programs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Professional Development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Sherlock Holmes provides an interdisciplinary, scalable, and experiential framework for teaching cybersecurity thinking.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2E4063-1C21-78A5-8D2F-54894B62DB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03" t="57254" r="41024" b="15425"/>
          <a:stretch>
            <a:fillRect/>
          </a:stretch>
        </p:blipFill>
        <p:spPr>
          <a:xfrm>
            <a:off x="4304850" y="1339326"/>
            <a:ext cx="7422778" cy="2402542"/>
          </a:xfrm>
          <a:prstGeom prst="roundRect">
            <a:avLst>
              <a:gd name="adj" fmla="val 16667"/>
            </a:avLst>
          </a:prstGeom>
          <a:ln w="12700">
            <a:solidFill>
              <a:schemeClr val="bg2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138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8497" y="576293"/>
            <a:ext cx="544732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NICE Workforce Relevance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1" y="1161067"/>
            <a:ext cx="10526358" cy="496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Critical thinking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Communication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Skepticism</a:t>
            </a:r>
          </a:p>
          <a:p>
            <a:pPr marL="457200" indent="-457200">
              <a:lnSpc>
                <a:spcPct val="114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Behavioral analysis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Using Sherlock Holmes as a narrative pedagogy model broadens cybersecurity participation by making social engineering concepts accessible, experiential, and transferable across disciplines while simultaneously supporting workforce-relevant human-centered cybersecurity competencies.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610B4F-1660-96F0-FCE1-802F5933E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043" y="1158492"/>
            <a:ext cx="3854583" cy="22705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ED49F-EB7B-7828-FE36-EA7EF13EF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9627FF-73B7-76E4-59C3-C425A4EE1BD0}"/>
              </a:ext>
            </a:extLst>
          </p:cNvPr>
          <p:cNvSpPr txBox="1"/>
          <p:nvPr/>
        </p:nvSpPr>
        <p:spPr>
          <a:xfrm>
            <a:off x="2518738" y="298387"/>
            <a:ext cx="715452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sz="3200" dirty="0">
                <a:solidFill>
                  <a:schemeClr val="tx1"/>
                </a:solidFill>
              </a:rPr>
              <a:t>Holmes Addresses </a:t>
            </a:r>
            <a:r>
              <a:rPr sz="3200" dirty="0">
                <a:solidFill>
                  <a:schemeClr val="tx1"/>
                </a:solidFill>
              </a:rPr>
              <a:t>NICE </a:t>
            </a:r>
            <a:r>
              <a:rPr lang="en-US" sz="3200" dirty="0">
                <a:solidFill>
                  <a:schemeClr val="tx1"/>
                </a:solidFill>
              </a:rPr>
              <a:t>Goals 1 - 3</a:t>
            </a:r>
            <a:endParaRPr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86C48D6-0F6C-7C69-4578-53DF41C412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338277"/>
              </p:ext>
            </p:extLst>
          </p:nvPr>
        </p:nvGraphicFramePr>
        <p:xfrm>
          <a:off x="412376" y="981774"/>
          <a:ext cx="11049001" cy="50856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84569">
                  <a:extLst>
                    <a:ext uri="{9D8B030D-6E8A-4147-A177-3AD203B41FA5}">
                      <a16:colId xmlns:a16="http://schemas.microsoft.com/office/drawing/2014/main" val="1880915544"/>
                    </a:ext>
                  </a:extLst>
                </a:gridCol>
                <a:gridCol w="4209143">
                  <a:extLst>
                    <a:ext uri="{9D8B030D-6E8A-4147-A177-3AD203B41FA5}">
                      <a16:colId xmlns:a16="http://schemas.microsoft.com/office/drawing/2014/main" val="3927545148"/>
                    </a:ext>
                  </a:extLst>
                </a:gridCol>
                <a:gridCol w="4555289">
                  <a:extLst>
                    <a:ext uri="{9D8B030D-6E8A-4147-A177-3AD203B41FA5}">
                      <a16:colId xmlns:a16="http://schemas.microsoft.com/office/drawing/2014/main" val="1226043535"/>
                    </a:ext>
                  </a:extLst>
                </a:gridCol>
              </a:tblGrid>
              <a:tr h="4974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NICE Goal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Holmes-Based Cybersecurity Education Contribution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NICE Alignment / Workforce Impact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622459852"/>
                  </a:ext>
                </a:extLst>
              </a:tr>
              <a:tr h="8135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1. Broadening Participation in Cybersecurity</a:t>
                      </a:r>
                      <a:endParaRPr lang="en-US" sz="1800" dirty="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Makes cybersecurity accessible to non-technical learners through familiar stories and narrative-based instruction. Lowers intimidation barriers and increases engagement for students who might not otherwise pursue cyber education.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Expands the cybersecurity talent pipeline by engaging general education students, non-cyber majors, K–12 learners, and pre-service teachers.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1411206309"/>
                  </a:ext>
                </a:extLst>
              </a:tr>
              <a:tr h="6409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2. Building Cybersecurity Workforce Readiness</a:t>
                      </a:r>
                      <a:endParaRPr lang="en-US" sz="1800" dirty="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Develops human-centered cyber competencies including skepticism, critical thinking, behavioral analysis, adversarial thinking, communication, and ethical reasoning.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Prepares students for workforce-relevant cybersecurity behaviors, especially social engineering awareness and human-layer defense.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3324312566"/>
                  </a:ext>
                </a:extLst>
              </a:tr>
              <a:tr h="554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3. Interdisciplinary Cybersecurity Education</a:t>
                      </a:r>
                      <a:endParaRPr lang="en-US" sz="180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Embeds cybersecurity concepts into non-technical disciplines using literature as an instructional scaffold.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Demonstrates that cybersecurity is behavioral, ethical, communicative, and social—not only technical—supporting NICE interdisciplinary goals.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377907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39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8CD81-3589-FFEB-AFEB-AB50B3DD3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1957F9-C4B2-6762-C357-B806E35B249A}"/>
              </a:ext>
            </a:extLst>
          </p:cNvPr>
          <p:cNvSpPr txBox="1"/>
          <p:nvPr/>
        </p:nvSpPr>
        <p:spPr>
          <a:xfrm>
            <a:off x="2518738" y="298387"/>
            <a:ext cx="715452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sz="3200" dirty="0">
                <a:solidFill>
                  <a:schemeClr val="tx1"/>
                </a:solidFill>
              </a:rPr>
              <a:t>Holmes Addresses </a:t>
            </a:r>
            <a:r>
              <a:rPr sz="3200" dirty="0">
                <a:solidFill>
                  <a:schemeClr val="tx1"/>
                </a:solidFill>
              </a:rPr>
              <a:t>NICE </a:t>
            </a:r>
            <a:r>
              <a:rPr lang="en-US" sz="3200" dirty="0">
                <a:solidFill>
                  <a:schemeClr val="tx1"/>
                </a:solidFill>
              </a:rPr>
              <a:t>Goals 4 - 7</a:t>
            </a:r>
            <a:endParaRPr sz="32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3B96A08-5F54-95D6-D47C-8E2F6BDFA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57339"/>
              </p:ext>
            </p:extLst>
          </p:nvPr>
        </p:nvGraphicFramePr>
        <p:xfrm>
          <a:off x="412376" y="883162"/>
          <a:ext cx="11049001" cy="53969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84569">
                  <a:extLst>
                    <a:ext uri="{9D8B030D-6E8A-4147-A177-3AD203B41FA5}">
                      <a16:colId xmlns:a16="http://schemas.microsoft.com/office/drawing/2014/main" val="1880915544"/>
                    </a:ext>
                  </a:extLst>
                </a:gridCol>
                <a:gridCol w="4209143">
                  <a:extLst>
                    <a:ext uri="{9D8B030D-6E8A-4147-A177-3AD203B41FA5}">
                      <a16:colId xmlns:a16="http://schemas.microsoft.com/office/drawing/2014/main" val="3927545148"/>
                    </a:ext>
                  </a:extLst>
                </a:gridCol>
                <a:gridCol w="4555289">
                  <a:extLst>
                    <a:ext uri="{9D8B030D-6E8A-4147-A177-3AD203B41FA5}">
                      <a16:colId xmlns:a16="http://schemas.microsoft.com/office/drawing/2014/main" val="1226043535"/>
                    </a:ext>
                  </a:extLst>
                </a:gridCol>
              </a:tblGrid>
              <a:tr h="497403">
                <a:tc>
                  <a:txBody>
                    <a:bodyPr/>
                    <a:lstStyle/>
                    <a:p>
                      <a:pPr marL="233363" indent="-233363">
                        <a:buNone/>
                      </a:pPr>
                      <a:r>
                        <a:rPr lang="en-US" sz="1800" dirty="0"/>
                        <a:t>NICE Goal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Holmes-Based Cybersecurity Education Contribution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NICE Alignment / Workforce Impact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622459852"/>
                  </a:ext>
                </a:extLst>
              </a:tr>
              <a:tr h="554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4. Experiential &amp; Active Learning</a:t>
                      </a:r>
                      <a:endParaRPr lang="en-US" sz="1800" dirty="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Supports scenario-based learning, simulations, reflection, and problem-solving through narrative case studies and interactive demonstrations.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Aligns with active-learning pedagogies valued by NICE, including experiential learning, case-based instruction, and authentic problem solving.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3172687225"/>
                  </a:ext>
                </a:extLst>
              </a:tr>
              <a:tr h="4684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5. Cybersecurity Awareness &amp; Literacy</a:t>
                      </a:r>
                      <a:endParaRPr lang="en-US" sz="180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Helps students understand </a:t>
                      </a:r>
                      <a:r>
                        <a:rPr lang="en-US" sz="1800" b="1"/>
                        <a:t>why</a:t>
                      </a:r>
                      <a:r>
                        <a:rPr lang="en-US" sz="1800"/>
                        <a:t> social engineering works through stories that reveal manipulation, persuasion, and trust exploitation.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Builds cybersecurity thinking rather than rote rule-following, improving long-term cyber literacy and digital resilience.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1486332277"/>
                  </a:ext>
                </a:extLst>
              </a:tr>
              <a:tr h="554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6. Scalable &amp; Replicable Educational Practice</a:t>
                      </a:r>
                      <a:endParaRPr lang="en-US" sz="180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Offers a low-cost, adaptable instructional model that can be implemented across institutions without specialized technical infrastructure.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Supports dissemination and scalability by enabling instructors to teach cybersecurity concepts without cyber ranges or advanced technical labs.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1344665048"/>
                  </a:ext>
                </a:extLst>
              </a:tr>
              <a:tr h="5547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7. Supporting the NICE Workforce Framework</a:t>
                      </a:r>
                      <a:endParaRPr lang="en-US" sz="1800" dirty="0"/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Encourages competencies related to Analyze, Protect &amp; Defend, Investigate, and human-centered cybersecurity through behavioral analysis and adversarial thinking.</a:t>
                      </a:r>
                    </a:p>
                  </a:txBody>
                  <a:tcPr marL="36980" marR="36980" marT="18490" marB="184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Reinforces workforce-relevant competencies such as problem-solving, communication, critical thinking, and threat recognition.</a:t>
                      </a:r>
                    </a:p>
                  </a:txBody>
                  <a:tcPr marL="36980" marR="36980" marT="18490" marB="18490" anchor="ctr"/>
                </a:tc>
                <a:extLst>
                  <a:ext uri="{0D108BD9-81ED-4DB2-BD59-A6C34878D82A}">
                    <a16:rowId xmlns:a16="http://schemas.microsoft.com/office/drawing/2014/main" val="3537260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144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89630" y="299703"/>
            <a:ext cx="321273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Key 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9855" y="664119"/>
            <a:ext cx="10651862" cy="5894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1. Stories make cyber memorable</a:t>
            </a: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2. Holmes provides case studies</a:t>
            </a: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3. Narrative improves engagement</a:t>
            </a: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4. Social engineering</a:t>
            </a:r>
            <a:r>
              <a:rPr lang="en-US" sz="2800" dirty="0">
                <a:solidFill>
                  <a:schemeClr val="tx1"/>
                </a:solidFill>
              </a:rPr>
              <a:t> (and cybersecurity)</a:t>
            </a:r>
            <a:r>
              <a:rPr sz="2800" dirty="0">
                <a:solidFill>
                  <a:schemeClr val="tx1"/>
                </a:solidFill>
              </a:rPr>
              <a:t> becomes teachable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Sherlock Holmes transforms cybersecurity from a technical subject into a human story, making cybersecurity concepts more accessible, interdisciplinary, and workforce relevant.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B013B1-32B2-99BC-E7CD-22A57FEFB1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6" t="85752" r="59064" b="2483"/>
          <a:stretch>
            <a:fillRect/>
          </a:stretch>
        </p:blipFill>
        <p:spPr>
          <a:xfrm>
            <a:off x="2387499" y="3429000"/>
            <a:ext cx="6579373" cy="135192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"/>
          <p:cNvSpPr txBox="1"/>
          <p:nvPr/>
        </p:nvSpPr>
        <p:spPr>
          <a:xfrm>
            <a:off x="937858" y="2046081"/>
            <a:ext cx="10536619" cy="437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40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4000" b="1" dirty="0">
              <a:solidFill>
                <a:srgbClr val="FFFFFF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erasnick@uwf.edu</a:t>
            </a:r>
            <a:r>
              <a:rPr lang="en-US" sz="2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u="sng" dirty="0">
                <a:solidFill>
                  <a:srgbClr val="FFFFFF"/>
                </a:solidFill>
              </a:rPr>
              <a:t>uwf.edu/</a:t>
            </a:r>
            <a:r>
              <a:rPr lang="en-US" sz="2800" b="1" u="sng" dirty="0" err="1">
                <a:solidFill>
                  <a:srgbClr val="FFFFFF"/>
                </a:solidFill>
              </a:rPr>
              <a:t>cyberai</a:t>
            </a:r>
            <a:endParaRPr sz="2800" b="1" i="0" u="sng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sng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cyberai@uwf.edu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dirty="0"/>
          </a:p>
        </p:txBody>
      </p:sp>
      <p:sp>
        <p:nvSpPr>
          <p:cNvPr id="160" name="Google Shape;160;p4"/>
          <p:cNvSpPr txBox="1"/>
          <p:nvPr/>
        </p:nvSpPr>
        <p:spPr>
          <a:xfrm>
            <a:off x="551327" y="6533632"/>
            <a:ext cx="4291039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UWF Center for Cybersecurity and AI, uwf.edu/cyberai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A45FBB-4942-0FEB-B172-D740927C5B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147" t="19412" r="14147" b="42418"/>
          <a:stretch>
            <a:fillRect/>
          </a:stretch>
        </p:blipFill>
        <p:spPr>
          <a:xfrm>
            <a:off x="636494" y="2591096"/>
            <a:ext cx="3015746" cy="3476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5FFC7A-389C-E821-FACB-0328A2C8A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6851" y="2591096"/>
            <a:ext cx="3468990" cy="3468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2359" y="713673"/>
            <a:ext cx="926728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What Makes Stories Powerful Teach</a:t>
            </a:r>
            <a:r>
              <a:rPr lang="en-US" sz="3200" dirty="0">
                <a:solidFill>
                  <a:schemeClr val="tx1"/>
                </a:solidFill>
              </a:rPr>
              <a:t>ing Tool</a:t>
            </a:r>
            <a:r>
              <a:rPr sz="3200" dirty="0">
                <a:solidFill>
                  <a:schemeClr val="tx1"/>
                </a:solidFill>
              </a:rPr>
              <a:t>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8027" y="1298448"/>
            <a:ext cx="3705181" cy="32441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Stories create:</a:t>
            </a:r>
          </a:p>
          <a:p>
            <a:pPr marL="173038"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Engagement</a:t>
            </a:r>
          </a:p>
          <a:p>
            <a:pPr marL="173038"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Emotional memory</a:t>
            </a:r>
          </a:p>
          <a:p>
            <a:pPr marL="173038"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Context</a:t>
            </a:r>
          </a:p>
          <a:p>
            <a:pPr marL="173038"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• Transfer of learning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86139D-E639-2B36-DE57-3EC814886E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192" b="27059"/>
          <a:stretch>
            <a:fillRect/>
          </a:stretch>
        </p:blipFill>
        <p:spPr>
          <a:xfrm>
            <a:off x="4410636" y="1569234"/>
            <a:ext cx="7073152" cy="4204334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25800" y="602781"/>
            <a:ext cx="474040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Why Sherlock Holmes?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0920" y="1116857"/>
            <a:ext cx="5102679" cy="38904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Holmes stories naturally teach: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I</a:t>
            </a:r>
            <a:r>
              <a:rPr sz="2800" dirty="0">
                <a:solidFill>
                  <a:schemeClr val="tx1"/>
                </a:solidFill>
              </a:rPr>
              <a:t>mpersonation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D</a:t>
            </a:r>
            <a:r>
              <a:rPr sz="2800" dirty="0">
                <a:solidFill>
                  <a:schemeClr val="tx1"/>
                </a:solidFill>
              </a:rPr>
              <a:t>eception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U</a:t>
            </a:r>
            <a:r>
              <a:rPr sz="2800" dirty="0">
                <a:solidFill>
                  <a:schemeClr val="tx1"/>
                </a:solidFill>
              </a:rPr>
              <a:t>rgency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A</a:t>
            </a:r>
            <a:r>
              <a:rPr sz="2800" dirty="0">
                <a:solidFill>
                  <a:schemeClr val="tx1"/>
                </a:solidFill>
              </a:rPr>
              <a:t>uthority exploitation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E</a:t>
            </a:r>
            <a:r>
              <a:rPr sz="2800" dirty="0">
                <a:solidFill>
                  <a:schemeClr val="tx1"/>
                </a:solidFill>
              </a:rPr>
              <a:t>licitation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74D050-E443-A3DD-B9F7-9EB61989A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3" y="1698811"/>
            <a:ext cx="3823447" cy="3823447"/>
          </a:xfrm>
          <a:prstGeom prst="rect">
            <a:avLst/>
          </a:prstGeom>
          <a:ln w="12700">
            <a:solidFill>
              <a:srgbClr val="663300"/>
            </a:solidFill>
          </a:ln>
          <a:effectLst>
            <a:softEdge rad="254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86087" y="402327"/>
            <a:ext cx="571502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The Holmes Teaching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5314" y="1119242"/>
            <a:ext cx="1009763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5A5A5A"/>
                </a:solidFill>
              </a:defRPr>
            </a:pPr>
            <a:r>
              <a:rPr sz="2800" b="1" dirty="0">
                <a:solidFill>
                  <a:schemeClr val="tx1"/>
                </a:solidFill>
              </a:rPr>
              <a:t>READ → ANALYZE → SIMULATE → REFLECT → DEFEND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F45B5-DDDF-7E2D-913A-6E50E4DC9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709" y="1774602"/>
            <a:ext cx="6900582" cy="4600388"/>
          </a:xfrm>
          <a:prstGeom prst="rect">
            <a:avLst/>
          </a:prstGeom>
          <a:ln w="12700">
            <a:solidFill>
              <a:schemeClr val="bg2">
                <a:lumMod val="90000"/>
                <a:lumOff val="10000"/>
              </a:schemeClr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D502A-8C55-D2DB-9820-A4445379C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EE72AA-C3F4-9E58-00A4-3C355065EDE4}"/>
              </a:ext>
            </a:extLst>
          </p:cNvPr>
          <p:cNvSpPr txBox="1"/>
          <p:nvPr/>
        </p:nvSpPr>
        <p:spPr>
          <a:xfrm>
            <a:off x="2572327" y="576293"/>
            <a:ext cx="60596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Live Social Engineering Demo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A3ABB0-756D-C5AC-07CC-89C59B6C1465}"/>
              </a:ext>
            </a:extLst>
          </p:cNvPr>
          <p:cNvSpPr txBox="1"/>
          <p:nvPr/>
        </p:nvSpPr>
        <p:spPr>
          <a:xfrm>
            <a:off x="945280" y="1161068"/>
            <a:ext cx="10351612" cy="195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Email: "URGENT: Your account has been compromised.</a:t>
            </a:r>
            <a:r>
              <a:rPr lang="en-US" sz="2800" dirty="0">
                <a:solidFill>
                  <a:schemeClr val="tx1"/>
                </a:solidFill>
              </a:rPr>
              <a:t> Click here to secure it immediately.</a:t>
            </a:r>
            <a:r>
              <a:rPr sz="2800" dirty="0">
                <a:solidFill>
                  <a:schemeClr val="tx1"/>
                </a:solidFill>
              </a:rPr>
              <a:t>"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Who clicks?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A54971-A38E-33FD-E6EF-0FBA023884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7" t="17540" r="48521" b="28433"/>
          <a:stretch>
            <a:fillRect/>
          </a:stretch>
        </p:blipFill>
        <p:spPr>
          <a:xfrm>
            <a:off x="6706963" y="2626659"/>
            <a:ext cx="4589929" cy="3492022"/>
          </a:xfrm>
          <a:prstGeom prst="rect">
            <a:avLst/>
          </a:prstGeom>
          <a:ln w="12700" cmpd="thickThin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1783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34C3F-5D2C-7253-4337-D631E5C8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22609A-FD76-B792-72B7-6AB49C11E63C}"/>
              </a:ext>
            </a:extLst>
          </p:cNvPr>
          <p:cNvSpPr txBox="1"/>
          <p:nvPr/>
        </p:nvSpPr>
        <p:spPr>
          <a:xfrm>
            <a:off x="2572327" y="576293"/>
            <a:ext cx="60596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Live Social Engineering Demo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33DF7D-879C-4719-F35D-DF18687C611A}"/>
              </a:ext>
            </a:extLst>
          </p:cNvPr>
          <p:cNvSpPr txBox="1"/>
          <p:nvPr/>
        </p:nvSpPr>
        <p:spPr>
          <a:xfrm>
            <a:off x="945280" y="1161068"/>
            <a:ext cx="10351612" cy="2597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Email: "URGENT: Your account has been compromised.</a:t>
            </a:r>
            <a:r>
              <a:rPr lang="en-US" sz="2800" dirty="0">
                <a:solidFill>
                  <a:schemeClr val="tx1"/>
                </a:solidFill>
              </a:rPr>
              <a:t> Click here to secure it immediately.</a:t>
            </a:r>
            <a:r>
              <a:rPr sz="2800" dirty="0">
                <a:solidFill>
                  <a:schemeClr val="tx1"/>
                </a:solidFill>
              </a:rPr>
              <a:t>"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Message appears to be from IT</a:t>
            </a:r>
            <a:endParaRPr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Now, w</a:t>
            </a:r>
            <a:r>
              <a:rPr sz="2800" dirty="0">
                <a:solidFill>
                  <a:schemeClr val="tx1"/>
                </a:solidFill>
              </a:rPr>
              <a:t>ho clicks?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D740A-75E6-64CF-6389-F30993F42D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7" t="17540" r="48521" b="28433"/>
          <a:stretch>
            <a:fillRect/>
          </a:stretch>
        </p:blipFill>
        <p:spPr>
          <a:xfrm>
            <a:off x="6706963" y="2626659"/>
            <a:ext cx="4589929" cy="3492022"/>
          </a:xfrm>
          <a:prstGeom prst="rect">
            <a:avLst/>
          </a:prstGeom>
          <a:ln w="12700" cmpd="thickThin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17370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72A0-3D9A-0787-2FF5-2157FC655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C8AF09-E749-78A5-F5C2-1D8ECA5E3AC5}"/>
              </a:ext>
            </a:extLst>
          </p:cNvPr>
          <p:cNvSpPr txBox="1"/>
          <p:nvPr/>
        </p:nvSpPr>
        <p:spPr>
          <a:xfrm>
            <a:off x="2572327" y="576293"/>
            <a:ext cx="60596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Live Social Engineering Demo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B1F44C-0EFF-1BFE-A8E4-0E4FDA9F81F4}"/>
              </a:ext>
            </a:extLst>
          </p:cNvPr>
          <p:cNvSpPr txBox="1"/>
          <p:nvPr/>
        </p:nvSpPr>
        <p:spPr>
          <a:xfrm>
            <a:off x="945280" y="1161068"/>
            <a:ext cx="10351612" cy="3244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Email: "URGENT: Your account has been compromised.</a:t>
            </a:r>
            <a:r>
              <a:rPr lang="en-US" sz="2800" dirty="0">
                <a:solidFill>
                  <a:schemeClr val="tx1"/>
                </a:solidFill>
              </a:rPr>
              <a:t> Click here to secure it immediately.</a:t>
            </a:r>
            <a:r>
              <a:rPr sz="2800" dirty="0">
                <a:solidFill>
                  <a:schemeClr val="tx1"/>
                </a:solidFill>
              </a:rPr>
              <a:t>"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Message appears to be from IT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Uses your company logo</a:t>
            </a:r>
            <a:endParaRPr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How about now</a:t>
            </a:r>
            <a:r>
              <a:rPr sz="28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076250-75B6-33C0-C3AE-364E7FE814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7" t="17540" r="48521" b="28433"/>
          <a:stretch>
            <a:fillRect/>
          </a:stretch>
        </p:blipFill>
        <p:spPr>
          <a:xfrm>
            <a:off x="6706963" y="2626659"/>
            <a:ext cx="4589929" cy="3492022"/>
          </a:xfrm>
          <a:prstGeom prst="rect">
            <a:avLst/>
          </a:prstGeom>
          <a:ln w="12700" cmpd="thickThin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3158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83988-C424-E795-6DC7-12A800B3C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92E447-B80E-D7EB-0D0F-8E0D75176673}"/>
              </a:ext>
            </a:extLst>
          </p:cNvPr>
          <p:cNvSpPr txBox="1"/>
          <p:nvPr/>
        </p:nvSpPr>
        <p:spPr>
          <a:xfrm>
            <a:off x="2572327" y="576293"/>
            <a:ext cx="60596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200" dirty="0">
                <a:solidFill>
                  <a:schemeClr val="tx1"/>
                </a:solidFill>
              </a:rPr>
              <a:t>Live Social Engineering Demo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5EF9C-F43C-7592-78F2-30CBA95DA03C}"/>
              </a:ext>
            </a:extLst>
          </p:cNvPr>
          <p:cNvSpPr txBox="1"/>
          <p:nvPr/>
        </p:nvSpPr>
        <p:spPr>
          <a:xfrm>
            <a:off x="945280" y="1161068"/>
            <a:ext cx="10351612" cy="3890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sz="2800" dirty="0">
                <a:solidFill>
                  <a:schemeClr val="tx1"/>
                </a:solidFill>
              </a:rPr>
              <a:t>Email: "URGENT: Your account has been compromised.</a:t>
            </a:r>
            <a:r>
              <a:rPr lang="en-US" sz="2800" dirty="0">
                <a:solidFill>
                  <a:schemeClr val="tx1"/>
                </a:solidFill>
              </a:rPr>
              <a:t> Click here to secure it immediately.</a:t>
            </a:r>
            <a:r>
              <a:rPr sz="2800" dirty="0">
                <a:solidFill>
                  <a:schemeClr val="tx1"/>
                </a:solidFill>
              </a:rPr>
              <a:t>"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Message appears to be from IT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Uses your company logo</a:t>
            </a:r>
            <a:endParaRPr sz="2800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Mentions you by name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 sz="2200">
                <a:solidFill>
                  <a:srgbClr val="5A5A5A"/>
                </a:solidFill>
              </a:defRPr>
            </a:pPr>
            <a:r>
              <a:rPr lang="en-US" sz="2800" dirty="0">
                <a:solidFill>
                  <a:schemeClr val="tx1"/>
                </a:solidFill>
              </a:rPr>
              <a:t>Who’s clicking</a:t>
            </a:r>
            <a:r>
              <a:rPr sz="28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118772-4FBC-3BEC-5494-B945A1E2A6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7" t="17540" r="48521" b="28433"/>
          <a:stretch>
            <a:fillRect/>
          </a:stretch>
        </p:blipFill>
        <p:spPr>
          <a:xfrm>
            <a:off x="6706963" y="2626659"/>
            <a:ext cx="4589929" cy="3492022"/>
          </a:xfrm>
          <a:prstGeom prst="rect">
            <a:avLst/>
          </a:prstGeom>
          <a:ln w="12700" cmpd="thickThin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79605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1515</Words>
  <Application>Microsoft Office PowerPoint</Application>
  <PresentationFormat>Widescreen</PresentationFormat>
  <Paragraphs>254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Play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Elizabeth Rasnick</dc:creator>
  <cp:lastModifiedBy>Elizabeth Rasnick</cp:lastModifiedBy>
  <cp:revision>5</cp:revision>
  <dcterms:created xsi:type="dcterms:W3CDTF">2013-07-15T20:26:40Z</dcterms:created>
  <dcterms:modified xsi:type="dcterms:W3CDTF">2026-05-28T20:43:19Z</dcterms:modified>
</cp:coreProperties>
</file>