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8288000" cy="10287000"/>
  <p:notesSz cx="6858000" cy="9144000"/>
  <p:embeddedFontLst>
    <p:embeddedFont>
      <p:font typeface="Canva Sans" panose="020B0503030501040103" pitchFamily="34" charset="0"/>
      <p:regular r:id="rId22"/>
    </p:embeddedFont>
    <p:embeddedFont>
      <p:font typeface="Canva Sans Bold" panose="020B0803030501040103" pitchFamily="34" charset="0"/>
      <p:regular r:id="rId23"/>
      <p:bold r:id="rId24"/>
    </p:embeddedFont>
    <p:embeddedFont>
      <p:font typeface="Canva Sans Medium" panose="020B0603030501040103" pitchFamily="34" charset="0"/>
      <p:regular r:id="rId2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34" autoAdjust="0"/>
    <p:restoredTop sz="94626" autoAdjust="0"/>
  </p:normalViewPr>
  <p:slideViewPr>
    <p:cSldViewPr>
      <p:cViewPr varScale="1">
        <p:scale>
          <a:sx n="80" d="100"/>
          <a:sy n="80" d="100"/>
        </p:scale>
        <p:origin x="472" y="2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28.05.2026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Learning Outcomes</a:t>
            </a:r>
          </a:p>
          <a:p>
            <a:r>
              <a:rPr lang="en-US"/>
              <a:t>•	Identify common gaps between cybersecurity education and employer expectations</a:t>
            </a:r>
          </a:p>
          <a:p>
            <a:r>
              <a:rPr lang="en-US"/>
              <a:t>•	Evaluate experiential and work-based pathway models that improve job readiness</a:t>
            </a:r>
          </a:p>
          <a:p>
            <a:r>
              <a:rPr lang="en-US"/>
              <a:t>•	Apply practical strategies to align training, certifications, and real-world experience</a:t>
            </a:r>
          </a:p>
          <a:p>
            <a:r>
              <a:rPr lang="en-US"/>
              <a:t>•	Adapt volunteer-driven and community-based approaches within their own organizations</a:t>
            </a:r>
          </a:p>
          <a:p>
            <a:endParaRPr lang="en-US"/>
          </a:p>
          <a:p>
            <a:endParaRPr lang="en-US"/>
          </a:p>
          <a:p>
            <a:r>
              <a:rPr lang="en-US"/>
              <a:t>Apply training, certifications, and real-world volunteer experience</a:t>
            </a:r>
          </a:p>
          <a:p>
            <a:endParaRPr lang="en-US"/>
          </a:p>
          <a:p>
            <a:r>
              <a:rPr lang="en-US"/>
              <a:t>Identify gaps between cybersecurity education and employer expectations for early career</a:t>
            </a:r>
          </a:p>
          <a:p>
            <a:r>
              <a:rPr lang="en-US"/>
              <a:t>Evaluate volunteer work-based pathway models that improve job readiness for students, early career to senior career</a:t>
            </a:r>
          </a:p>
          <a:p>
            <a:endParaRPr lang="en-US"/>
          </a:p>
          <a:p>
            <a:r>
              <a:rPr lang="en-US"/>
              <a:t>shorten the bullets on the Agenda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ask how many students who may of just graduated or looking for interships</a:t>
            </a:r>
          </a:p>
          <a:p>
            <a:endParaRPr lang="en-US"/>
          </a:p>
          <a:p>
            <a:r>
              <a:rPr lang="en-US"/>
              <a:t>find someone who is now a citizens</a:t>
            </a:r>
          </a:p>
          <a:p>
            <a:endParaRPr lang="en-US"/>
          </a:p>
          <a:p>
            <a:r>
              <a:rPr lang="en-US"/>
              <a:t>non profits organizations trying to find work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Like to play around, solve puzzles,  vs traditional education</a:t>
            </a:r>
          </a:p>
          <a:p>
            <a:endParaRPr lang="en-US"/>
          </a:p>
          <a:p>
            <a:r>
              <a:rPr lang="en-US"/>
              <a:t>certificates</a:t>
            </a:r>
          </a:p>
          <a:p>
            <a:endParaRPr lang="en-US"/>
          </a:p>
          <a:p>
            <a:r>
              <a:rPr lang="en-US"/>
              <a:t>give type of work, portfolio  and use AI to review &lt;promt&gt;</a:t>
            </a:r>
          </a:p>
          <a:p>
            <a:r>
              <a:rPr lang="en-US"/>
              <a:t>git hub </a:t>
            </a:r>
          </a:p>
          <a:p>
            <a:r>
              <a:rPr lang="en-US"/>
              <a:t>hack the box</a:t>
            </a:r>
          </a:p>
          <a:p>
            <a:r>
              <a:rPr lang="en-US"/>
              <a:t>capture the flags </a:t>
            </a:r>
          </a:p>
          <a:p>
            <a:r>
              <a:rPr lang="en-US"/>
              <a:t>free cloud</a:t>
            </a:r>
          </a:p>
          <a:p>
            <a:endParaRPr lang="en-US"/>
          </a:p>
          <a:p>
            <a:r>
              <a:rPr lang="en-US"/>
              <a:t>diiferent certs</a:t>
            </a:r>
          </a:p>
          <a:p>
            <a:endParaRPr lang="en-US"/>
          </a:p>
          <a:p>
            <a:r>
              <a:rPr lang="en-US"/>
              <a:t>anything else in expectations for job postings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Pivot, give you something you didn't think about until you open yourself to new opportunities</a:t>
            </a:r>
          </a:p>
          <a:p>
            <a:endParaRPr lang="en-US"/>
          </a:p>
          <a:p>
            <a:r>
              <a:rPr lang="en-US"/>
              <a:t>everyone helps networking </a:t>
            </a:r>
          </a:p>
          <a:p>
            <a:endParaRPr lang="en-US"/>
          </a:p>
          <a:p>
            <a:r>
              <a:rPr lang="en-US"/>
              <a:t>Keep skills sharp 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speaks to your soul </a:t>
            </a:r>
          </a:p>
          <a:p>
            <a:endParaRPr lang="en-US"/>
          </a:p>
          <a:p>
            <a:r>
              <a:rPr lang="en-US"/>
              <a:t>help with networking</a:t>
            </a:r>
          </a:p>
          <a:p>
            <a:endParaRPr lang="en-US"/>
          </a:p>
          <a:p>
            <a:r>
              <a:rPr lang="en-US"/>
              <a:t>incorporate personal items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discussion on how attendees can adapt these approaches across education, workforce, and industry partnerships.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hyperlink" Target="https://www.startupleaders.org/about" TargetMode="Externa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18" Type="http://schemas.openxmlformats.org/officeDocument/2006/relationships/image" Target="../media/image23.jpeg"/><Relationship Id="rId3" Type="http://schemas.openxmlformats.org/officeDocument/2006/relationships/image" Target="../media/image8.png"/><Relationship Id="rId21" Type="http://schemas.openxmlformats.org/officeDocument/2006/relationships/image" Target="../media/image26.png"/><Relationship Id="rId7" Type="http://schemas.openxmlformats.org/officeDocument/2006/relationships/image" Target="../media/image12.jpeg"/><Relationship Id="rId12" Type="http://schemas.openxmlformats.org/officeDocument/2006/relationships/image" Target="../media/image17.png"/><Relationship Id="rId17" Type="http://schemas.openxmlformats.org/officeDocument/2006/relationships/image" Target="../media/image22.png"/><Relationship Id="rId2" Type="http://schemas.openxmlformats.org/officeDocument/2006/relationships/image" Target="../media/image7.png"/><Relationship Id="rId16" Type="http://schemas.openxmlformats.org/officeDocument/2006/relationships/image" Target="../media/image21.png"/><Relationship Id="rId20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19" Type="http://schemas.openxmlformats.org/officeDocument/2006/relationships/image" Target="../media/image24.png"/><Relationship Id="rId4" Type="http://schemas.openxmlformats.org/officeDocument/2006/relationships/image" Target="../media/image9.jpeg"/><Relationship Id="rId9" Type="http://schemas.openxmlformats.org/officeDocument/2006/relationships/image" Target="../media/image14.png"/><Relationship Id="rId14" Type="http://schemas.openxmlformats.org/officeDocument/2006/relationships/image" Target="../media/image19.png"/><Relationship Id="rId22" Type="http://schemas.openxmlformats.org/officeDocument/2006/relationships/image" Target="../media/image2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sv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714537" y="7829504"/>
            <a:ext cx="1994932" cy="2003652"/>
          </a:xfrm>
          <a:custGeom>
            <a:avLst/>
            <a:gdLst/>
            <a:ahLst/>
            <a:cxnLst/>
            <a:rect l="l" t="t" r="r" b="b"/>
            <a:pathLst>
              <a:path w="1994932" h="2003652">
                <a:moveTo>
                  <a:pt x="0" y="0"/>
                </a:moveTo>
                <a:lnTo>
                  <a:pt x="1994932" y="0"/>
                </a:lnTo>
                <a:lnTo>
                  <a:pt x="1994932" y="2003652"/>
                </a:lnTo>
                <a:lnTo>
                  <a:pt x="0" y="200365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84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446686" y="7819979"/>
            <a:ext cx="4515577" cy="2013177"/>
          </a:xfrm>
          <a:custGeom>
            <a:avLst/>
            <a:gdLst/>
            <a:ahLst/>
            <a:cxnLst/>
            <a:rect l="l" t="t" r="r" b="b"/>
            <a:pathLst>
              <a:path w="4515577" h="2013177">
                <a:moveTo>
                  <a:pt x="0" y="0"/>
                </a:moveTo>
                <a:lnTo>
                  <a:pt x="4515577" y="0"/>
                </a:lnTo>
                <a:lnTo>
                  <a:pt x="4515577" y="2013177"/>
                </a:lnTo>
                <a:lnTo>
                  <a:pt x="0" y="201317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760" r="-276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14073234" y="7198912"/>
            <a:ext cx="4063752" cy="2977075"/>
          </a:xfrm>
          <a:custGeom>
            <a:avLst/>
            <a:gdLst/>
            <a:ahLst/>
            <a:cxnLst/>
            <a:rect l="l" t="t" r="r" b="b"/>
            <a:pathLst>
              <a:path w="4063752" h="2977075">
                <a:moveTo>
                  <a:pt x="0" y="0"/>
                </a:moveTo>
                <a:lnTo>
                  <a:pt x="4063751" y="0"/>
                </a:lnTo>
                <a:lnTo>
                  <a:pt x="4063751" y="2977075"/>
                </a:lnTo>
                <a:lnTo>
                  <a:pt x="0" y="297707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328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8318393" y="7819979"/>
            <a:ext cx="2112012" cy="2112012"/>
          </a:xfrm>
          <a:custGeom>
            <a:avLst/>
            <a:gdLst/>
            <a:ahLst/>
            <a:cxnLst/>
            <a:rect l="l" t="t" r="r" b="b"/>
            <a:pathLst>
              <a:path w="2112012" h="2112012">
                <a:moveTo>
                  <a:pt x="0" y="0"/>
                </a:moveTo>
                <a:lnTo>
                  <a:pt x="2112012" y="0"/>
                </a:lnTo>
                <a:lnTo>
                  <a:pt x="2112012" y="2112012"/>
                </a:lnTo>
                <a:lnTo>
                  <a:pt x="0" y="211201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10778497" y="7829504"/>
            <a:ext cx="2946645" cy="1796735"/>
          </a:xfrm>
          <a:custGeom>
            <a:avLst/>
            <a:gdLst/>
            <a:ahLst/>
            <a:cxnLst/>
            <a:rect l="l" t="t" r="r" b="b"/>
            <a:pathLst>
              <a:path w="2946645" h="1796735">
                <a:moveTo>
                  <a:pt x="0" y="0"/>
                </a:moveTo>
                <a:lnTo>
                  <a:pt x="2946645" y="0"/>
                </a:lnTo>
                <a:lnTo>
                  <a:pt x="2946645" y="1796735"/>
                </a:lnTo>
                <a:lnTo>
                  <a:pt x="0" y="179673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1171937" y="3917756"/>
            <a:ext cx="16685419" cy="32257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82920" lvl="1" indent="-391460" algn="l">
              <a:lnSpc>
                <a:spcPts val="5076"/>
              </a:lnSpc>
              <a:buFont typeface="Arial"/>
              <a:buChar char="•"/>
            </a:pPr>
            <a:r>
              <a:rPr lang="en-US" sz="3600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Director of Tech Talent &amp; Cybersecurity Chair (Volunteer) for TechSTL</a:t>
            </a:r>
          </a:p>
          <a:p>
            <a:pPr marL="782920" lvl="1" indent="-391460" algn="l">
              <a:lnSpc>
                <a:spcPts val="5076"/>
              </a:lnSpc>
              <a:buFont typeface="Arial"/>
              <a:buChar char="•"/>
            </a:pPr>
            <a:r>
              <a:rPr lang="en-US" sz="3600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Midwest Regional Lead for NICE Cybersecurity Ambassador Program  </a:t>
            </a:r>
          </a:p>
          <a:p>
            <a:pPr marL="782920" lvl="1" indent="-391460" algn="l">
              <a:lnSpc>
                <a:spcPts val="5076"/>
              </a:lnSpc>
              <a:buFont typeface="Arial"/>
              <a:buChar char="•"/>
            </a:pPr>
            <a:r>
              <a:rPr lang="en-US" sz="3600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Women in Cybersecurity St. Louis Affiliate Board Member</a:t>
            </a:r>
          </a:p>
          <a:p>
            <a:pPr marL="782920" lvl="1" indent="-391460" algn="l">
              <a:lnSpc>
                <a:spcPts val="5076"/>
              </a:lnSpc>
              <a:buFont typeface="Arial"/>
              <a:buChar char="•"/>
            </a:pPr>
            <a:r>
              <a:rPr lang="en-US" sz="3600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ISC2 St. Louis Region/Scott AFB Member Coordinator</a:t>
            </a:r>
          </a:p>
          <a:p>
            <a:pPr marL="782920" lvl="1" indent="-391460" algn="l">
              <a:lnSpc>
                <a:spcPts val="5076"/>
              </a:lnSpc>
              <a:buFont typeface="Arial"/>
              <a:buChar char="•"/>
            </a:pPr>
            <a:r>
              <a:rPr lang="en-US" sz="3600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CompTIA Security+ Volunteer Teacher Assistance CyberUp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339923" y="355009"/>
            <a:ext cx="17948077" cy="25031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79"/>
              </a:lnSpc>
            </a:pPr>
            <a:r>
              <a:rPr lang="en-US" sz="7199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Bridging and Expanding Pathways into Cybersecurity Careers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4204155" y="2854144"/>
            <a:ext cx="9879690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Presented by Rhonna Novy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64093" y="3877310"/>
            <a:ext cx="12839476" cy="54986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399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Look for industry conferences</a:t>
            </a:r>
          </a:p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399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Social Outings: </a:t>
            </a:r>
            <a:r>
              <a:rPr lang="en-US" sz="3399" dirty="0" err="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ie</a:t>
            </a:r>
            <a:r>
              <a:rPr lang="en-US" sz="3399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5ks, running clubs, </a:t>
            </a:r>
            <a:r>
              <a:rPr lang="en-US" sz="3399" dirty="0" err="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etc</a:t>
            </a:r>
            <a:r>
              <a:rPr lang="en-US" sz="3399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</a:p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399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MeetUps, Eventbrite, Facebook Groups</a:t>
            </a:r>
          </a:p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399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Talking to People </a:t>
            </a:r>
          </a:p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399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Code n Coffee</a:t>
            </a:r>
          </a:p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399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Don’t be afraid to start your own networking event</a:t>
            </a:r>
          </a:p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399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Start Ups - </a:t>
            </a:r>
            <a:r>
              <a:rPr lang="en-US" sz="3399" u="sng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  <a:hlinkClick r:id="rId2" tooltip="https://www.startupleaders.org/about"/>
              </a:rPr>
              <a:t>https://startupproject.org/</a:t>
            </a:r>
          </a:p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399" u="sng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https://</a:t>
            </a:r>
            <a:r>
              <a:rPr lang="en-US" sz="3399" u="sng" dirty="0" err="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www.philafound.org</a:t>
            </a:r>
            <a:r>
              <a:rPr lang="en-US" sz="3399" u="sng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/engaging-volunteers/individuals/</a:t>
            </a:r>
          </a:p>
        </p:txBody>
      </p:sp>
      <p:sp>
        <p:nvSpPr>
          <p:cNvPr id="3" name="Freeform 3"/>
          <p:cNvSpPr/>
          <p:nvPr/>
        </p:nvSpPr>
        <p:spPr>
          <a:xfrm>
            <a:off x="12202799" y="4513125"/>
            <a:ext cx="4767719" cy="4002333"/>
          </a:xfrm>
          <a:custGeom>
            <a:avLst/>
            <a:gdLst/>
            <a:ahLst/>
            <a:cxnLst/>
            <a:rect l="l" t="t" r="r" b="b"/>
            <a:pathLst>
              <a:path w="4767719" h="4002333">
                <a:moveTo>
                  <a:pt x="0" y="0"/>
                </a:moveTo>
                <a:lnTo>
                  <a:pt x="4767718" y="0"/>
                </a:lnTo>
                <a:lnTo>
                  <a:pt x="4767718" y="4002333"/>
                </a:lnTo>
                <a:lnTo>
                  <a:pt x="0" y="400233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29897" b="-28933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1" y="221013"/>
            <a:ext cx="18288000" cy="25031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080"/>
              </a:lnSpc>
              <a:spcBef>
                <a:spcPct val="0"/>
              </a:spcBef>
            </a:pPr>
            <a:r>
              <a:rPr lang="en-US" sz="72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Real-world Examples of Volunteer -Driven Pathways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4421158" y="2857199"/>
            <a:ext cx="9709776" cy="8870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That Build Job Related Skills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667346" y="473449"/>
            <a:ext cx="9988297" cy="12268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080"/>
              </a:lnSpc>
            </a:pPr>
            <a:r>
              <a:rPr lang="en-US" sz="72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Suggested AI Prompt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15801" y="3049577"/>
            <a:ext cx="18288000" cy="3580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I want to identify the transferable skills I have into cyber security skills. I will provide you what I am currently doing/working on and then please with out inflating or lying provide me transferable skills for this &lt;industry&gt; I am going into. Then I would also like some possible interview questions with answers in the STAR format that a hiring manager and recuriter may ask. To further help, I have provided my resume &lt;insert resume&gt; and the job description &lt;insert job description&gt; 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344155" y="1931375"/>
            <a:ext cx="6634678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Transferable skills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143848" y="4570088"/>
            <a:ext cx="11002624" cy="3535583"/>
          </a:xfrm>
          <a:custGeom>
            <a:avLst/>
            <a:gdLst/>
            <a:ahLst/>
            <a:cxnLst/>
            <a:rect l="l" t="t" r="r" b="b"/>
            <a:pathLst>
              <a:path w="11002624" h="3535583">
                <a:moveTo>
                  <a:pt x="0" y="0"/>
                </a:moveTo>
                <a:lnTo>
                  <a:pt x="11002624" y="0"/>
                </a:lnTo>
                <a:lnTo>
                  <a:pt x="11002624" y="3535582"/>
                </a:lnTo>
                <a:lnTo>
                  <a:pt x="0" y="353558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4965501" y="474285"/>
            <a:ext cx="8356997" cy="12268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080"/>
              </a:lnSpc>
            </a:pPr>
            <a:r>
              <a:rPr lang="en-US" sz="72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How to Showcase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686768" y="1933631"/>
            <a:ext cx="13916784" cy="6434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52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The Talent You Have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914401" y="2768656"/>
            <a:ext cx="16344900" cy="11804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399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Add to LinkedIn your Transferable skills &amp; Volunteering Activities</a:t>
            </a:r>
          </a:p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399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Don’t be afraid to tailor the resume based on the job you are applying too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741998" y="1866900"/>
            <a:ext cx="4804002" cy="7427283"/>
          </a:xfrm>
          <a:custGeom>
            <a:avLst/>
            <a:gdLst/>
            <a:ahLst/>
            <a:cxnLst/>
            <a:rect l="l" t="t" r="r" b="b"/>
            <a:pathLst>
              <a:path w="4804002" h="7427283">
                <a:moveTo>
                  <a:pt x="0" y="0"/>
                </a:moveTo>
                <a:lnTo>
                  <a:pt x="4804002" y="0"/>
                </a:lnTo>
                <a:lnTo>
                  <a:pt x="4804002" y="7427283"/>
                </a:lnTo>
                <a:lnTo>
                  <a:pt x="0" y="742728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472" r="-6782" b="-47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1552017" y="266700"/>
            <a:ext cx="15183965" cy="12268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080"/>
              </a:lnSpc>
              <a:spcBef>
                <a:spcPct val="0"/>
              </a:spcBef>
            </a:pPr>
            <a:r>
              <a:rPr lang="en-US" sz="72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Use the Volunteer Section as Well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874695" y="864909"/>
            <a:ext cx="5261032" cy="7014709"/>
          </a:xfrm>
          <a:custGeom>
            <a:avLst/>
            <a:gdLst/>
            <a:ahLst/>
            <a:cxnLst/>
            <a:rect l="l" t="t" r="r" b="b"/>
            <a:pathLst>
              <a:path w="5261032" h="7014709">
                <a:moveTo>
                  <a:pt x="0" y="0"/>
                </a:moveTo>
                <a:lnTo>
                  <a:pt x="5261032" y="0"/>
                </a:lnTo>
                <a:lnTo>
                  <a:pt x="5261032" y="7014709"/>
                </a:lnTo>
                <a:lnTo>
                  <a:pt x="0" y="701470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1152273" y="933450"/>
            <a:ext cx="9058527" cy="9405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  <a:spcBef>
                <a:spcPct val="0"/>
              </a:spcBef>
            </a:pPr>
            <a:r>
              <a:rPr lang="en-US" sz="72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Lessons Learned 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54099" y="1982124"/>
            <a:ext cx="11320596" cy="36068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78714" lvl="1" indent="-439357" algn="l">
              <a:lnSpc>
                <a:spcPts val="5698"/>
              </a:lnSpc>
              <a:buFont typeface="Arial"/>
              <a:buChar char="•"/>
            </a:pPr>
            <a:r>
              <a:rPr lang="en-US" sz="4070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Pick what motivates you!!!!!!!!!!!!!</a:t>
            </a:r>
          </a:p>
          <a:p>
            <a:pPr marL="878714" lvl="1" indent="-439357" algn="l">
              <a:lnSpc>
                <a:spcPts val="5698"/>
              </a:lnSpc>
              <a:buFont typeface="Arial"/>
              <a:buChar char="•"/>
            </a:pPr>
            <a:r>
              <a:rPr lang="en-US" sz="4070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Volunteering can become a full-time job</a:t>
            </a:r>
          </a:p>
          <a:p>
            <a:pPr marL="878714" lvl="1" indent="-439357" algn="l">
              <a:lnSpc>
                <a:spcPts val="5698"/>
              </a:lnSpc>
              <a:buFont typeface="Arial"/>
              <a:buChar char="•"/>
            </a:pPr>
            <a:r>
              <a:rPr lang="en-US" sz="4070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Leverage public resources i.e. the Library</a:t>
            </a:r>
          </a:p>
          <a:p>
            <a:pPr marL="878714" lvl="1" indent="-439357" algn="l">
              <a:lnSpc>
                <a:spcPts val="5698"/>
              </a:lnSpc>
              <a:buFont typeface="Arial"/>
              <a:buChar char="•"/>
            </a:pPr>
            <a:r>
              <a:rPr lang="en-US" sz="4070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It isn’t you</a:t>
            </a:r>
          </a:p>
          <a:p>
            <a:pPr marL="878714" lvl="1" indent="-439357" algn="l">
              <a:lnSpc>
                <a:spcPts val="5698"/>
              </a:lnSpc>
              <a:buFont typeface="Arial"/>
              <a:buChar char="•"/>
            </a:pPr>
            <a:r>
              <a:rPr lang="en-US" sz="4070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Prioritize yourself 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2192000" y="6940250"/>
            <a:ext cx="3973174" cy="5803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 dirty="0">
                <a:solidFill>
                  <a:srgbClr val="A4B871">
                    <a:alpha val="74902"/>
                  </a:srgbClr>
                </a:solidFill>
                <a:latin typeface="Canva Sans"/>
                <a:ea typeface="Canva Sans"/>
                <a:cs typeface="Canva Sans"/>
                <a:sym typeface="Canva Sans"/>
              </a:rPr>
              <a:t>Rich Lacy Photos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34881" y="1748634"/>
            <a:ext cx="8724261" cy="6356958"/>
          </a:xfrm>
          <a:custGeom>
            <a:avLst/>
            <a:gdLst/>
            <a:ahLst/>
            <a:cxnLst/>
            <a:rect l="l" t="t" r="r" b="b"/>
            <a:pathLst>
              <a:path w="8724261" h="6356958">
                <a:moveTo>
                  <a:pt x="0" y="0"/>
                </a:moveTo>
                <a:lnTo>
                  <a:pt x="8724260" y="0"/>
                </a:lnTo>
                <a:lnTo>
                  <a:pt x="8724260" y="6356958"/>
                </a:lnTo>
                <a:lnTo>
                  <a:pt x="0" y="635695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41493" b="-41493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3883192" y="348615"/>
            <a:ext cx="9924901" cy="1226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80"/>
              </a:lnSpc>
              <a:spcBef>
                <a:spcPct val="0"/>
              </a:spcBef>
            </a:pPr>
            <a:r>
              <a:rPr lang="en-US" sz="7200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Discussion/Questions 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4610726" y="7306954"/>
            <a:ext cx="3999874" cy="5803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 dirty="0">
                <a:solidFill>
                  <a:srgbClr val="233D00"/>
                </a:solidFill>
                <a:latin typeface="Canva Sans"/>
                <a:ea typeface="Canva Sans"/>
                <a:cs typeface="Canva Sans"/>
                <a:sym typeface="Canva Sans"/>
              </a:rPr>
              <a:t>Rich Lacy Photos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142476" y="1841955"/>
            <a:ext cx="10003046" cy="7502284"/>
          </a:xfrm>
          <a:custGeom>
            <a:avLst/>
            <a:gdLst/>
            <a:ahLst/>
            <a:cxnLst/>
            <a:rect l="l" t="t" r="r" b="b"/>
            <a:pathLst>
              <a:path w="10003046" h="7502284">
                <a:moveTo>
                  <a:pt x="0" y="0"/>
                </a:moveTo>
                <a:lnTo>
                  <a:pt x="10003046" y="0"/>
                </a:lnTo>
                <a:lnTo>
                  <a:pt x="10003046" y="7502285"/>
                </a:lnTo>
                <a:lnTo>
                  <a:pt x="0" y="750228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5425369" y="285639"/>
            <a:ext cx="7437261" cy="12268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080"/>
              </a:lnSpc>
              <a:spcBef>
                <a:spcPct val="0"/>
              </a:spcBef>
            </a:pPr>
            <a:r>
              <a:rPr lang="en-US" sz="7200" b="1" dirty="0">
                <a:latin typeface="Canva Sans Bold"/>
                <a:ea typeface="Canva Sans Bold"/>
                <a:cs typeface="Canva Sans Bold"/>
                <a:sym typeface="Canva Sans Bold"/>
              </a:rPr>
              <a:t>Key Take Away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9220200" y="7866660"/>
            <a:ext cx="4414164" cy="5803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 dirty="0">
                <a:solidFill>
                  <a:srgbClr val="FFFFFF">
                    <a:alpha val="24706"/>
                  </a:srgbClr>
                </a:solidFill>
                <a:latin typeface="Canva Sans"/>
                <a:ea typeface="Canva Sans"/>
                <a:cs typeface="Canva Sans"/>
                <a:sym typeface="Canva Sans"/>
              </a:rPr>
              <a:t>Rich Lacy Photos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85602" y="1907529"/>
            <a:ext cx="5245361" cy="5245361"/>
          </a:xfrm>
          <a:custGeom>
            <a:avLst/>
            <a:gdLst/>
            <a:ahLst/>
            <a:cxnLst/>
            <a:rect l="l" t="t" r="r" b="b"/>
            <a:pathLst>
              <a:path w="5245361" h="5245361">
                <a:moveTo>
                  <a:pt x="0" y="0"/>
                </a:moveTo>
                <a:lnTo>
                  <a:pt x="5245361" y="0"/>
                </a:lnTo>
                <a:lnTo>
                  <a:pt x="5245361" y="5245361"/>
                </a:lnTo>
                <a:lnTo>
                  <a:pt x="0" y="524536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0" y="197073"/>
            <a:ext cx="18288000" cy="12098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080"/>
              </a:lnSpc>
              <a:spcBef>
                <a:spcPct val="0"/>
              </a:spcBef>
            </a:pPr>
            <a:r>
              <a:rPr lang="en-US" sz="72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When Leaving, Leave With a Play List!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28700" y="7086215"/>
            <a:ext cx="5245361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Rhonna’s playlist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274061" y="1928722"/>
            <a:ext cx="11394911" cy="59015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759"/>
              </a:lnSpc>
            </a:pPr>
            <a:r>
              <a:rPr lang="en-US" sz="3399">
                <a:solidFill>
                  <a:srgbClr val="5E17EB"/>
                </a:solidFill>
                <a:latin typeface="Canva Sans"/>
                <a:ea typeface="Canva Sans"/>
                <a:cs typeface="Canva Sans"/>
                <a:sym typeface="Canva Sans"/>
              </a:rPr>
              <a:t>All I have No More Tears,</a:t>
            </a:r>
          </a:p>
          <a:p>
            <a:pPr algn="just">
              <a:lnSpc>
                <a:spcPts val="4759"/>
              </a:lnSpc>
            </a:pPr>
            <a:r>
              <a:rPr lang="en-US" sz="3399">
                <a:solidFill>
                  <a:srgbClr val="5E17EB"/>
                </a:solidFill>
                <a:latin typeface="Canva Sans"/>
                <a:ea typeface="Canva Sans"/>
                <a:cs typeface="Canva Sans"/>
                <a:sym typeface="Canva Sans"/>
              </a:rPr>
              <a:t>I had my Final Countdown.</a:t>
            </a:r>
          </a:p>
          <a:p>
            <a:pPr algn="just">
              <a:lnSpc>
                <a:spcPts val="4759"/>
              </a:lnSpc>
            </a:pPr>
            <a:r>
              <a:rPr lang="en-US" sz="3399">
                <a:solidFill>
                  <a:srgbClr val="5E17EB"/>
                </a:solidFill>
                <a:latin typeface="Canva Sans"/>
                <a:ea typeface="Canva Sans"/>
                <a:cs typeface="Canva Sans"/>
                <a:sym typeface="Canva Sans"/>
              </a:rPr>
              <a:t>It’s a Cobra Kai Cruel Summer.</a:t>
            </a:r>
          </a:p>
          <a:p>
            <a:pPr algn="just">
              <a:lnSpc>
                <a:spcPts val="4759"/>
              </a:lnSpc>
            </a:pPr>
            <a:r>
              <a:rPr lang="en-US" sz="3399">
                <a:solidFill>
                  <a:srgbClr val="5E17EB"/>
                </a:solidFill>
                <a:latin typeface="Canva Sans"/>
                <a:ea typeface="Canva Sans"/>
                <a:cs typeface="Canva Sans"/>
                <a:sym typeface="Canva Sans"/>
              </a:rPr>
              <a:t>But Another One Bites the Dust.</a:t>
            </a:r>
          </a:p>
          <a:p>
            <a:pPr algn="just">
              <a:lnSpc>
                <a:spcPts val="4759"/>
              </a:lnSpc>
            </a:pPr>
            <a:r>
              <a:rPr lang="en-US" sz="3399">
                <a:solidFill>
                  <a:srgbClr val="5E17EB"/>
                </a:solidFill>
                <a:latin typeface="Canva Sans"/>
                <a:ea typeface="Canva Sans"/>
                <a:cs typeface="Canva Sans"/>
                <a:sym typeface="Canva Sans"/>
              </a:rPr>
              <a:t>Now, Like a Virgin, I need to Harden My Heart and take the Highway to the Danger Zone and look for jobs.</a:t>
            </a:r>
          </a:p>
          <a:p>
            <a:pPr algn="just">
              <a:lnSpc>
                <a:spcPts val="4759"/>
              </a:lnSpc>
            </a:pPr>
            <a:r>
              <a:rPr lang="en-US" sz="3399">
                <a:solidFill>
                  <a:srgbClr val="5E17EB"/>
                </a:solidFill>
                <a:latin typeface="Canva Sans"/>
                <a:ea typeface="Canva Sans"/>
                <a:cs typeface="Canva Sans"/>
                <a:sym typeface="Canva Sans"/>
              </a:rPr>
              <a:t>Eventually will find the right one and it will be just like seeing the Bellagio fountains playing Fly Me to the Moon again.</a:t>
            </a:r>
          </a:p>
          <a:p>
            <a:pPr algn="just">
              <a:lnSpc>
                <a:spcPts val="4071"/>
              </a:lnSpc>
            </a:pPr>
            <a:endParaRPr lang="en-US" sz="3399">
              <a:solidFill>
                <a:srgbClr val="5E17EB"/>
              </a:solidFill>
              <a:latin typeface="Canva Sans"/>
              <a:ea typeface="Canva Sans"/>
              <a:cs typeface="Canva Sans"/>
              <a:sym typeface="Canva Sans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662034" y="419100"/>
            <a:ext cx="6809261" cy="15665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References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874031" y="2407442"/>
            <a:ext cx="16385269" cy="41808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34059" lvl="1" indent="-367030" algn="l">
              <a:lnSpc>
                <a:spcPts val="4759"/>
              </a:lnSpc>
              <a:buAutoNum type="arabicPeriod"/>
            </a:pPr>
            <a:r>
              <a:rPr lang="en-US" sz="3399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https://www.isc2.org/Insights/2025/12/2025-ISC2-Cybersecurity-Workforce-Study</a:t>
            </a:r>
          </a:p>
          <a:p>
            <a:pPr marL="734059" lvl="1" indent="-367030" algn="l">
              <a:lnSpc>
                <a:spcPts val="4759"/>
              </a:lnSpc>
              <a:buAutoNum type="arabicPeriod"/>
            </a:pPr>
            <a:r>
              <a:rPr lang="en-US" sz="3399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https://</a:t>
            </a:r>
            <a:r>
              <a:rPr lang="en-US" sz="3399" dirty="0" err="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www.linkedin.com</a:t>
            </a:r>
            <a:r>
              <a:rPr lang="en-US" sz="3399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/pulse/class-20252027-your-first-job-already-being-repriced-joel-abraham-lzouc/?</a:t>
            </a:r>
            <a:r>
              <a:rPr lang="en-US" sz="3399" dirty="0" err="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trackingId</a:t>
            </a:r>
            <a:r>
              <a:rPr lang="en-US" sz="3399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=33T5swAGRfS2BB44zzDjvg%3D%3D</a:t>
            </a:r>
          </a:p>
          <a:p>
            <a:pPr marL="734059" lvl="1" indent="-367030" algn="l">
              <a:lnSpc>
                <a:spcPts val="4759"/>
              </a:lnSpc>
              <a:buAutoNum type="arabicPeriod"/>
            </a:pPr>
            <a:r>
              <a:rPr lang="en-US" sz="3399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COMMS_2025_Cybersecurity_WFS_Report_Whitepaper.pdf from ISC2</a:t>
            </a:r>
          </a:p>
          <a:p>
            <a:pPr marL="734059" lvl="1" indent="-367030" algn="l">
              <a:lnSpc>
                <a:spcPts val="4759"/>
              </a:lnSpc>
              <a:buAutoNum type="arabicPeriod"/>
            </a:pPr>
            <a:r>
              <a:rPr lang="en-US" sz="3399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https://www.isc2.org/Insights/2025/06/cybersecurity-hiring-trends-study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991715" y="2692791"/>
            <a:ext cx="5928205" cy="6785130"/>
          </a:xfrm>
          <a:custGeom>
            <a:avLst/>
            <a:gdLst/>
            <a:ahLst/>
            <a:cxnLst/>
            <a:rect l="l" t="t" r="r" b="b"/>
            <a:pathLst>
              <a:path w="5928205" h="6785130">
                <a:moveTo>
                  <a:pt x="0" y="0"/>
                </a:moveTo>
                <a:lnTo>
                  <a:pt x="5928204" y="0"/>
                </a:lnTo>
                <a:lnTo>
                  <a:pt x="5928204" y="6785130"/>
                </a:lnTo>
                <a:lnTo>
                  <a:pt x="0" y="678513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7227" r="-722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499272" y="3035921"/>
            <a:ext cx="6855189" cy="6087277"/>
          </a:xfrm>
          <a:custGeom>
            <a:avLst/>
            <a:gdLst/>
            <a:ahLst/>
            <a:cxnLst/>
            <a:rect l="l" t="t" r="r" b="b"/>
            <a:pathLst>
              <a:path w="6855189" h="6087277">
                <a:moveTo>
                  <a:pt x="0" y="0"/>
                </a:moveTo>
                <a:lnTo>
                  <a:pt x="6855189" y="0"/>
                </a:lnTo>
                <a:lnTo>
                  <a:pt x="6855189" y="6087278"/>
                </a:lnTo>
                <a:lnTo>
                  <a:pt x="0" y="608727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40363" b="-9608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6001754" y="630579"/>
            <a:ext cx="6284491" cy="15665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Thank You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878283" y="9411246"/>
            <a:ext cx="9408717" cy="5803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399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https://</a:t>
            </a:r>
            <a:r>
              <a:rPr lang="en-US" sz="3399" dirty="0" err="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www.linkedin.com</a:t>
            </a:r>
            <a:r>
              <a:rPr lang="en-US" sz="3399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/in/</a:t>
            </a:r>
            <a:r>
              <a:rPr lang="en-US" sz="3399" dirty="0" err="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rhonna-novy</a:t>
            </a:r>
            <a:r>
              <a:rPr lang="en-US" sz="3399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/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8839801" y="3362974"/>
            <a:ext cx="8540848" cy="17805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60"/>
              </a:lnSpc>
              <a:spcBef>
                <a:spcPct val="0"/>
              </a:spcBef>
            </a:pPr>
            <a:r>
              <a:rPr lang="en-US" sz="3400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Rhonna Novy </a:t>
            </a:r>
          </a:p>
          <a:p>
            <a:pPr algn="ctr">
              <a:lnSpc>
                <a:spcPts val="4760"/>
              </a:lnSpc>
              <a:spcBef>
                <a:spcPct val="0"/>
              </a:spcBef>
            </a:pPr>
            <a:r>
              <a:rPr lang="en-US" sz="3400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CISSP, MBA, eMAPT, Mentor, Volunteer</a:t>
            </a:r>
          </a:p>
          <a:p>
            <a:pPr algn="ctr">
              <a:lnSpc>
                <a:spcPts val="4760"/>
              </a:lnSpc>
              <a:spcBef>
                <a:spcPct val="0"/>
              </a:spcBef>
            </a:pPr>
            <a:r>
              <a:rPr lang="en-US" sz="3400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rhonnacybertechlead@gmail.com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2256311" y="1378237"/>
            <a:ext cx="4767719" cy="6356958"/>
          </a:xfrm>
          <a:custGeom>
            <a:avLst/>
            <a:gdLst/>
            <a:ahLst/>
            <a:cxnLst/>
            <a:rect l="l" t="t" r="r" b="b"/>
            <a:pathLst>
              <a:path w="4767719" h="6356958">
                <a:moveTo>
                  <a:pt x="0" y="0"/>
                </a:moveTo>
                <a:lnTo>
                  <a:pt x="4767718" y="0"/>
                </a:lnTo>
                <a:lnTo>
                  <a:pt x="4767718" y="6356959"/>
                </a:lnTo>
                <a:lnTo>
                  <a:pt x="0" y="635695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2045822" y="2280858"/>
            <a:ext cx="9931011" cy="21159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78714" lvl="1" indent="-439357" algn="l">
              <a:lnSpc>
                <a:spcPts val="5698"/>
              </a:lnSpc>
              <a:buFont typeface="Arial"/>
              <a:buChar char="•"/>
            </a:pPr>
            <a:r>
              <a:rPr lang="en-US" sz="407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Identify gaps </a:t>
            </a:r>
          </a:p>
          <a:p>
            <a:pPr marL="878714" lvl="1" indent="-439357" algn="l">
              <a:lnSpc>
                <a:spcPts val="5698"/>
              </a:lnSpc>
              <a:buFont typeface="Arial"/>
              <a:buChar char="•"/>
            </a:pPr>
            <a:r>
              <a:rPr lang="en-US" sz="407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Evaluate volunteer work-based pathways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-1708354" y="698152"/>
            <a:ext cx="16069047" cy="1226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80"/>
              </a:lnSpc>
            </a:pPr>
            <a:r>
              <a:rPr lang="en-US" sz="7200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Agenda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2420600" y="1601440"/>
            <a:ext cx="4267200" cy="5803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 dirty="0">
                <a:solidFill>
                  <a:srgbClr val="FFFFFF">
                    <a:alpha val="24706"/>
                  </a:srgbClr>
                </a:solidFill>
                <a:latin typeface="Canva Sans"/>
                <a:ea typeface="Canva Sans"/>
                <a:cs typeface="Canva Sans"/>
                <a:sym typeface="Canva Sans"/>
              </a:rPr>
              <a:t>Rich Lacy Photos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330365" y="5263013"/>
            <a:ext cx="3928935" cy="2995813"/>
          </a:xfrm>
          <a:custGeom>
            <a:avLst/>
            <a:gdLst/>
            <a:ahLst/>
            <a:cxnLst/>
            <a:rect l="l" t="t" r="r" b="b"/>
            <a:pathLst>
              <a:path w="3928935" h="2995813">
                <a:moveTo>
                  <a:pt x="0" y="0"/>
                </a:moveTo>
                <a:lnTo>
                  <a:pt x="3928935" y="0"/>
                </a:lnTo>
                <a:lnTo>
                  <a:pt x="3928935" y="2995813"/>
                </a:lnTo>
                <a:lnTo>
                  <a:pt x="0" y="299581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7195279" y="3089983"/>
            <a:ext cx="3897442" cy="2347078"/>
          </a:xfrm>
          <a:custGeom>
            <a:avLst/>
            <a:gdLst/>
            <a:ahLst/>
            <a:cxnLst/>
            <a:rect l="l" t="t" r="r" b="b"/>
            <a:pathLst>
              <a:path w="3897442" h="2347078">
                <a:moveTo>
                  <a:pt x="0" y="0"/>
                </a:moveTo>
                <a:lnTo>
                  <a:pt x="3897442" y="0"/>
                </a:lnTo>
                <a:lnTo>
                  <a:pt x="3897442" y="2347078"/>
                </a:lnTo>
                <a:lnTo>
                  <a:pt x="0" y="234707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4181937" y="4821753"/>
            <a:ext cx="3355384" cy="2696158"/>
          </a:xfrm>
          <a:custGeom>
            <a:avLst/>
            <a:gdLst/>
            <a:ahLst/>
            <a:cxnLst/>
            <a:rect l="l" t="t" r="r" b="b"/>
            <a:pathLst>
              <a:path w="3355384" h="2696158">
                <a:moveTo>
                  <a:pt x="0" y="0"/>
                </a:moveTo>
                <a:lnTo>
                  <a:pt x="3355384" y="0"/>
                </a:lnTo>
                <a:lnTo>
                  <a:pt x="3355384" y="2696159"/>
                </a:lnTo>
                <a:lnTo>
                  <a:pt x="0" y="269615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72212" b="-9726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10990611" y="2741406"/>
            <a:ext cx="4304221" cy="2431224"/>
          </a:xfrm>
          <a:custGeom>
            <a:avLst/>
            <a:gdLst/>
            <a:ahLst/>
            <a:cxnLst/>
            <a:rect l="l" t="t" r="r" b="b"/>
            <a:pathLst>
              <a:path w="4304221" h="2431224">
                <a:moveTo>
                  <a:pt x="0" y="0"/>
                </a:moveTo>
                <a:lnTo>
                  <a:pt x="4304222" y="0"/>
                </a:lnTo>
                <a:lnTo>
                  <a:pt x="4304222" y="2431224"/>
                </a:lnTo>
                <a:lnTo>
                  <a:pt x="0" y="243122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4179823" y="1067550"/>
            <a:ext cx="2942152" cy="2889469"/>
          </a:xfrm>
          <a:custGeom>
            <a:avLst/>
            <a:gdLst/>
            <a:ahLst/>
            <a:cxnLst/>
            <a:rect l="l" t="t" r="r" b="b"/>
            <a:pathLst>
              <a:path w="2942152" h="2889469">
                <a:moveTo>
                  <a:pt x="0" y="0"/>
                </a:moveTo>
                <a:lnTo>
                  <a:pt x="2942152" y="0"/>
                </a:lnTo>
                <a:lnTo>
                  <a:pt x="2942152" y="2889468"/>
                </a:lnTo>
                <a:lnTo>
                  <a:pt x="0" y="288946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1801355" y="5143500"/>
            <a:ext cx="2374412" cy="2374412"/>
          </a:xfrm>
          <a:custGeom>
            <a:avLst/>
            <a:gdLst/>
            <a:ahLst/>
            <a:cxnLst/>
            <a:rect l="l" t="t" r="r" b="b"/>
            <a:pathLst>
              <a:path w="2374412" h="2374412">
                <a:moveTo>
                  <a:pt x="0" y="0"/>
                </a:moveTo>
                <a:lnTo>
                  <a:pt x="2374412" y="0"/>
                </a:lnTo>
                <a:lnTo>
                  <a:pt x="2374412" y="2374412"/>
                </a:lnTo>
                <a:lnTo>
                  <a:pt x="0" y="237441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13583866" y="183092"/>
            <a:ext cx="4433929" cy="2906891"/>
          </a:xfrm>
          <a:custGeom>
            <a:avLst/>
            <a:gdLst/>
            <a:ahLst/>
            <a:cxnLst/>
            <a:rect l="l" t="t" r="r" b="b"/>
            <a:pathLst>
              <a:path w="4433929" h="2906891">
                <a:moveTo>
                  <a:pt x="0" y="0"/>
                </a:moveTo>
                <a:lnTo>
                  <a:pt x="4433929" y="0"/>
                </a:lnTo>
                <a:lnTo>
                  <a:pt x="4433929" y="2906891"/>
                </a:lnTo>
                <a:lnTo>
                  <a:pt x="0" y="290689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15202848" y="2501196"/>
            <a:ext cx="2814947" cy="2911644"/>
          </a:xfrm>
          <a:custGeom>
            <a:avLst/>
            <a:gdLst/>
            <a:ahLst/>
            <a:cxnLst/>
            <a:rect l="l" t="t" r="r" b="b"/>
            <a:pathLst>
              <a:path w="2814947" h="2911644">
                <a:moveTo>
                  <a:pt x="0" y="0"/>
                </a:moveTo>
                <a:lnTo>
                  <a:pt x="2814947" y="0"/>
                </a:lnTo>
                <a:lnTo>
                  <a:pt x="2814947" y="2911644"/>
                </a:lnTo>
                <a:lnTo>
                  <a:pt x="0" y="291164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>
            <a:off x="6395192" y="7363977"/>
            <a:ext cx="4241751" cy="2369805"/>
          </a:xfrm>
          <a:custGeom>
            <a:avLst/>
            <a:gdLst/>
            <a:ahLst/>
            <a:cxnLst/>
            <a:rect l="l" t="t" r="r" b="b"/>
            <a:pathLst>
              <a:path w="4241751" h="2369805">
                <a:moveTo>
                  <a:pt x="0" y="0"/>
                </a:moveTo>
                <a:lnTo>
                  <a:pt x="4241752" y="0"/>
                </a:lnTo>
                <a:lnTo>
                  <a:pt x="4241752" y="2369805"/>
                </a:lnTo>
                <a:lnTo>
                  <a:pt x="0" y="2369805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 rot="-60534">
            <a:off x="8689030" y="6194481"/>
            <a:ext cx="3724206" cy="1733555"/>
          </a:xfrm>
          <a:custGeom>
            <a:avLst/>
            <a:gdLst/>
            <a:ahLst/>
            <a:cxnLst/>
            <a:rect l="l" t="t" r="r" b="b"/>
            <a:pathLst>
              <a:path w="3724206" h="1733555">
                <a:moveTo>
                  <a:pt x="0" y="0"/>
                </a:moveTo>
                <a:lnTo>
                  <a:pt x="3724206" y="0"/>
                </a:lnTo>
                <a:lnTo>
                  <a:pt x="3724206" y="1733555"/>
                </a:lnTo>
                <a:lnTo>
                  <a:pt x="0" y="1733555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>
            <a:off x="9857400" y="127644"/>
            <a:ext cx="4412519" cy="2053953"/>
          </a:xfrm>
          <a:custGeom>
            <a:avLst/>
            <a:gdLst/>
            <a:ahLst/>
            <a:cxnLst/>
            <a:rect l="l" t="t" r="r" b="b"/>
            <a:pathLst>
              <a:path w="4412519" h="2053953">
                <a:moveTo>
                  <a:pt x="0" y="0"/>
                </a:moveTo>
                <a:lnTo>
                  <a:pt x="4412519" y="0"/>
                </a:lnTo>
                <a:lnTo>
                  <a:pt x="4412519" y="2053954"/>
                </a:lnTo>
                <a:lnTo>
                  <a:pt x="0" y="2053954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>
            <a:off x="174001" y="2741406"/>
            <a:ext cx="1836268" cy="5807473"/>
          </a:xfrm>
          <a:custGeom>
            <a:avLst/>
            <a:gdLst/>
            <a:ahLst/>
            <a:cxnLst/>
            <a:rect l="l" t="t" r="r" b="b"/>
            <a:pathLst>
              <a:path w="1836268" h="5807473">
                <a:moveTo>
                  <a:pt x="0" y="0"/>
                </a:moveTo>
                <a:lnTo>
                  <a:pt x="1836267" y="0"/>
                </a:lnTo>
                <a:lnTo>
                  <a:pt x="1836267" y="5807474"/>
                </a:lnTo>
                <a:lnTo>
                  <a:pt x="0" y="5807474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>
            <a:off x="7121975" y="2015819"/>
            <a:ext cx="6858316" cy="970754"/>
          </a:xfrm>
          <a:custGeom>
            <a:avLst/>
            <a:gdLst/>
            <a:ahLst/>
            <a:cxnLst/>
            <a:rect l="l" t="t" r="r" b="b"/>
            <a:pathLst>
              <a:path w="6858316" h="970754">
                <a:moveTo>
                  <a:pt x="0" y="0"/>
                </a:moveTo>
                <a:lnTo>
                  <a:pt x="6858316" y="0"/>
                </a:lnTo>
                <a:lnTo>
                  <a:pt x="6858316" y="970755"/>
                </a:lnTo>
                <a:lnTo>
                  <a:pt x="0" y="970755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Freeform 15"/>
          <p:cNvSpPr/>
          <p:nvPr/>
        </p:nvSpPr>
        <p:spPr>
          <a:xfrm>
            <a:off x="5690078" y="5412840"/>
            <a:ext cx="6111277" cy="748987"/>
          </a:xfrm>
          <a:custGeom>
            <a:avLst/>
            <a:gdLst/>
            <a:ahLst/>
            <a:cxnLst/>
            <a:rect l="l" t="t" r="r" b="b"/>
            <a:pathLst>
              <a:path w="6111277" h="748987">
                <a:moveTo>
                  <a:pt x="0" y="0"/>
                </a:moveTo>
                <a:lnTo>
                  <a:pt x="6111277" y="0"/>
                </a:lnTo>
                <a:lnTo>
                  <a:pt x="6111277" y="748988"/>
                </a:lnTo>
                <a:lnTo>
                  <a:pt x="0" y="748988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b="-1549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6"/>
          <p:cNvSpPr/>
          <p:nvPr/>
        </p:nvSpPr>
        <p:spPr>
          <a:xfrm>
            <a:off x="0" y="0"/>
            <a:ext cx="3701771" cy="2741406"/>
          </a:xfrm>
          <a:custGeom>
            <a:avLst/>
            <a:gdLst/>
            <a:ahLst/>
            <a:cxnLst/>
            <a:rect l="l" t="t" r="r" b="b"/>
            <a:pathLst>
              <a:path w="3701771" h="2741406">
                <a:moveTo>
                  <a:pt x="0" y="0"/>
                </a:moveTo>
                <a:lnTo>
                  <a:pt x="3701771" y="0"/>
                </a:lnTo>
                <a:lnTo>
                  <a:pt x="3701771" y="2741406"/>
                </a:lnTo>
                <a:lnTo>
                  <a:pt x="0" y="2741406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l="-13287" r="-1328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Freeform 17"/>
          <p:cNvSpPr/>
          <p:nvPr/>
        </p:nvSpPr>
        <p:spPr>
          <a:xfrm>
            <a:off x="3895193" y="171178"/>
            <a:ext cx="5768785" cy="857522"/>
          </a:xfrm>
          <a:custGeom>
            <a:avLst/>
            <a:gdLst/>
            <a:ahLst/>
            <a:cxnLst/>
            <a:rect l="l" t="t" r="r" b="b"/>
            <a:pathLst>
              <a:path w="5768785" h="857522">
                <a:moveTo>
                  <a:pt x="0" y="0"/>
                </a:moveTo>
                <a:lnTo>
                  <a:pt x="5768785" y="0"/>
                </a:lnTo>
                <a:lnTo>
                  <a:pt x="5768785" y="857522"/>
                </a:lnTo>
                <a:lnTo>
                  <a:pt x="0" y="857522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Freeform 18"/>
          <p:cNvSpPr/>
          <p:nvPr/>
        </p:nvSpPr>
        <p:spPr>
          <a:xfrm>
            <a:off x="2060192" y="2969236"/>
            <a:ext cx="2121744" cy="4587555"/>
          </a:xfrm>
          <a:custGeom>
            <a:avLst/>
            <a:gdLst/>
            <a:ahLst/>
            <a:cxnLst/>
            <a:rect l="l" t="t" r="r" b="b"/>
            <a:pathLst>
              <a:path w="2121744" h="4587555">
                <a:moveTo>
                  <a:pt x="0" y="0"/>
                </a:moveTo>
                <a:lnTo>
                  <a:pt x="2121745" y="0"/>
                </a:lnTo>
                <a:lnTo>
                  <a:pt x="2121745" y="4587555"/>
                </a:lnTo>
                <a:lnTo>
                  <a:pt x="0" y="4587555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Freeform 19"/>
          <p:cNvSpPr/>
          <p:nvPr/>
        </p:nvSpPr>
        <p:spPr>
          <a:xfrm>
            <a:off x="1520896" y="6211471"/>
            <a:ext cx="2180874" cy="2865382"/>
          </a:xfrm>
          <a:custGeom>
            <a:avLst/>
            <a:gdLst/>
            <a:ahLst/>
            <a:cxnLst/>
            <a:rect l="l" t="t" r="r" b="b"/>
            <a:pathLst>
              <a:path w="2180874" h="2865382">
                <a:moveTo>
                  <a:pt x="0" y="0"/>
                </a:moveTo>
                <a:lnTo>
                  <a:pt x="2180875" y="0"/>
                </a:lnTo>
                <a:lnTo>
                  <a:pt x="2180875" y="2865382"/>
                </a:lnTo>
                <a:lnTo>
                  <a:pt x="0" y="2865382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0" name="Freeform 20"/>
          <p:cNvSpPr/>
          <p:nvPr/>
        </p:nvSpPr>
        <p:spPr>
          <a:xfrm>
            <a:off x="10938191" y="7960689"/>
            <a:ext cx="2645675" cy="2103120"/>
          </a:xfrm>
          <a:custGeom>
            <a:avLst/>
            <a:gdLst/>
            <a:ahLst/>
            <a:cxnLst/>
            <a:rect l="l" t="t" r="r" b="b"/>
            <a:pathLst>
              <a:path w="2645675" h="2812332">
                <a:moveTo>
                  <a:pt x="0" y="0"/>
                </a:moveTo>
                <a:lnTo>
                  <a:pt x="2645675" y="0"/>
                </a:lnTo>
                <a:lnTo>
                  <a:pt x="2645675" y="2812332"/>
                </a:lnTo>
                <a:lnTo>
                  <a:pt x="0" y="2812332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 t="-97" b="-33819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21" name="Freeform 21"/>
          <p:cNvSpPr/>
          <p:nvPr/>
        </p:nvSpPr>
        <p:spPr>
          <a:xfrm>
            <a:off x="13980291" y="7959029"/>
            <a:ext cx="2488060" cy="2235648"/>
          </a:xfrm>
          <a:custGeom>
            <a:avLst/>
            <a:gdLst/>
            <a:ahLst/>
            <a:cxnLst/>
            <a:rect l="l" t="t" r="r" b="b"/>
            <a:pathLst>
              <a:path w="2488060" h="2235648">
                <a:moveTo>
                  <a:pt x="0" y="0"/>
                </a:moveTo>
                <a:lnTo>
                  <a:pt x="2488060" y="0"/>
                </a:lnTo>
                <a:lnTo>
                  <a:pt x="2488060" y="2235648"/>
                </a:lnTo>
                <a:lnTo>
                  <a:pt x="0" y="2235648"/>
                </a:lnTo>
                <a:lnTo>
                  <a:pt x="0" y="0"/>
                </a:lnTo>
                <a:close/>
              </a:path>
            </a:pathLst>
          </a:custGeom>
          <a:blipFill>
            <a:blip r:embed="rId21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2" name="Freeform 22"/>
          <p:cNvSpPr/>
          <p:nvPr/>
        </p:nvSpPr>
        <p:spPr>
          <a:xfrm>
            <a:off x="4001738" y="8060259"/>
            <a:ext cx="3533469" cy="2033189"/>
          </a:xfrm>
          <a:custGeom>
            <a:avLst/>
            <a:gdLst/>
            <a:ahLst/>
            <a:cxnLst/>
            <a:rect l="l" t="t" r="r" b="b"/>
            <a:pathLst>
              <a:path w="3533469" h="2033189">
                <a:moveTo>
                  <a:pt x="0" y="0"/>
                </a:moveTo>
                <a:lnTo>
                  <a:pt x="3533469" y="0"/>
                </a:lnTo>
                <a:lnTo>
                  <a:pt x="3533469" y="2033188"/>
                </a:lnTo>
                <a:lnTo>
                  <a:pt x="0" y="2033188"/>
                </a:lnTo>
                <a:lnTo>
                  <a:pt x="0" y="0"/>
                </a:lnTo>
                <a:close/>
              </a:path>
            </a:pathLst>
          </a:custGeom>
          <a:blipFill>
            <a:blip r:embed="rId22"/>
            <a:stretch>
              <a:fillRect b="-3797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3" name="TextBox 23"/>
          <p:cNvSpPr txBox="1"/>
          <p:nvPr/>
        </p:nvSpPr>
        <p:spPr>
          <a:xfrm>
            <a:off x="174001" y="9317520"/>
            <a:ext cx="3721192" cy="6731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30"/>
              </a:lnSpc>
            </a:pPr>
            <a:r>
              <a:rPr lang="en-US" sz="395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CISSP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7195279" y="991350"/>
            <a:ext cx="2662121" cy="650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23"/>
              </a:lnSpc>
            </a:pPr>
            <a:r>
              <a:rPr lang="en-US" sz="3802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About me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50639" y="1255604"/>
            <a:ext cx="5831845" cy="7775793"/>
          </a:xfrm>
          <a:custGeom>
            <a:avLst/>
            <a:gdLst/>
            <a:ahLst/>
            <a:cxnLst/>
            <a:rect l="l" t="t" r="r" b="b"/>
            <a:pathLst>
              <a:path w="5831845" h="7775793">
                <a:moveTo>
                  <a:pt x="0" y="0"/>
                </a:moveTo>
                <a:lnTo>
                  <a:pt x="5831844" y="0"/>
                </a:lnTo>
                <a:lnTo>
                  <a:pt x="5831844" y="7775792"/>
                </a:lnTo>
                <a:lnTo>
                  <a:pt x="0" y="777579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10515600" y="800100"/>
            <a:ext cx="2757762" cy="12268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080"/>
              </a:lnSpc>
            </a:pPr>
            <a:r>
              <a:rPr lang="en-US" sz="72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Poll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6682483" y="2448085"/>
            <a:ext cx="11339137" cy="35446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78714" lvl="1" indent="-439357" algn="l">
              <a:lnSpc>
                <a:spcPts val="5698"/>
              </a:lnSpc>
              <a:buAutoNum type="arabicPeriod"/>
            </a:pPr>
            <a:r>
              <a:rPr lang="en-US" sz="407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How many people know people who have been laid off or have been laid off themselves?</a:t>
            </a:r>
          </a:p>
          <a:p>
            <a:pPr marL="878714" lvl="1" indent="-439357" algn="l">
              <a:lnSpc>
                <a:spcPts val="5698"/>
              </a:lnSpc>
              <a:buAutoNum type="arabicPeriod"/>
            </a:pPr>
            <a:r>
              <a:rPr lang="en-US" sz="407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How many people are students and going into cyber?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143000" y="7816106"/>
            <a:ext cx="4876800" cy="5803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 dirty="0">
                <a:solidFill>
                  <a:srgbClr val="FFFFFF">
                    <a:alpha val="9804"/>
                  </a:srgbClr>
                </a:solidFill>
                <a:latin typeface="Canva Sans"/>
                <a:ea typeface="Canva Sans"/>
                <a:cs typeface="Canva Sans"/>
                <a:sym typeface="Canva Sans"/>
              </a:rPr>
              <a:t>Rich Lacy Photos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779877" y="6150966"/>
            <a:ext cx="6804868" cy="23806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endParaRPr/>
          </a:p>
          <a:p>
            <a:pPr algn="ctr">
              <a:lnSpc>
                <a:spcPts val="4759"/>
              </a:lnSpc>
            </a:pPr>
            <a:endParaRPr/>
          </a:p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A42831"/>
                </a:solidFill>
                <a:latin typeface="Canva Sans"/>
                <a:ea typeface="Canva Sans"/>
                <a:cs typeface="Canva Sans"/>
                <a:sym typeface="Canva Sans"/>
              </a:rPr>
              <a:t>Do you need to meet all bullets? </a:t>
            </a:r>
          </a:p>
          <a:p>
            <a:pPr algn="ctr">
              <a:lnSpc>
                <a:spcPts val="4759"/>
              </a:lnSpc>
            </a:pPr>
            <a:endParaRPr lang="en-US" sz="3399">
              <a:solidFill>
                <a:srgbClr val="A42831"/>
              </a:solidFill>
              <a:latin typeface="Canva Sans"/>
              <a:ea typeface="Canva Sans"/>
              <a:cs typeface="Canva Sans"/>
              <a:sym typeface="Canva Sans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281782" y="2841390"/>
            <a:ext cx="4916820" cy="4916820"/>
          </a:xfrm>
          <a:custGeom>
            <a:avLst/>
            <a:gdLst/>
            <a:ahLst/>
            <a:cxnLst/>
            <a:rect l="l" t="t" r="r" b="b"/>
            <a:pathLst>
              <a:path w="4916820" h="4916820">
                <a:moveTo>
                  <a:pt x="0" y="0"/>
                </a:moveTo>
                <a:lnTo>
                  <a:pt x="4916821" y="0"/>
                </a:lnTo>
                <a:lnTo>
                  <a:pt x="4916821" y="4916821"/>
                </a:lnTo>
                <a:lnTo>
                  <a:pt x="0" y="491682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10459062" y="4525880"/>
            <a:ext cx="7315200" cy="2061556"/>
          </a:xfrm>
          <a:custGeom>
            <a:avLst/>
            <a:gdLst/>
            <a:ahLst/>
            <a:cxnLst/>
            <a:rect l="l" t="t" r="r" b="b"/>
            <a:pathLst>
              <a:path w="7315200" h="2061556">
                <a:moveTo>
                  <a:pt x="0" y="0"/>
                </a:moveTo>
                <a:lnTo>
                  <a:pt x="7315200" y="0"/>
                </a:lnTo>
                <a:lnTo>
                  <a:pt x="7315200" y="2061556"/>
                </a:lnTo>
                <a:lnTo>
                  <a:pt x="0" y="206155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0" y="84027"/>
            <a:ext cx="18288000" cy="25031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80"/>
              </a:lnSpc>
              <a:spcBef>
                <a:spcPct val="0"/>
              </a:spcBef>
            </a:pPr>
            <a:r>
              <a:rPr lang="en-US" sz="72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Education-to-Employment Gap in Cybersecurity!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877534" y="4719411"/>
            <a:ext cx="3725317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3 years - standard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459062" y="5233126"/>
            <a:ext cx="7315200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5 years - expected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4779877" y="2746140"/>
            <a:ext cx="8529340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How do you close the gap?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515600" y="2705100"/>
            <a:ext cx="4982131" cy="6642841"/>
          </a:xfrm>
          <a:custGeom>
            <a:avLst/>
            <a:gdLst/>
            <a:ahLst/>
            <a:cxnLst/>
            <a:rect l="l" t="t" r="r" b="b"/>
            <a:pathLst>
              <a:path w="4982131" h="6642841">
                <a:moveTo>
                  <a:pt x="0" y="0"/>
                </a:moveTo>
                <a:lnTo>
                  <a:pt x="4982131" y="0"/>
                </a:lnTo>
                <a:lnTo>
                  <a:pt x="4982131" y="6642841"/>
                </a:lnTo>
                <a:lnTo>
                  <a:pt x="0" y="664284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1360094" y="172858"/>
            <a:ext cx="15567812" cy="12268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080"/>
              </a:lnSpc>
            </a:pPr>
            <a:r>
              <a:rPr lang="en-US" sz="72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The Job Market is Changing Fast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878857" y="2705100"/>
            <a:ext cx="9565595" cy="21447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878012" lvl="1" indent="-439006" algn="l">
              <a:lnSpc>
                <a:spcPts val="5693"/>
              </a:lnSpc>
              <a:buFont typeface="Arial"/>
              <a:buChar char="•"/>
            </a:pPr>
            <a:r>
              <a:rPr lang="en-US" sz="4066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Made changes while interviewing</a:t>
            </a:r>
          </a:p>
          <a:p>
            <a:pPr marL="878012" lvl="1" indent="-439006" algn="l">
              <a:lnSpc>
                <a:spcPts val="5693"/>
              </a:lnSpc>
              <a:buFont typeface="Arial"/>
              <a:buChar char="•"/>
            </a:pPr>
            <a:r>
              <a:rPr lang="en-US" sz="4066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Not always a refection of you </a:t>
            </a:r>
          </a:p>
          <a:p>
            <a:pPr marL="878012" lvl="1" indent="-439006" algn="l">
              <a:lnSpc>
                <a:spcPts val="5693"/>
              </a:lnSpc>
              <a:buFont typeface="Arial"/>
              <a:buChar char="•"/>
            </a:pPr>
            <a:r>
              <a:rPr lang="en-US" sz="4066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HR has so many applications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3886200" y="1399678"/>
            <a:ext cx="9565595" cy="8870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My interviewing experiences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915975" y="3081338"/>
            <a:ext cx="3561680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Rich Lacy Photos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644640" y="2948582"/>
            <a:ext cx="4419600" cy="5803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 dirty="0">
                <a:solidFill>
                  <a:srgbClr val="665F61">
                    <a:alpha val="24706"/>
                  </a:srgbClr>
                </a:solidFill>
                <a:latin typeface="Canva Sans"/>
                <a:ea typeface="Canva Sans"/>
                <a:cs typeface="Canva Sans"/>
                <a:sym typeface="Canva Sans"/>
              </a:rPr>
              <a:t>Rich Lacy Photos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88990" y="1783721"/>
            <a:ext cx="4132310" cy="5509746"/>
          </a:xfrm>
          <a:custGeom>
            <a:avLst/>
            <a:gdLst/>
            <a:ahLst/>
            <a:cxnLst/>
            <a:rect l="l" t="t" r="r" b="b"/>
            <a:pathLst>
              <a:path w="4132310" h="5509746">
                <a:moveTo>
                  <a:pt x="0" y="0"/>
                </a:moveTo>
                <a:lnTo>
                  <a:pt x="4132310" y="0"/>
                </a:lnTo>
                <a:lnTo>
                  <a:pt x="4132310" y="5509746"/>
                </a:lnTo>
                <a:lnTo>
                  <a:pt x="0" y="55097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3505349" y="217788"/>
            <a:ext cx="11277302" cy="1226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80"/>
              </a:lnSpc>
            </a:pPr>
            <a:r>
              <a:rPr lang="en-US" sz="72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What is the Impact of AI? 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3441454" y="1391914"/>
            <a:ext cx="11277302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Experience’s I have had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541605" y="2523019"/>
            <a:ext cx="7077001" cy="41532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78714" lvl="1" indent="-439357" algn="l">
              <a:lnSpc>
                <a:spcPts val="5698"/>
              </a:lnSpc>
              <a:buFont typeface="Arial"/>
              <a:buChar char="•"/>
            </a:pPr>
            <a:r>
              <a:rPr lang="en-US" sz="4070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AI interviews</a:t>
            </a:r>
          </a:p>
          <a:p>
            <a:pPr marL="878714" lvl="1" indent="-439357" algn="l">
              <a:lnSpc>
                <a:spcPts val="5698"/>
              </a:lnSpc>
              <a:buFont typeface="Arial"/>
              <a:buChar char="•"/>
            </a:pPr>
            <a:r>
              <a:rPr lang="en-US" sz="4070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AI reviewing the resume  </a:t>
            </a:r>
          </a:p>
          <a:p>
            <a:pPr marL="878714" lvl="1" indent="-439357" algn="l">
              <a:lnSpc>
                <a:spcPts val="5698"/>
              </a:lnSpc>
              <a:buFont typeface="Arial"/>
              <a:buChar char="•"/>
            </a:pPr>
            <a:r>
              <a:rPr lang="en-US" sz="4070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AI writing my resume</a:t>
            </a:r>
          </a:p>
          <a:p>
            <a:pPr marL="878714" lvl="1" indent="-439357" algn="l">
              <a:lnSpc>
                <a:spcPts val="5698"/>
              </a:lnSpc>
              <a:buFont typeface="Arial"/>
              <a:buChar char="•"/>
            </a:pPr>
            <a:r>
              <a:rPr lang="en-US" sz="4070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AI responses to emails</a:t>
            </a:r>
          </a:p>
          <a:p>
            <a:pPr marL="878714" lvl="1" indent="-439357" algn="l">
              <a:lnSpc>
                <a:spcPts val="5698"/>
              </a:lnSpc>
              <a:buFont typeface="Arial"/>
              <a:buChar char="•"/>
            </a:pPr>
            <a:r>
              <a:rPr lang="en-US" sz="4070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Just have AI do it!</a:t>
            </a:r>
          </a:p>
          <a:p>
            <a:pPr algn="l">
              <a:lnSpc>
                <a:spcPts val="4759"/>
              </a:lnSpc>
            </a:pPr>
            <a:endParaRPr lang="en-US" sz="4070" dirty="0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788990" y="2043748"/>
            <a:ext cx="3859210" cy="5803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 dirty="0">
                <a:solidFill>
                  <a:srgbClr val="665F61">
                    <a:alpha val="24706"/>
                  </a:srgbClr>
                </a:solidFill>
                <a:latin typeface="Canva Sans"/>
                <a:ea typeface="Canva Sans"/>
                <a:cs typeface="Canva Sans"/>
                <a:sym typeface="Canva Sans"/>
              </a:rPr>
              <a:t>Rich Lacy Photos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2159261" y="851630"/>
            <a:ext cx="3964743" cy="8583739"/>
          </a:xfrm>
          <a:custGeom>
            <a:avLst/>
            <a:gdLst/>
            <a:ahLst/>
            <a:cxnLst/>
            <a:rect l="l" t="t" r="r" b="b"/>
            <a:pathLst>
              <a:path w="3964743" h="8583739">
                <a:moveTo>
                  <a:pt x="0" y="0"/>
                </a:moveTo>
                <a:lnTo>
                  <a:pt x="3964742" y="0"/>
                </a:lnTo>
                <a:lnTo>
                  <a:pt x="3964742" y="8583738"/>
                </a:lnTo>
                <a:lnTo>
                  <a:pt x="0" y="858373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7949" r="-383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3603241" y="658535"/>
            <a:ext cx="2771775" cy="1226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80"/>
              </a:lnSpc>
            </a:pPr>
            <a:r>
              <a:rPr lang="en-US" sz="7200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Skills  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28700" y="2078934"/>
            <a:ext cx="7920856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The How to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439318" y="3126462"/>
            <a:ext cx="11905082" cy="21449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878714" lvl="1" indent="-439357" algn="l">
              <a:lnSpc>
                <a:spcPts val="5698"/>
              </a:lnSpc>
              <a:buFont typeface="Arial"/>
              <a:buChar char="•"/>
            </a:pPr>
            <a:r>
              <a:rPr lang="en-US" sz="4070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Pivot volunteering into real-world job skills</a:t>
            </a:r>
          </a:p>
          <a:p>
            <a:pPr marL="878714" lvl="1" indent="-439357" algn="l">
              <a:lnSpc>
                <a:spcPts val="5698"/>
              </a:lnSpc>
              <a:buFont typeface="Arial"/>
              <a:buChar char="•"/>
            </a:pPr>
            <a:r>
              <a:rPr lang="en-US" sz="4070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Apprenticeship-style experiences</a:t>
            </a:r>
          </a:p>
          <a:p>
            <a:pPr marL="1757427" lvl="2" indent="-585809" algn="l">
              <a:lnSpc>
                <a:spcPts val="5698"/>
              </a:lnSpc>
              <a:buFont typeface="Arial"/>
              <a:buChar char="⚬"/>
            </a:pPr>
            <a:r>
              <a:rPr lang="en-US" sz="4070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Industry collaboration </a:t>
            </a:r>
            <a:r>
              <a:rPr lang="en-US" sz="4070" dirty="0" err="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ie</a:t>
            </a:r>
            <a:r>
              <a:rPr lang="en-US" sz="4070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projects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8396049" y="8407066"/>
            <a:ext cx="3561680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Rich Lacy Photos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2159261" y="1271945"/>
            <a:ext cx="3080739" cy="5543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2800" dirty="0">
                <a:solidFill>
                  <a:srgbClr val="5CE1E6">
                    <a:alpha val="24706"/>
                  </a:srgbClr>
                </a:solidFill>
                <a:latin typeface="Canva Sans"/>
                <a:ea typeface="Canva Sans"/>
                <a:cs typeface="Canva Sans"/>
                <a:sym typeface="Canva Sans"/>
              </a:rPr>
              <a:t>Rich Lacy Photos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0" y="37465"/>
            <a:ext cx="18288000" cy="25031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80"/>
              </a:lnSpc>
            </a:pPr>
            <a:r>
              <a:rPr lang="en-US" sz="72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What Are the Public Groups That Help Cyber Education in &lt;enter city&gt; 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2023034" y="3513824"/>
            <a:ext cx="13751421" cy="47809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399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Local Community &amp; Professional Groups</a:t>
            </a:r>
          </a:p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ISC2 Philadelphia Chapter (ISC2 Philly)</a:t>
            </a:r>
          </a:p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Black Tech Philly</a:t>
            </a:r>
          </a:p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Women in CyberSecurity (local Affiliate) </a:t>
            </a:r>
          </a:p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Cybersecurity Association of Pennsylvania (PennCyber)</a:t>
            </a:r>
          </a:p>
          <a:p>
            <a:pPr algn="l">
              <a:lnSpc>
                <a:spcPts val="4759"/>
              </a:lnSpc>
            </a:pPr>
            <a:r>
              <a:rPr lang="en-US" sz="3399" b="1">
                <a:solidFill>
                  <a:srgbClr val="000000"/>
                </a:solidFill>
                <a:latin typeface="Canva Sans Medium"/>
                <a:ea typeface="Canva Sans Medium"/>
                <a:cs typeface="Canva Sans Medium"/>
                <a:sym typeface="Canva Sans Medium"/>
              </a:rPr>
              <a:t>City &amp; Workforce Initiatives</a:t>
            </a:r>
          </a:p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Power Up Tech Corps City of Philadelphia Digital Skills Courses</a:t>
            </a:r>
          </a:p>
          <a:p>
            <a:pPr algn="l">
              <a:lnSpc>
                <a:spcPts val="4759"/>
              </a:lnSpc>
            </a:pPr>
            <a:endParaRPr lang="en-US" sz="3399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0" y="2445385"/>
            <a:ext cx="18288000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AI Prompt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922</Words>
  <Application>Microsoft Macintosh PowerPoint</Application>
  <PresentationFormat>Custom</PresentationFormat>
  <Paragraphs>156</Paragraphs>
  <Slides>19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Arial</vt:lpstr>
      <vt:lpstr>Canva Sans</vt:lpstr>
      <vt:lpstr>Canva Sans Bold</vt:lpstr>
      <vt:lpstr>Calibri</vt:lpstr>
      <vt:lpstr>Canva Sans Medium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Rhonna Novy - Philly Presentation</dc:title>
  <cp:lastModifiedBy>Rhonna Novy</cp:lastModifiedBy>
  <cp:revision>6</cp:revision>
  <dcterms:created xsi:type="dcterms:W3CDTF">2006-08-16T00:00:00Z</dcterms:created>
  <dcterms:modified xsi:type="dcterms:W3CDTF">2026-05-28T13:25:55Z</dcterms:modified>
  <dc:identifier>DAHJ3OmfLZ4</dc:identifier>
</cp:coreProperties>
</file>