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333" r:id="rId2"/>
    <p:sldId id="528" r:id="rId3"/>
    <p:sldId id="545" r:id="rId4"/>
    <p:sldId id="612" r:id="rId5"/>
    <p:sldId id="491" r:id="rId6"/>
    <p:sldId id="615" r:id="rId7"/>
    <p:sldId id="565" r:id="rId8"/>
    <p:sldId id="587" r:id="rId9"/>
    <p:sldId id="609" r:id="rId10"/>
    <p:sldId id="610" r:id="rId11"/>
    <p:sldId id="611" r:id="rId12"/>
    <p:sldId id="511" r:id="rId13"/>
    <p:sldId id="512" r:id="rId14"/>
    <p:sldId id="566" r:id="rId15"/>
    <p:sldId id="578" r:id="rId16"/>
    <p:sldId id="579" r:id="rId17"/>
    <p:sldId id="583" r:id="rId18"/>
    <p:sldId id="594" r:id="rId19"/>
    <p:sldId id="589" r:id="rId20"/>
    <p:sldId id="588" r:id="rId21"/>
    <p:sldId id="590" r:id="rId22"/>
    <p:sldId id="595" r:id="rId23"/>
    <p:sldId id="596" r:id="rId24"/>
    <p:sldId id="597" r:id="rId25"/>
    <p:sldId id="598" r:id="rId26"/>
    <p:sldId id="599" r:id="rId27"/>
    <p:sldId id="602" r:id="rId28"/>
    <p:sldId id="606" r:id="rId29"/>
    <p:sldId id="574" r:id="rId30"/>
    <p:sldId id="607" r:id="rId31"/>
    <p:sldId id="604" r:id="rId32"/>
    <p:sldId id="605" r:id="rId33"/>
    <p:sldId id="616" r:id="rId34"/>
    <p:sldId id="613" r:id="rId35"/>
    <p:sldId id="614" r:id="rId36"/>
    <p:sldId id="603" r:id="rId37"/>
    <p:sldId id="608" r:id="rId38"/>
    <p:sldId id="592" r:id="rId39"/>
    <p:sldId id="581" r:id="rId40"/>
    <p:sldId id="601" r:id="rId41"/>
    <p:sldId id="617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213743-1AD0-421F-95BA-835E74F64B7C}" v="1" dt="2026-05-28T23:51:45.7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617" autoAdjust="0"/>
  </p:normalViewPr>
  <p:slideViewPr>
    <p:cSldViewPr snapToGrid="0">
      <p:cViewPr varScale="1">
        <p:scale>
          <a:sx n="70" d="100"/>
          <a:sy n="70" d="100"/>
        </p:scale>
        <p:origin x="278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DE4BCD-3D6C-FFFA-C69D-9E7677172D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36A4C5-AA61-7C69-F5A0-DDDE3DC0CF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9149B-4DA6-4F99-B768-81D8EA6E848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0B7C84-1853-773F-AB0C-A77AE29610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C34E40-F0FC-5053-C246-C93EFDA2CF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922E1-CF44-41F6-8FEF-33A21917B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962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E0378-BA4E-4DF3-8B09-B60F4CA2E188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D1118-D18B-492B-B4AC-6E43DC7B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74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47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200F71A2-E360-C284-8179-84BF8EF1A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b6eebd6f4_0_0:notes">
            <a:extLst>
              <a:ext uri="{FF2B5EF4-FFF2-40B4-BE49-F238E27FC236}">
                <a16:creationId xmlns:a16="http://schemas.microsoft.com/office/drawing/2014/main" id="{F4E489BB-66DB-3BEF-E0BA-E84ED7DF8C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b6eebd6f4_0_0:notes">
            <a:extLst>
              <a:ext uri="{FF2B5EF4-FFF2-40B4-BE49-F238E27FC236}">
                <a16:creationId xmlns:a16="http://schemas.microsoft.com/office/drawing/2014/main" id="{E18F8B72-BE39-31D4-74B0-0DB5CEBC28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70" name="Google Shape;70;gdb6eebd6f4_0_0:notes">
            <a:extLst>
              <a:ext uri="{FF2B5EF4-FFF2-40B4-BE49-F238E27FC236}">
                <a16:creationId xmlns:a16="http://schemas.microsoft.com/office/drawing/2014/main" id="{367678CA-5567-70F8-ADED-477D37C3BF0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7976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B13D8276-C0B6-0588-1FCC-67F366B09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b6eebd6f4_0_0:notes">
            <a:extLst>
              <a:ext uri="{FF2B5EF4-FFF2-40B4-BE49-F238E27FC236}">
                <a16:creationId xmlns:a16="http://schemas.microsoft.com/office/drawing/2014/main" id="{DAB085B4-6C11-BD26-3CBE-19243BDC72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b6eebd6f4_0_0:notes">
            <a:extLst>
              <a:ext uri="{FF2B5EF4-FFF2-40B4-BE49-F238E27FC236}">
                <a16:creationId xmlns:a16="http://schemas.microsoft.com/office/drawing/2014/main" id="{F1F90A85-EEDB-739E-5234-E77D75F570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70" name="Google Shape;70;gdb6eebd6f4_0_0:notes">
            <a:extLst>
              <a:ext uri="{FF2B5EF4-FFF2-40B4-BE49-F238E27FC236}">
                <a16:creationId xmlns:a16="http://schemas.microsoft.com/office/drawing/2014/main" id="{39C198E1-95E9-858B-4B23-3E159F69EA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1893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7165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7676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6459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55286-AB07-6092-8389-918D7D079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AB5CDB-B4F5-0E60-B1AB-2A887923E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BC73CE-20CC-B0D5-2EA5-4F37B766F1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52751-76CD-8089-BBB2-A3AAB9EA35E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19341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6D67-5A7C-217C-5199-CB05E158C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946E89-67FD-639C-CE48-EAE29A4243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EDA36A-5DBC-C479-56F9-BFBB8B75D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8F518-DFCE-513F-8CF1-848E99C52D8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8412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5415E-3950-8895-E9DC-5AA1186D2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6E0EC3-2D98-A2B0-F507-E537F96ACB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C52F26-1D5D-3546-F2DD-5F28E0B893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CBC1D-8BC7-BEF6-EC20-D5952C55A74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91377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D8744-2C11-FDAF-BCCA-F1141434B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A06C67-43A4-19C0-A1DF-3578606A72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84EC6-17F2-3837-0DD3-60F1BA576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E225B-2484-3DBB-D3A9-6F4445ACE0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n-U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18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72068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6036E-11EB-0D1B-9506-8E217C71D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15B3EB-4778-BA6C-3184-5F4A674FE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3BFCF-4260-4535-0C10-CFE8F0DF1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46DC3-D9EE-3F86-6EBC-5E8C02F5656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3315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064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011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8CF88-B6B3-91D1-1A52-A01BA95B7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AF8D06-F87F-CEFE-4411-36D49A2311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821C32-1035-1BE3-A445-BC968F90E3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899F02-36F0-9D48-43E2-749B33D53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1576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57A12-4C83-0606-C302-7FBF680EC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1F3B61-7A4B-3024-DD68-439D3AA58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5BD0AA-ACAC-DCCA-4CFA-E7F786C35B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432D1-F0EB-CB68-635D-77E460B97A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508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1828E-1CAE-9F57-3BC3-816AF5F25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AB3DAE-7D2C-E792-8DFF-2485B9AC93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C6510B-06AC-125A-EF61-21171CD55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6AAAB-2026-1A57-5C57-2287999289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690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C3DAF-F538-42B9-E0A8-AF83EE042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32ECC0-9587-32D8-751B-3BA4A5684F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05CF6F-30C1-A60C-B5C2-007E07D0C8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1BA56-5DE8-ED38-33E4-A4B7CC08102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n-U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27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78804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8690B-AE65-AEBA-D405-22769B373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4BDB6F-4878-C312-973F-FD3040FCB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7676A0-3BF6-CFC1-3D00-B828B159C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C0C8A-E32C-258E-FDF0-85B22861F7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76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598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C3C59-E5BA-DDB6-539B-CE77D3C3E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55C97B-8C45-1630-EC05-9E365380E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153DE1-F328-3D28-639E-3509EB0716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E75ED-1E58-9234-47DA-CBB78D253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0874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7B8BB-DBAC-FD78-EF65-FB64D1AB6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642D0F-DF33-DEE9-D0EC-7EA75C3BBF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0E7E17-6C26-D02E-7D28-AF2783BFF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3047B-785D-0840-FCD2-FCA752D9B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724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C7E75-2BDC-B487-828D-1BCA70D6D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1044F2-F63B-799C-7CF2-5A72CE002F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E91DD8-83B0-3E09-6D68-B48AC8CBD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D95C4-45B1-82B2-E63A-3F9111E1C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99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n-U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3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03117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F3377-50E7-A569-013A-4FF2144B0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F7424A-1925-4E1E-BF5E-F3CC1213E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AB197F-EF0B-CCEF-631D-F31948D14E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9CB4F7-F188-EEF3-F369-0F1D39ABAB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743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925FD-742C-7126-6588-929CDD19F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2DC6FE-1896-89D0-88B1-EA83E137AA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B6C453-69B3-9C31-3708-553967C13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00150-1825-356F-60ED-7786BB7C00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884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89986-86DC-DE00-D7D0-8D3CD193A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317774-FFFE-ADF7-53B6-5D2892135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8EFDC8-56F3-7A24-C287-D8EEFB4143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1891F-C068-C077-ADE6-61702AE70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718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7702F-AFCD-BFF2-0ECD-70B04A948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28BB11-C4C6-D33B-74F7-680333AC0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5D8E61-6629-556D-5B85-C841C873E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0EDFA-FC45-B416-8F39-5BFE8E4EFD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n-U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36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56670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883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736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F628E-44D6-DCE4-3450-19EAA05C5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C0B612-9177-6190-3FF8-364C059735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D361EB-2EE3-4BAC-93FB-A6D2DEB02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CB512-C6D9-2A0D-FC2E-7B1444CD289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95820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DAD2F-0B2E-13C3-CE8C-28D9B93D4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E04152-D08E-2B84-D04B-25DE03BFB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341063-2C13-6533-F1CA-73547A526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D194C-09E7-9B34-F7EF-C96B983D8B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9448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0C32435F-5E0E-16D0-E362-C71ECF9FF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b6eebd6f4_0_0:notes">
            <a:extLst>
              <a:ext uri="{FF2B5EF4-FFF2-40B4-BE49-F238E27FC236}">
                <a16:creationId xmlns:a16="http://schemas.microsoft.com/office/drawing/2014/main" id="{89F67E05-BEB1-5BF0-5752-1F28AE5223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b6eebd6f4_0_0:notes">
            <a:extLst>
              <a:ext uri="{FF2B5EF4-FFF2-40B4-BE49-F238E27FC236}">
                <a16:creationId xmlns:a16="http://schemas.microsoft.com/office/drawing/2014/main" id="{B2BA04D1-5DCE-71F1-8533-E8B65AE910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gdb6eebd6f4_0_0:notes">
            <a:extLst>
              <a:ext uri="{FF2B5EF4-FFF2-40B4-BE49-F238E27FC236}">
                <a16:creationId xmlns:a16="http://schemas.microsoft.com/office/drawing/2014/main" id="{88A7677B-988D-0E0D-3E71-B0A4B807BEF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5489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521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8147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D1118-D18B-492B-B4AC-6E43DC7B1B9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43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n-U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7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1588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C2538-535F-2FB5-7B82-E1171F957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B26303-EAF1-425E-5261-A48165889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56DE58-D779-B732-D498-68336F85F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13A3B-7F9C-D777-4385-2CE7D2A435F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5517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C9E8D4B2-8A78-FE6E-7EFB-9287E1F69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b6eebd6f4_0_0:notes">
            <a:extLst>
              <a:ext uri="{FF2B5EF4-FFF2-40B4-BE49-F238E27FC236}">
                <a16:creationId xmlns:a16="http://schemas.microsoft.com/office/drawing/2014/main" id="{5ADF4458-008A-44F9-6CA4-AAE4AD3AA2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b6eebd6f4_0_0:notes">
            <a:extLst>
              <a:ext uri="{FF2B5EF4-FFF2-40B4-BE49-F238E27FC236}">
                <a16:creationId xmlns:a16="http://schemas.microsoft.com/office/drawing/2014/main" id="{C6023B4F-6B83-FBC0-F8DA-4862308D72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dirty="0"/>
          </a:p>
        </p:txBody>
      </p:sp>
      <p:sp>
        <p:nvSpPr>
          <p:cNvPr id="70" name="Google Shape;70;gdb6eebd6f4_0_0:notes">
            <a:extLst>
              <a:ext uri="{FF2B5EF4-FFF2-40B4-BE49-F238E27FC236}">
                <a16:creationId xmlns:a16="http://schemas.microsoft.com/office/drawing/2014/main" id="{88EA56A0-8AC7-EE2E-2EBB-F6B907836D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6339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09600" y="762000"/>
            <a:ext cx="7772400" cy="14700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895600"/>
            <a:ext cx="6400800" cy="24384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, red Te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25000"/>
                </a:schemeClr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Google Shape;21;p78">
            <a:extLst>
              <a:ext uri="{FF2B5EF4-FFF2-40B4-BE49-F238E27FC236}">
                <a16:creationId xmlns:a16="http://schemas.microsoft.com/office/drawing/2014/main" id="{8C72B393-9DC2-5B96-377C-53214E2E2695}"/>
              </a:ext>
            </a:extLst>
          </p:cNvPr>
          <p:cNvSpPr txBox="1"/>
          <p:nvPr userDrawn="1"/>
        </p:nvSpPr>
        <p:spPr>
          <a:xfrm>
            <a:off x="8761613" y="6479463"/>
            <a:ext cx="44057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, red Te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114800" cy="4983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990600"/>
            <a:ext cx="4038600" cy="4983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, grey Te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7159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, no Te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/>
          </a:blip>
          <a:srcRect/>
          <a:stretch>
            <a:fillRect/>
          </a:stretch>
        </p:blipFill>
        <p:spPr bwMode="auto">
          <a:xfrm>
            <a:off x="-40821" y="0"/>
            <a:ext cx="9184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71596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-40820" y="5715000"/>
            <a:ext cx="9184820" cy="11430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6248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7159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05800" cy="4952999"/>
          </a:xfrm>
        </p:spPr>
        <p:txBody>
          <a:bodyPr/>
          <a:lstStyle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25000"/>
                </a:schemeClr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o text, grey te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gi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2FF58E-71BB-85FE-9E83-B80F1142FF6C}"/>
              </a:ext>
            </a:extLst>
          </p:cNvPr>
          <p:cNvSpPr/>
          <p:nvPr userDrawn="1"/>
        </p:nvSpPr>
        <p:spPr>
          <a:xfrm>
            <a:off x="0" y="6234545"/>
            <a:ext cx="9144000" cy="62345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13;p77">
            <a:extLst>
              <a:ext uri="{FF2B5EF4-FFF2-40B4-BE49-F238E27FC236}">
                <a16:creationId xmlns:a16="http://schemas.microsoft.com/office/drawing/2014/main" id="{8BB55F25-B986-AD2A-1D48-8CC01CD74633}"/>
              </a:ext>
            </a:extLst>
          </p:cNvPr>
          <p:cNvSpPr/>
          <p:nvPr userDrawn="1"/>
        </p:nvSpPr>
        <p:spPr>
          <a:xfrm>
            <a:off x="0" y="6242858"/>
            <a:ext cx="9144000" cy="61514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305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90600"/>
            <a:ext cx="8305800" cy="495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 descr="Image result for nsf logo transparent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191" y="6232666"/>
            <a:ext cx="621589" cy="62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90B08343-1F85-B2EE-53FA-F60D07B5BA6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31032" y="6252608"/>
            <a:ext cx="2687584" cy="671896"/>
          </a:xfrm>
          <a:prstGeom prst="rect">
            <a:avLst/>
          </a:prstGeom>
        </p:spPr>
      </p:pic>
      <p:sp>
        <p:nvSpPr>
          <p:cNvPr id="4" name="Google Shape;16;p77">
            <a:extLst>
              <a:ext uri="{FF2B5EF4-FFF2-40B4-BE49-F238E27FC236}">
                <a16:creationId xmlns:a16="http://schemas.microsoft.com/office/drawing/2014/main" id="{F90DC5B2-2918-CEF9-79A0-9F3F93C04631}"/>
              </a:ext>
            </a:extLst>
          </p:cNvPr>
          <p:cNvSpPr txBox="1"/>
          <p:nvPr userDrawn="1"/>
        </p:nvSpPr>
        <p:spPr>
          <a:xfrm>
            <a:off x="4838828" y="6371853"/>
            <a:ext cx="383354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en-US" sz="18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2026 NICE Conference and Expo</a:t>
            </a:r>
            <a:endParaRPr kumimoji="0" lang="en-US" sz="18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08584B-DBB8-0385-551D-77809BEFF6C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974275" y="6611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cap="none" spc="150" baseline="0">
          <a:solidFill>
            <a:schemeClr val="accent3">
              <a:lumMod val="75000"/>
            </a:schemeClr>
          </a:solidFill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F88C0A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F88C0A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F88C0A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F88C0A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F88C0A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F88C0A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F88C0A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F88C0A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75000"/>
        <a:buFont typeface="Arial" pitchFamily="34" charset="0"/>
        <a:buChar char="•"/>
        <a:defRPr sz="2400">
          <a:solidFill>
            <a:schemeClr val="bg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>
            <a:lumMod val="50000"/>
          </a:schemeClr>
        </a:buClr>
        <a:buSzPct val="75000"/>
        <a:buChar char="•"/>
        <a:defRPr sz="2200">
          <a:solidFill>
            <a:schemeClr val="tx2">
              <a:lumMod val="50000"/>
            </a:schemeClr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>
            <a:lumMod val="25000"/>
          </a:schemeClr>
        </a:buClr>
        <a:buSzPct val="75000"/>
        <a:buChar char="•"/>
        <a:defRPr sz="1800">
          <a:solidFill>
            <a:schemeClr val="bg1">
              <a:lumMod val="60000"/>
              <a:lumOff val="40000"/>
            </a:schemeClr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nsf logo"/>
          <p:cNvSpPr>
            <a:spLocks noChangeAspect="1" noChangeArrowheads="1"/>
          </p:cNvSpPr>
          <p:nvPr/>
        </p:nvSpPr>
        <p:spPr bwMode="auto">
          <a:xfrm>
            <a:off x="1939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479CB5-0D36-1DF0-FCC3-766285DE4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8377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2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8A8E2746-1EA6-D744-0260-7800285E9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db6eebd6f4_0_0">
            <a:extLst>
              <a:ext uri="{FF2B5EF4-FFF2-40B4-BE49-F238E27FC236}">
                <a16:creationId xmlns:a16="http://schemas.microsoft.com/office/drawing/2014/main" id="{32595D01-AFB5-34F1-00F6-87C0358A05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990600"/>
            <a:ext cx="8686799" cy="4953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Cybersecurity + cyber hygiene + AI</a:t>
            </a:r>
          </a:p>
          <a:p>
            <a:pPr lvl="1"/>
            <a:r>
              <a:rPr lang="en-US" dirty="0"/>
              <a:t>Identity governance &amp; digital exposure awareness</a:t>
            </a:r>
          </a:p>
          <a:p>
            <a:pPr lvl="1"/>
            <a:r>
              <a:rPr lang="en-US" dirty="0"/>
              <a:t>AI as a force multiplier in deception and defense</a:t>
            </a:r>
          </a:p>
          <a:p>
            <a:r>
              <a:rPr lang="en-US" dirty="0"/>
              <a:t>Pedagogically aligned &amp; workforce-oriented</a:t>
            </a:r>
          </a:p>
          <a:p>
            <a:pPr lvl="1"/>
            <a:r>
              <a:rPr lang="en-US" dirty="0"/>
              <a:t>Developed in </a:t>
            </a:r>
            <a:r>
              <a:rPr lang="en-US"/>
              <a:t>partnership with CAT</a:t>
            </a:r>
            <a:endParaRPr lang="en-US" dirty="0"/>
          </a:p>
          <a:p>
            <a:pPr lvl="1"/>
            <a:r>
              <a:rPr lang="en-US" dirty="0"/>
              <a:t>Learning goals aligned with NICE TKS mappings</a:t>
            </a:r>
          </a:p>
          <a:p>
            <a:r>
              <a:rPr lang="en-US" dirty="0"/>
              <a:t>Complementary to traditional CTFs</a:t>
            </a:r>
          </a:p>
          <a:p>
            <a:pPr lvl="1"/>
            <a:r>
              <a:rPr lang="en-US" dirty="0"/>
              <a:t>Expands into the human attack surface</a:t>
            </a:r>
          </a:p>
          <a:p>
            <a:pPr lvl="1"/>
            <a:r>
              <a:rPr lang="en-US" dirty="0"/>
              <a:t>Supplementary training aligned with workforce needs</a:t>
            </a:r>
          </a:p>
          <a:p>
            <a:endParaRPr lang="en-US" dirty="0"/>
          </a:p>
        </p:txBody>
      </p:sp>
      <p:sp>
        <p:nvSpPr>
          <p:cNvPr id="73" name="Google Shape;73;gdb6eebd6f4_0_0">
            <a:extLst>
              <a:ext uri="{FF2B5EF4-FFF2-40B4-BE49-F238E27FC236}">
                <a16:creationId xmlns:a16="http://schemas.microsoft.com/office/drawing/2014/main" id="{2301D91E-F5C8-4AA8-70B9-45D3F07AD5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686800" cy="716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Design philosophy behind the competition (</a:t>
            </a:r>
            <a:r>
              <a:rPr lang="en-US" err="1"/>
              <a:t>ctd</a:t>
            </a:r>
            <a:r>
              <a:rPr lang="en-US"/>
              <a:t>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6760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263B4242-0F3C-ED05-7D5E-3E8B72C43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db6eebd6f4_0_0">
            <a:extLst>
              <a:ext uri="{FF2B5EF4-FFF2-40B4-BE49-F238E27FC236}">
                <a16:creationId xmlns:a16="http://schemas.microsoft.com/office/drawing/2014/main" id="{96082740-D43B-5378-6AA9-E6E176A6C2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990600"/>
            <a:ext cx="8686799" cy="4953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Ethics board</a:t>
            </a:r>
          </a:p>
          <a:p>
            <a:r>
              <a:rPr lang="en-US" dirty="0"/>
              <a:t>Risk management office</a:t>
            </a:r>
          </a:p>
          <a:p>
            <a:r>
              <a:rPr lang="en-US" dirty="0"/>
              <a:t>Introduction of AI</a:t>
            </a:r>
          </a:p>
          <a:p>
            <a:pPr lvl="1"/>
            <a:r>
              <a:rPr lang="en-US" dirty="0"/>
              <a:t>Legal counsel</a:t>
            </a:r>
          </a:p>
          <a:p>
            <a:pPr lvl="1"/>
            <a:r>
              <a:rPr lang="en-US" dirty="0"/>
              <a:t>IT services</a:t>
            </a:r>
          </a:p>
          <a:p>
            <a:endParaRPr lang="en-US" dirty="0"/>
          </a:p>
          <a:p>
            <a:r>
              <a:rPr lang="en-US" dirty="0"/>
              <a:t>REQUIRED code of conduct forms for students and advisors</a:t>
            </a:r>
          </a:p>
        </p:txBody>
      </p:sp>
      <p:sp>
        <p:nvSpPr>
          <p:cNvPr id="73" name="Google Shape;73;gdb6eebd6f4_0_0">
            <a:extLst>
              <a:ext uri="{FF2B5EF4-FFF2-40B4-BE49-F238E27FC236}">
                <a16:creationId xmlns:a16="http://schemas.microsoft.com/office/drawing/2014/main" id="{E015497C-D342-5458-B3EC-B81AF0FD1B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686800" cy="716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SE, ethics, and emerging technology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779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91266" cy="715963"/>
          </a:xfrm>
        </p:spPr>
        <p:txBody>
          <a:bodyPr/>
          <a:lstStyle/>
          <a:p>
            <a:r>
              <a:rPr lang="en-US"/>
              <a:t>2021: SE pen test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990600"/>
            <a:ext cx="8100709" cy="4952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indent="-342900">
              <a:buSzPts val="1800"/>
            </a:pPr>
            <a:r>
              <a:rPr lang="en-US" sz="2400">
                <a:solidFill>
                  <a:schemeClr val="bg1"/>
                </a:solidFill>
              </a:rPr>
              <a:t>Context: SE Pen Test for CARE Lab </a:t>
            </a:r>
          </a:p>
          <a:p>
            <a:pPr lvl="0" indent="-342900">
              <a:buSzPts val="1800"/>
            </a:pPr>
            <a:r>
              <a:rPr lang="en-US" sz="2400">
                <a:solidFill>
                  <a:schemeClr val="bg1"/>
                </a:solidFill>
              </a:rPr>
              <a:t>Student teams’ role: Pen testers</a:t>
            </a:r>
          </a:p>
          <a:p>
            <a:pPr lvl="0" indent="-342900">
              <a:buSzPts val="1800"/>
            </a:pPr>
            <a:r>
              <a:rPr lang="en-US" sz="2400">
                <a:solidFill>
                  <a:schemeClr val="bg1"/>
                </a:solidFill>
              </a:rPr>
              <a:t>Deliverables: Formal report + oral presentations</a:t>
            </a:r>
          </a:p>
          <a:p>
            <a:pPr lvl="0" indent="-342900">
              <a:buSzPts val="1800"/>
            </a:pPr>
            <a:r>
              <a:rPr lang="en-US">
                <a:solidFill>
                  <a:schemeClr val="bg1"/>
                </a:solidFill>
              </a:rPr>
              <a:t>Partners: CISA, ATT&amp;CK, Google</a:t>
            </a:r>
            <a:endParaRPr lang="en-US"/>
          </a:p>
        </p:txBody>
      </p: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1955618-5FE5-F7D1-0A6C-B57411AB58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51053"/>
            <a:ext cx="4572000" cy="3016347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065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91266" cy="715963"/>
          </a:xfrm>
        </p:spPr>
        <p:txBody>
          <a:bodyPr/>
          <a:lstStyle/>
          <a:p>
            <a:r>
              <a:rPr lang="en-US"/>
              <a:t>2022: Ransomware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990600"/>
            <a:ext cx="8100709" cy="4952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indent="-342900">
              <a:buSzPts val="1800"/>
            </a:pPr>
            <a:r>
              <a:rPr lang="en-US">
                <a:solidFill>
                  <a:schemeClr val="bg1"/>
                </a:solidFill>
              </a:rPr>
              <a:t>Inspiration: Colonial Pipeline Ransomware Attack</a:t>
            </a:r>
            <a:r>
              <a:rPr lang="en-US" baseline="30000">
                <a:solidFill>
                  <a:schemeClr val="bg1"/>
                </a:solidFill>
              </a:rPr>
              <a:t>1</a:t>
            </a:r>
            <a:endParaRPr lang="en-US">
              <a:solidFill>
                <a:schemeClr val="bg1"/>
              </a:solidFill>
            </a:endParaRPr>
          </a:p>
          <a:p>
            <a:pPr lvl="0" indent="-342900">
              <a:buSzPts val="1800"/>
            </a:pPr>
            <a:r>
              <a:rPr lang="en-US" sz="2400">
                <a:solidFill>
                  <a:schemeClr val="bg1"/>
                </a:solidFill>
              </a:rPr>
              <a:t>Context: CARE Lab hit with ransomware </a:t>
            </a:r>
          </a:p>
          <a:p>
            <a:pPr lvl="0" indent="-342900">
              <a:buSzPts val="1800"/>
            </a:pPr>
            <a:r>
              <a:rPr lang="en-US">
                <a:solidFill>
                  <a:schemeClr val="bg1"/>
                </a:solidFill>
              </a:rPr>
              <a:t>S</a:t>
            </a:r>
            <a:r>
              <a:rPr lang="en-US" sz="2400">
                <a:solidFill>
                  <a:schemeClr val="bg1"/>
                </a:solidFill>
              </a:rPr>
              <a:t>tudent teams’ role: Negotiators</a:t>
            </a:r>
          </a:p>
          <a:p>
            <a:pPr lvl="0" indent="-342900">
              <a:buSzPts val="1800"/>
            </a:pPr>
            <a:r>
              <a:rPr lang="en-US" sz="2400">
                <a:solidFill>
                  <a:schemeClr val="bg1"/>
                </a:solidFill>
              </a:rPr>
              <a:t>Deliverables: Formal report + oral presentations</a:t>
            </a:r>
          </a:p>
          <a:p>
            <a:pPr lvl="0" indent="-342900">
              <a:buSzPts val="1800"/>
            </a:pPr>
            <a:r>
              <a:rPr lang="en-US">
                <a:solidFill>
                  <a:schemeClr val="bg1"/>
                </a:solidFill>
              </a:rPr>
              <a:t>Partners: CISA, ATT&amp;CK,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NICE, SentinelOne</a:t>
            </a:r>
            <a:endParaRPr lang="en-US"/>
          </a:p>
        </p:txBody>
      </p:sp>
      <p:pic>
        <p:nvPicPr>
          <p:cNvPr id="4" name="Picture 3" descr="A screenshot of a website&#10;&#10;Description automatically generated with low confidence">
            <a:extLst>
              <a:ext uri="{FF2B5EF4-FFF2-40B4-BE49-F238E27FC236}">
                <a16:creationId xmlns:a16="http://schemas.microsoft.com/office/drawing/2014/main" id="{2FAEB987-1C6A-09D5-4BF9-37FB2105A9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23" y="3014479"/>
            <a:ext cx="4712677" cy="2852921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DE0CB7-A766-F3E1-A03C-9BB255EC85CE}"/>
              </a:ext>
            </a:extLst>
          </p:cNvPr>
          <p:cNvSpPr txBox="1"/>
          <p:nvPr/>
        </p:nvSpPr>
        <p:spPr>
          <a:xfrm>
            <a:off x="-10886" y="5966296"/>
            <a:ext cx="72019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https://www.cisa.gov/news-events/news/attack-colonial-pipeline-what-weve-learned-what-weve-done-over-past-two-years</a:t>
            </a:r>
          </a:p>
        </p:txBody>
      </p:sp>
    </p:spTree>
    <p:extLst>
      <p:ext uri="{BB962C8B-B14F-4D97-AF65-F5344CB8AC3E}">
        <p14:creationId xmlns:p14="http://schemas.microsoft.com/office/powerpoint/2010/main" val="344462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91266" cy="715963"/>
          </a:xfrm>
        </p:spPr>
        <p:txBody>
          <a:bodyPr/>
          <a:lstStyle/>
          <a:p>
            <a:r>
              <a:rPr lang="en-US"/>
              <a:t>2023: Romance scams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990599"/>
            <a:ext cx="8100709" cy="466513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indent="-342900">
              <a:buSzPts val="1800"/>
            </a:pPr>
            <a:r>
              <a:rPr lang="en-US" sz="2400">
                <a:solidFill>
                  <a:schemeClr val="bg1"/>
                </a:solidFill>
              </a:rPr>
              <a:t>Inspiration: FTC Report</a:t>
            </a:r>
            <a:endParaRPr lang="en-US" sz="2400" baseline="30000">
              <a:solidFill>
                <a:schemeClr val="bg1"/>
              </a:solidFill>
            </a:endParaRPr>
          </a:p>
          <a:p>
            <a:pPr lvl="1" indent="-342900">
              <a:buSzPts val="1800"/>
            </a:pPr>
            <a:r>
              <a:rPr lang="en-US">
                <a:solidFill>
                  <a:schemeClr val="tx2">
                    <a:lumMod val="50000"/>
                  </a:schemeClr>
                </a:solidFill>
              </a:rPr>
              <a:t>2021: $547 million</a:t>
            </a:r>
            <a:r>
              <a:rPr lang="en-US" sz="2000" baseline="3000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en-US">
              <a:solidFill>
                <a:schemeClr val="tx2">
                  <a:lumMod val="50000"/>
                </a:schemeClr>
              </a:solidFill>
            </a:endParaRPr>
          </a:p>
          <a:p>
            <a:pPr lvl="1" indent="-342900">
              <a:buSzPts val="1800"/>
            </a:pPr>
            <a:r>
              <a:rPr lang="en-US">
                <a:solidFill>
                  <a:schemeClr val="tx2">
                    <a:lumMod val="50000"/>
                  </a:schemeClr>
                </a:solidFill>
              </a:rPr>
              <a:t>2022: $1.3 billion</a:t>
            </a:r>
            <a:r>
              <a:rPr lang="en-US" sz="2000" baseline="3000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en-US">
              <a:solidFill>
                <a:schemeClr val="tx2">
                  <a:lumMod val="50000"/>
                </a:schemeClr>
              </a:solidFill>
            </a:endParaRP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Context: CARE Lab help an elderly victim of romance scam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Student teams’ role: Fraud fighters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Partners: CISA, NICE,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PBGC, AARP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CFBF84-4358-17AC-09E2-A03FE3F3D4A2}"/>
              </a:ext>
            </a:extLst>
          </p:cNvPr>
          <p:cNvSpPr txBox="1"/>
          <p:nvPr/>
        </p:nvSpPr>
        <p:spPr>
          <a:xfrm>
            <a:off x="-10886" y="5872512"/>
            <a:ext cx="72019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https://www.ftc.gov/news-events/data-visualizations/data-spotlight/2022/02/reports-romance-scams-hit-record-highs-2021</a:t>
            </a:r>
          </a:p>
          <a:p>
            <a:r>
              <a:rPr lang="en-US" sz="10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https://www.ftc.gov/news-events/data-visualizations/data-spotlight/2023/02/romance-scammers-favorite-lies-exposed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838BC18-9A19-4EEB-C72E-9EABB9F91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621" y="3142438"/>
            <a:ext cx="4844379" cy="272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43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236D1-1525-5704-B560-34FE73700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B7B91E61-921C-5B07-A8C2-DED518DBD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620" y="3142438"/>
            <a:ext cx="4844379" cy="272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577D95-BF9D-20A6-6471-BF5333AC0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591266" cy="715963"/>
          </a:xfrm>
        </p:spPr>
        <p:txBody>
          <a:bodyPr/>
          <a:lstStyle/>
          <a:p>
            <a:r>
              <a:rPr lang="en-US"/>
              <a:t>2024: Employment/tax scams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CEC0FA-0BE6-D2C3-3C8A-2A9770841E96}"/>
              </a:ext>
            </a:extLst>
          </p:cNvPr>
          <p:cNvSpPr txBox="1">
            <a:spLocks/>
          </p:cNvSpPr>
          <p:nvPr/>
        </p:nvSpPr>
        <p:spPr>
          <a:xfrm>
            <a:off x="457200" y="990599"/>
            <a:ext cx="8100709" cy="466513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indent="-342900">
              <a:buSzPts val="1800"/>
            </a:pPr>
            <a:r>
              <a:rPr lang="en-US" sz="2400">
                <a:solidFill>
                  <a:schemeClr val="bg1"/>
                </a:solidFill>
              </a:rPr>
              <a:t>Inspiration: TU student experience</a:t>
            </a:r>
            <a:endParaRPr lang="en-US">
              <a:solidFill>
                <a:schemeClr val="tx2">
                  <a:lumMod val="50000"/>
                </a:schemeClr>
              </a:solidFill>
            </a:endParaRP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Context: CARE Lab help a young adult experiencing employment scam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Student teams’ role: Fraud fighters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Partners: CISA, NICE,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ATT&amp;CK, IRS</a:t>
            </a:r>
          </a:p>
        </p:txBody>
      </p:sp>
    </p:spTree>
    <p:extLst>
      <p:ext uri="{BB962C8B-B14F-4D97-AF65-F5344CB8AC3E}">
        <p14:creationId xmlns:p14="http://schemas.microsoft.com/office/powerpoint/2010/main" val="403069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EFEAB-7088-3EB8-E06A-291FC5BC6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B6A03-7047-4680-E873-EB985FA7E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591266" cy="715963"/>
          </a:xfrm>
        </p:spPr>
        <p:txBody>
          <a:bodyPr/>
          <a:lstStyle/>
          <a:p>
            <a:r>
              <a:rPr lang="en-US"/>
              <a:t>2025: Critical infrastructure (transportation)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4F4B9F7-2AC8-028B-2E68-FC7A17130CBF}"/>
              </a:ext>
            </a:extLst>
          </p:cNvPr>
          <p:cNvSpPr txBox="1">
            <a:spLocks/>
          </p:cNvSpPr>
          <p:nvPr/>
        </p:nvSpPr>
        <p:spPr>
          <a:xfrm>
            <a:off x="457200" y="990599"/>
            <a:ext cx="8100709" cy="466513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indent="-342900">
              <a:buSzPts val="1800"/>
            </a:pPr>
            <a:r>
              <a:rPr lang="en-US" sz="2400">
                <a:solidFill>
                  <a:schemeClr val="bg1"/>
                </a:solidFill>
              </a:rPr>
              <a:t>Inspiration: 2023 Polish Railway cyberattack</a:t>
            </a:r>
            <a:r>
              <a:rPr lang="en-US" baseline="30000">
                <a:solidFill>
                  <a:schemeClr val="bg1"/>
                </a:solidFill>
              </a:rPr>
              <a:t>1</a:t>
            </a:r>
            <a:endParaRPr lang="en-US">
              <a:solidFill>
                <a:schemeClr val="bg1"/>
              </a:solidFill>
            </a:endParaRP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Context: SE Pen Test for fictitious transportation organization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Student teams’ role: Pen testers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Partners: CISA, NICE, Palo Alto Networks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1E017ED-8021-EAA5-E9FD-130DA78B1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620" y="3158556"/>
            <a:ext cx="4844380" cy="272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AAF2D7-CC19-0D4C-0973-374ACA6698E4}"/>
              </a:ext>
            </a:extLst>
          </p:cNvPr>
          <p:cNvSpPr txBox="1"/>
          <p:nvPr/>
        </p:nvSpPr>
        <p:spPr>
          <a:xfrm>
            <a:off x="-10886" y="5966296"/>
            <a:ext cx="7201907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00">
                <a:solidFill>
                  <a:schemeClr val="accent3"/>
                </a:solidFill>
                <a:latin typeface="Calibri"/>
                <a:ea typeface="Calibri"/>
                <a:cs typeface="Calibri"/>
              </a:rPr>
              <a:t>1 https://www.bbc.com/news/world-europe-66630260</a:t>
            </a:r>
            <a:endParaRPr lang="en-US" sz="100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74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B6EF5-F0B8-2922-24F3-D2C3FB985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F35E6-1866-25BB-B9F9-D0D6260C6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591266" cy="715963"/>
          </a:xfrm>
        </p:spPr>
        <p:txBody>
          <a:bodyPr/>
          <a:lstStyle/>
          <a:p>
            <a:r>
              <a:rPr lang="en-US"/>
              <a:t>2026: Critical infrastructure (healthcare)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D54138-D8FE-7148-FB71-0B35A9279700}"/>
              </a:ext>
            </a:extLst>
          </p:cNvPr>
          <p:cNvSpPr txBox="1">
            <a:spLocks/>
          </p:cNvSpPr>
          <p:nvPr/>
        </p:nvSpPr>
        <p:spPr>
          <a:xfrm>
            <a:off x="457200" y="990599"/>
            <a:ext cx="8335108" cy="466513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42900">
              <a:buSzPts val="1800"/>
            </a:pPr>
            <a:r>
              <a:rPr lang="en-US" sz="2400">
                <a:solidFill>
                  <a:schemeClr val="bg1"/>
                </a:solidFill>
              </a:rPr>
              <a:t>Inspiration: </a:t>
            </a:r>
            <a:r>
              <a:rPr lang="en-US">
                <a:solidFill>
                  <a:schemeClr val="bg1"/>
                </a:solidFill>
              </a:rPr>
              <a:t>2025 </a:t>
            </a:r>
            <a:r>
              <a:rPr lang="en-US" err="1">
                <a:solidFill>
                  <a:schemeClr val="bg1"/>
                </a:solidFill>
              </a:rPr>
              <a:t>Ponemon</a:t>
            </a:r>
            <a:r>
              <a:rPr lang="en-US">
                <a:solidFill>
                  <a:schemeClr val="bg1"/>
                </a:solidFill>
              </a:rPr>
              <a:t> Healthcare Cybersecurity Report</a:t>
            </a:r>
            <a:r>
              <a:rPr lang="en-US" baseline="30000">
                <a:solidFill>
                  <a:schemeClr val="bg1"/>
                </a:solidFill>
              </a:rPr>
              <a:t>1</a:t>
            </a:r>
            <a:endParaRPr lang="en-US">
              <a:solidFill>
                <a:schemeClr val="bg1"/>
              </a:solidFill>
            </a:endParaRPr>
          </a:p>
          <a:p>
            <a:pPr lvl="1">
              <a:buSzPts val="1800"/>
              <a:buFont typeface="Courier New"/>
              <a:buChar char="o"/>
            </a:pPr>
            <a:r>
              <a:rPr lang="en-US" sz="2400">
                <a:solidFill>
                  <a:schemeClr val="bg1"/>
                </a:solidFill>
              </a:rPr>
              <a:t>93% experienced a cyberattack in the past year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Context: SE Pen Test for fictitious community-based pharmacy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Student teams’ role: Pen testers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Partners: CISA, NICE, OWASP Philly</a:t>
            </a:r>
          </a:p>
          <a:p>
            <a:pPr marL="0" indent="0">
              <a:buSzPts val="1800"/>
              <a:buNone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9D7146-4FDC-2373-CB6B-75BD627AB6D1}"/>
              </a:ext>
            </a:extLst>
          </p:cNvPr>
          <p:cNvSpPr txBox="1"/>
          <p:nvPr/>
        </p:nvSpPr>
        <p:spPr>
          <a:xfrm>
            <a:off x="-10886" y="5966296"/>
            <a:ext cx="7201907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00">
                <a:solidFill>
                  <a:schemeClr val="accent3"/>
                </a:solidFill>
                <a:latin typeface="Calibri"/>
                <a:ea typeface="Calibri"/>
                <a:cs typeface="Calibri"/>
              </a:rPr>
              <a:t>1 </a:t>
            </a:r>
            <a:r>
              <a:rPr lang="en-US" sz="1000">
                <a:solidFill>
                  <a:schemeClr val="accent3"/>
                </a:solidFill>
                <a:ea typeface="+mn-lt"/>
                <a:cs typeface="+mn-lt"/>
              </a:rPr>
              <a:t>https://www.proofpoint.com/us/resources/threat-reports/ponemon-healthcare-cybersecurity-report</a:t>
            </a:r>
            <a:endParaRPr lang="en-US" sz="1000">
              <a:solidFill>
                <a:schemeClr val="accent3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264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3619E-3F76-EAB1-8DE0-815DE77EE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893F1-0836-C432-6FA5-6A11BF3B8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997190" cy="3286125"/>
          </a:xfrm>
        </p:spPr>
        <p:txBody>
          <a:bodyPr/>
          <a:lstStyle/>
          <a:p>
            <a:r>
              <a:rPr lang="en-US"/>
              <a:t>Learning Through Artifacts</a:t>
            </a:r>
            <a:endParaRPr lang="en-US" i="1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02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65274-60A2-35EF-5BB9-7C8CEBCE5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7604C-3441-5BD3-66F4-C4B8B2DEB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Team level (2021-2025)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0B0150-1EFA-7FE3-FE52-25A13065B2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429"/>
          <a:stretch>
            <a:fillRect/>
          </a:stretch>
        </p:blipFill>
        <p:spPr>
          <a:xfrm>
            <a:off x="0" y="1395045"/>
            <a:ext cx="9144000" cy="481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1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476F9-66D2-873B-1441-718AE03C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22DBE-27A9-6065-2D9D-54C19C4D7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305800" cy="2298865"/>
          </a:xfrm>
        </p:spPr>
        <p:txBody>
          <a:bodyPr/>
          <a:lstStyle/>
          <a:p>
            <a:r>
              <a:rPr lang="en-US"/>
              <a:t>Reframing cybersecurity pathways</a:t>
            </a:r>
          </a:p>
          <a:p>
            <a:r>
              <a:rPr lang="en-US"/>
              <a:t>Five-year competition model</a:t>
            </a:r>
          </a:p>
          <a:p>
            <a:r>
              <a:rPr lang="en-US"/>
              <a:t>Learning through artifacts</a:t>
            </a:r>
          </a:p>
          <a:p>
            <a:r>
              <a:rPr lang="en-US"/>
              <a:t>Student perspectives, workforce alignment &amp; transferability</a:t>
            </a:r>
          </a:p>
          <a:p>
            <a:r>
              <a:rPr lang="en-US"/>
              <a:t>Next steps &amp; resources</a:t>
            </a:r>
          </a:p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9A81EEB-A251-CC94-6483-E21AB512576B}"/>
              </a:ext>
            </a:extLst>
          </p:cNvPr>
          <p:cNvSpPr txBox="1">
            <a:spLocks/>
          </p:cNvSpPr>
          <p:nvPr/>
        </p:nvSpPr>
        <p:spPr bwMode="auto">
          <a:xfrm>
            <a:off x="467098" y="3333001"/>
            <a:ext cx="8305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cap="none" spc="150" baseline="0">
                <a:solidFill>
                  <a:schemeClr val="accent3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F88C0A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F88C0A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F88C0A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F88C0A"/>
                </a:solidFill>
                <a:latin typeface="Trebuchet MS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F88C0A"/>
                </a:solidFill>
                <a:latin typeface="Trebuchet MS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F88C0A"/>
                </a:solidFill>
                <a:latin typeface="Trebuchet MS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F88C0A"/>
                </a:solidFill>
                <a:latin typeface="Trebuchet MS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F88C0A"/>
                </a:solidFill>
                <a:latin typeface="Trebuchet MS" pitchFamily="34" charset="0"/>
              </a:defRPr>
            </a:lvl9pPr>
          </a:lstStyle>
          <a:p>
            <a:r>
              <a:rPr lang="en-US" kern="0"/>
              <a:t>Acknowledgements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9140D8-D884-6036-76D4-F012B16F04FE}"/>
              </a:ext>
            </a:extLst>
          </p:cNvPr>
          <p:cNvSpPr txBox="1">
            <a:spLocks/>
          </p:cNvSpPr>
          <p:nvPr/>
        </p:nvSpPr>
        <p:spPr bwMode="auto">
          <a:xfrm>
            <a:off x="467098" y="4171202"/>
            <a:ext cx="8305800" cy="1945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50000"/>
                </a:schemeClr>
              </a:buClr>
              <a:buSzPct val="75000"/>
              <a:buChar char="•"/>
              <a:defRPr sz="2200">
                <a:solidFill>
                  <a:schemeClr val="tx2">
                    <a:lumMod val="50000"/>
                  </a:schemeClr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25000"/>
                </a:schemeClr>
              </a:buClr>
              <a:buSzPct val="75000"/>
              <a:buChar char="•"/>
              <a:defRPr sz="1800">
                <a:solidFill>
                  <a:schemeClr val="bg1">
                    <a:lumMod val="60000"/>
                    <a:lumOff val="40000"/>
                  </a:schemeClr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US" kern="0" dirty="0"/>
              <a:t>NSF Award # 2032292</a:t>
            </a:r>
          </a:p>
          <a:p>
            <a:r>
              <a:rPr lang="en-US" kern="0" dirty="0"/>
              <a:t>Temple IRB, CAT, Legal, Risk Management, IT Services</a:t>
            </a:r>
          </a:p>
          <a:p>
            <a:r>
              <a:rPr lang="en-US" kern="0" dirty="0"/>
              <a:t>Our many SMEs</a:t>
            </a:r>
          </a:p>
          <a:p>
            <a:r>
              <a:rPr lang="en-US" kern="0" dirty="0"/>
              <a:t>Our sponsors/funders</a:t>
            </a:r>
          </a:p>
        </p:txBody>
      </p:sp>
    </p:spTree>
    <p:extLst>
      <p:ext uri="{BB962C8B-B14F-4D97-AF65-F5344CB8AC3E}">
        <p14:creationId xmlns:p14="http://schemas.microsoft.com/office/powerpoint/2010/main" val="141906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72AE-D15C-E7C6-784B-EB065F947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Disciplinary background (2021-2025)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BAF83-F7CF-D25E-664C-D0707F8A52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272"/>
          <a:stretch>
            <a:fillRect/>
          </a:stretch>
        </p:blipFill>
        <p:spPr>
          <a:xfrm>
            <a:off x="0" y="1500553"/>
            <a:ext cx="9144000" cy="471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6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B3BFF-D89E-8C2D-A874-707DE2BF2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2A913-15D2-2F7D-B0D8-BFAF77F97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 relevance to cybersecurity (2021-2025)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AA930D-4476-BDC8-0D0A-6E8B5CCD99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596"/>
          <a:stretch>
            <a:fillRect/>
          </a:stretch>
        </p:blipFill>
        <p:spPr>
          <a:xfrm>
            <a:off x="0" y="1817077"/>
            <a:ext cx="9144000" cy="441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6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E0E00-D806-C673-321A-003DB06E3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507AD5F-29B1-0FBE-81FA-D0A9D23FB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089" y="988997"/>
            <a:ext cx="4101085" cy="24006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EBB8C7-5B66-A4E6-AFDE-F40C31FFC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593015" cy="715963"/>
          </a:xfrm>
        </p:spPr>
        <p:txBody>
          <a:bodyPr/>
          <a:lstStyle/>
          <a:p>
            <a:r>
              <a:rPr lang="en-US"/>
              <a:t>2021: SE Pen Test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467B17-573D-A5FA-5B06-86AF50267E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825" r="3009" b="46397"/>
          <a:stretch/>
        </p:blipFill>
        <p:spPr>
          <a:xfrm>
            <a:off x="2564861" y="2328645"/>
            <a:ext cx="6157717" cy="1219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F9CB64-7CAB-7248-4D14-2E7A803708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795" r="5918" b="29427"/>
          <a:stretch/>
        </p:blipFill>
        <p:spPr>
          <a:xfrm>
            <a:off x="833324" y="3555003"/>
            <a:ext cx="5972990" cy="1219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425722-BD21-C24A-72DA-3BC71C7EBF5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5825" r="5918" b="47609"/>
          <a:stretch/>
        </p:blipFill>
        <p:spPr>
          <a:xfrm>
            <a:off x="2337427" y="4604252"/>
            <a:ext cx="5972991" cy="113607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D1D4CD-CF31-5F4F-E3C2-B70F1F7ACC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5421" r="4755" b="29562"/>
          <a:stretch/>
        </p:blipFill>
        <p:spPr>
          <a:xfrm>
            <a:off x="289264" y="5128237"/>
            <a:ext cx="6046881" cy="1029848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Google Shape;72;gdb6eebd6f4_0_0">
            <a:extLst>
              <a:ext uri="{FF2B5EF4-FFF2-40B4-BE49-F238E27FC236}">
                <a16:creationId xmlns:a16="http://schemas.microsoft.com/office/drawing/2014/main" id="{87A51759-AE15-7883-DF7E-6A4BD9536DCA}"/>
              </a:ext>
            </a:extLst>
          </p:cNvPr>
          <p:cNvSpPr txBox="1">
            <a:spLocks/>
          </p:cNvSpPr>
          <p:nvPr/>
        </p:nvSpPr>
        <p:spPr bwMode="auto">
          <a:xfrm>
            <a:off x="4571999" y="990600"/>
            <a:ext cx="447821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50000"/>
                </a:schemeClr>
              </a:buClr>
              <a:buSzPct val="75000"/>
              <a:buChar char="•"/>
              <a:defRPr sz="2200">
                <a:solidFill>
                  <a:schemeClr val="tx2">
                    <a:lumMod val="50000"/>
                  </a:schemeClr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25000"/>
                </a:schemeClr>
              </a:buClr>
              <a:buSzPct val="75000"/>
              <a:buChar char="•"/>
              <a:defRPr sz="1800">
                <a:solidFill>
                  <a:schemeClr val="bg1">
                    <a:lumMod val="60000"/>
                    <a:lumOff val="40000"/>
                  </a:schemeClr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SzPct val="80000"/>
            </a:pPr>
            <a:r>
              <a:rPr lang="en-US" kern="0"/>
              <a:t>Track: High school</a:t>
            </a:r>
          </a:p>
          <a:p>
            <a:pPr>
              <a:buSzPct val="80000"/>
            </a:pPr>
            <a:r>
              <a:rPr lang="en-US" kern="0"/>
              <a:t>Objective: secure collaboration</a:t>
            </a:r>
          </a:p>
        </p:txBody>
      </p:sp>
    </p:spTree>
    <p:extLst>
      <p:ext uri="{BB962C8B-B14F-4D97-AF65-F5344CB8AC3E}">
        <p14:creationId xmlns:p14="http://schemas.microsoft.com/office/powerpoint/2010/main" val="412902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F4852-BFB7-7F80-211F-2D439F9DA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07" y="152400"/>
            <a:ext cx="8956431" cy="715963"/>
          </a:xfrm>
        </p:spPr>
        <p:txBody>
          <a:bodyPr/>
          <a:lstStyle/>
          <a:p>
            <a:r>
              <a:rPr lang="en-US"/>
              <a:t>2022: Ransomware</a:t>
            </a:r>
          </a:p>
        </p:txBody>
      </p:sp>
      <p:sp>
        <p:nvSpPr>
          <p:cNvPr id="4" name="Google Shape;72;gdb6eebd6f4_0_0">
            <a:extLst>
              <a:ext uri="{FF2B5EF4-FFF2-40B4-BE49-F238E27FC236}">
                <a16:creationId xmlns:a16="http://schemas.microsoft.com/office/drawing/2014/main" id="{AC8B1924-F9B1-A7DF-1029-A2C75E6F330D}"/>
              </a:ext>
            </a:extLst>
          </p:cNvPr>
          <p:cNvSpPr txBox="1">
            <a:spLocks/>
          </p:cNvSpPr>
          <p:nvPr/>
        </p:nvSpPr>
        <p:spPr bwMode="auto">
          <a:xfrm>
            <a:off x="457200" y="990599"/>
            <a:ext cx="8305800" cy="967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50000"/>
                </a:schemeClr>
              </a:buClr>
              <a:buSzPct val="75000"/>
              <a:buChar char="•"/>
              <a:defRPr sz="2200">
                <a:solidFill>
                  <a:schemeClr val="tx2">
                    <a:lumMod val="50000"/>
                  </a:schemeClr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25000"/>
                </a:schemeClr>
              </a:buClr>
              <a:buSzPct val="75000"/>
              <a:buChar char="•"/>
              <a:defRPr sz="1800">
                <a:solidFill>
                  <a:schemeClr val="bg1">
                    <a:lumMod val="60000"/>
                    <a:lumOff val="40000"/>
                  </a:schemeClr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SzPct val="80000"/>
            </a:pPr>
            <a:r>
              <a:rPr lang="en-US" kern="0"/>
              <a:t>Track: Undergraduate</a:t>
            </a:r>
          </a:p>
          <a:p>
            <a:pPr>
              <a:buSzPct val="80000"/>
            </a:pPr>
            <a:r>
              <a:rPr lang="en-US" kern="0"/>
              <a:t>Objectives: Buy time, get decryption proof via negotiations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DC845D-B4A0-0BED-2321-677A38B47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721" y="1957753"/>
            <a:ext cx="5590558" cy="419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0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1C02E-721E-CD50-D149-A491587D2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7A66E-F2A7-50BC-CF93-7F67E642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07" y="152400"/>
            <a:ext cx="8956431" cy="715963"/>
          </a:xfrm>
        </p:spPr>
        <p:txBody>
          <a:bodyPr/>
          <a:lstStyle/>
          <a:p>
            <a:r>
              <a:rPr lang="en-US"/>
              <a:t>2023: Romance scams</a:t>
            </a:r>
          </a:p>
        </p:txBody>
      </p:sp>
      <p:sp>
        <p:nvSpPr>
          <p:cNvPr id="4" name="Google Shape;72;gdb6eebd6f4_0_0">
            <a:extLst>
              <a:ext uri="{FF2B5EF4-FFF2-40B4-BE49-F238E27FC236}">
                <a16:creationId xmlns:a16="http://schemas.microsoft.com/office/drawing/2014/main" id="{23872544-9CA6-F88F-FB58-CEFA04CBA889}"/>
              </a:ext>
            </a:extLst>
          </p:cNvPr>
          <p:cNvSpPr txBox="1">
            <a:spLocks/>
          </p:cNvSpPr>
          <p:nvPr/>
        </p:nvSpPr>
        <p:spPr bwMode="auto">
          <a:xfrm>
            <a:off x="457201" y="990600"/>
            <a:ext cx="3024553" cy="635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50000"/>
                </a:schemeClr>
              </a:buClr>
              <a:buSzPct val="75000"/>
              <a:buChar char="•"/>
              <a:defRPr sz="2200">
                <a:solidFill>
                  <a:schemeClr val="tx2">
                    <a:lumMod val="50000"/>
                  </a:schemeClr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25000"/>
                </a:schemeClr>
              </a:buClr>
              <a:buSzPct val="75000"/>
              <a:buChar char="•"/>
              <a:defRPr sz="1800">
                <a:solidFill>
                  <a:schemeClr val="bg1">
                    <a:lumMod val="60000"/>
                    <a:lumOff val="40000"/>
                  </a:schemeClr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SzPct val="80000"/>
            </a:pPr>
            <a:r>
              <a:rPr lang="en-US" kern="0"/>
              <a:t>Track: High school</a:t>
            </a:r>
          </a:p>
          <a:p>
            <a:pPr>
              <a:buSzPct val="80000"/>
            </a:pPr>
            <a:r>
              <a:rPr lang="en-US" kern="0"/>
              <a:t>Objective: Generate victim checklist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55166FB6-EFC6-C13E-98F6-F150D242A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6508" t="32884" r="38351" b="9635"/>
          <a:stretch>
            <a:fillRect/>
          </a:stretch>
        </p:blipFill>
        <p:spPr>
          <a:xfrm>
            <a:off x="3481754" y="774712"/>
            <a:ext cx="5662247" cy="5438519"/>
          </a:xfrm>
        </p:spPr>
      </p:pic>
    </p:spTree>
    <p:extLst>
      <p:ext uri="{BB962C8B-B14F-4D97-AF65-F5344CB8AC3E}">
        <p14:creationId xmlns:p14="http://schemas.microsoft.com/office/powerpoint/2010/main" val="267776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0F0AF-BA81-C228-B2F1-CB0CA5033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F306D-C501-0277-3BE4-43BDBC1A5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07" y="152400"/>
            <a:ext cx="8956431" cy="715963"/>
          </a:xfrm>
        </p:spPr>
        <p:txBody>
          <a:bodyPr/>
          <a:lstStyle/>
          <a:p>
            <a:r>
              <a:rPr lang="en-US"/>
              <a:t>2024: Employment/tax scams</a:t>
            </a:r>
          </a:p>
        </p:txBody>
      </p:sp>
      <p:sp>
        <p:nvSpPr>
          <p:cNvPr id="4" name="Google Shape;72;gdb6eebd6f4_0_0">
            <a:extLst>
              <a:ext uri="{FF2B5EF4-FFF2-40B4-BE49-F238E27FC236}">
                <a16:creationId xmlns:a16="http://schemas.microsoft.com/office/drawing/2014/main" id="{D94E1164-0097-7E35-59DA-69240A66BE56}"/>
              </a:ext>
            </a:extLst>
          </p:cNvPr>
          <p:cNvSpPr txBox="1">
            <a:spLocks/>
          </p:cNvSpPr>
          <p:nvPr/>
        </p:nvSpPr>
        <p:spPr bwMode="auto">
          <a:xfrm>
            <a:off x="457200" y="990600"/>
            <a:ext cx="7807569" cy="94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50000"/>
                </a:schemeClr>
              </a:buClr>
              <a:buSzPct val="75000"/>
              <a:buChar char="•"/>
              <a:defRPr sz="2200">
                <a:solidFill>
                  <a:schemeClr val="tx2">
                    <a:lumMod val="50000"/>
                  </a:schemeClr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25000"/>
                </a:schemeClr>
              </a:buClr>
              <a:buSzPct val="75000"/>
              <a:buChar char="•"/>
              <a:defRPr sz="1800">
                <a:solidFill>
                  <a:schemeClr val="bg1">
                    <a:lumMod val="60000"/>
                    <a:lumOff val="40000"/>
                  </a:schemeClr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SzPct val="80000"/>
            </a:pPr>
            <a:r>
              <a:rPr lang="en-US" kern="0"/>
              <a:t>Track: Graduate</a:t>
            </a:r>
          </a:p>
          <a:p>
            <a:pPr>
              <a:buSzPct val="80000"/>
            </a:pPr>
            <a:r>
              <a:rPr lang="en-US" kern="0"/>
              <a:t>Objectives: Map timeline to ATT&amp;CK framework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DBC652-01C8-4729-82CC-1CB1D2E7F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34308"/>
            <a:ext cx="9144000" cy="430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5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C2466-8401-1B90-575C-46E1B8F9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BD2A7-DD60-A328-1670-BA0BDDF2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07" y="152400"/>
            <a:ext cx="8510955" cy="715963"/>
          </a:xfrm>
        </p:spPr>
        <p:txBody>
          <a:bodyPr/>
          <a:lstStyle/>
          <a:p>
            <a:r>
              <a:rPr lang="en-US"/>
              <a:t>2025: Critical infrastructure (transportation)</a:t>
            </a:r>
          </a:p>
        </p:txBody>
      </p:sp>
      <p:sp>
        <p:nvSpPr>
          <p:cNvPr id="4" name="Google Shape;72;gdb6eebd6f4_0_0">
            <a:extLst>
              <a:ext uri="{FF2B5EF4-FFF2-40B4-BE49-F238E27FC236}">
                <a16:creationId xmlns:a16="http://schemas.microsoft.com/office/drawing/2014/main" id="{889B30D9-B1FA-3A6B-ECFB-98667B53C80E}"/>
              </a:ext>
            </a:extLst>
          </p:cNvPr>
          <p:cNvSpPr txBox="1">
            <a:spLocks/>
          </p:cNvSpPr>
          <p:nvPr/>
        </p:nvSpPr>
        <p:spPr bwMode="auto">
          <a:xfrm>
            <a:off x="457200" y="990600"/>
            <a:ext cx="7807569" cy="94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50000"/>
                </a:schemeClr>
              </a:buClr>
              <a:buSzPct val="75000"/>
              <a:buChar char="•"/>
              <a:defRPr sz="2200">
                <a:solidFill>
                  <a:schemeClr val="tx2">
                    <a:lumMod val="50000"/>
                  </a:schemeClr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>
                  <a:lumMod val="25000"/>
                </a:schemeClr>
              </a:buClr>
              <a:buSzPct val="75000"/>
              <a:buChar char="•"/>
              <a:defRPr sz="1800">
                <a:solidFill>
                  <a:schemeClr val="bg1">
                    <a:lumMod val="60000"/>
                    <a:lumOff val="40000"/>
                  </a:schemeClr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SzPct val="80000"/>
            </a:pPr>
            <a:r>
              <a:rPr lang="en-US" kern="0"/>
              <a:t>Track: Undergraduate</a:t>
            </a:r>
          </a:p>
          <a:p>
            <a:pPr>
              <a:buSzPct val="80000"/>
            </a:pPr>
            <a:r>
              <a:rPr lang="en-US" kern="0"/>
              <a:t>Objectives: Get details about cybersecurity training</a:t>
            </a:r>
          </a:p>
        </p:txBody>
      </p:sp>
      <p:pic>
        <p:nvPicPr>
          <p:cNvPr id="3" name="Cyberherd UG">
            <a:hlinkClick r:id="" action="ppaction://media"/>
            <a:extLst>
              <a:ext uri="{FF2B5EF4-FFF2-40B4-BE49-F238E27FC236}">
                <a16:creationId xmlns:a16="http://schemas.microsoft.com/office/drawing/2014/main" id="{415C0943-4963-D0CE-D230-BA6478285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06875" y="306387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1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D8841-B139-F15B-7F71-6F1608B93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4B6C0-1034-C245-823A-1920A03344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997190" cy="3286125"/>
          </a:xfrm>
        </p:spPr>
        <p:txBody>
          <a:bodyPr/>
          <a:lstStyle/>
          <a:p>
            <a:r>
              <a:rPr lang="en-US"/>
              <a:t>Student Perspectives, Workforce Alignment &amp; Transferability</a:t>
            </a:r>
          </a:p>
        </p:txBody>
      </p:sp>
    </p:spTree>
    <p:extLst>
      <p:ext uri="{BB962C8B-B14F-4D97-AF65-F5344CB8AC3E}">
        <p14:creationId xmlns:p14="http://schemas.microsoft.com/office/powerpoint/2010/main" val="27063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97AFE-AFCC-EBC3-7B21-73398522D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4C92D-212A-1A86-D300-4212290F0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perspectives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CC429-4248-EB9F-76E2-5EA310969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2969" y="1616989"/>
            <a:ext cx="3470031" cy="1551742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/>
          <a:lstStyle/>
          <a:p>
            <a:pPr marL="57150" indent="0">
              <a:buNone/>
            </a:pPr>
            <a:r>
              <a:rPr lang="en-US" sz="1800">
                <a:solidFill>
                  <a:schemeClr val="accent3"/>
                </a:solidFill>
              </a:rPr>
              <a:t>“Participating in the competition </a:t>
            </a:r>
            <a:r>
              <a:rPr lang="en-US" sz="1800" b="1">
                <a:solidFill>
                  <a:schemeClr val="accent3"/>
                </a:solidFill>
              </a:rPr>
              <a:t>improved my understanding, ability, and confidence </a:t>
            </a:r>
            <a:r>
              <a:rPr lang="en-US" sz="1800">
                <a:solidFill>
                  <a:schemeClr val="accent3"/>
                </a:solidFill>
              </a:rPr>
              <a:t>in [SE] by engaging in </a:t>
            </a:r>
            <a:r>
              <a:rPr lang="en-US" sz="1800" b="1">
                <a:solidFill>
                  <a:schemeClr val="accent3"/>
                </a:solidFill>
              </a:rPr>
              <a:t>hands-on experience</a:t>
            </a:r>
            <a:r>
              <a:rPr lang="en-US" sz="1800">
                <a:solidFill>
                  <a:schemeClr val="accent3"/>
                </a:solidFill>
              </a:rPr>
              <a:t>.”</a:t>
            </a:r>
            <a:r>
              <a:rPr lang="en-US" sz="1800" i="1">
                <a:solidFill>
                  <a:schemeClr val="accent3"/>
                </a:solidFill>
              </a:rPr>
              <a:t>- 2024 Competitor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A72335-AB7B-CC12-B891-B2729CFA7014}"/>
              </a:ext>
            </a:extLst>
          </p:cNvPr>
          <p:cNvSpPr txBox="1"/>
          <p:nvPr/>
        </p:nvSpPr>
        <p:spPr>
          <a:xfrm>
            <a:off x="474785" y="889303"/>
            <a:ext cx="4402015" cy="203132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>
                    <a:lumMod val="75000"/>
                  </a:schemeClr>
                </a:solidFill>
                <a:effectLst/>
                <a:latin typeface="+mj-lt"/>
              </a:rPr>
              <a:t>“Partaking in this competition was a great experience for me and my team. For the most part we were </a:t>
            </a:r>
            <a:r>
              <a:rPr lang="en-US" b="1">
                <a:solidFill>
                  <a:schemeClr val="bg1">
                    <a:lumMod val="75000"/>
                  </a:schemeClr>
                </a:solidFill>
                <a:effectLst/>
                <a:latin typeface="+mj-lt"/>
              </a:rPr>
              <a:t>exposed to another aspect of cybersecurity that is not normally covered </a:t>
            </a:r>
            <a:r>
              <a:rPr lang="en-US">
                <a:solidFill>
                  <a:schemeClr val="bg1">
                    <a:lumMod val="75000"/>
                  </a:schemeClr>
                </a:solidFill>
                <a:effectLst/>
                <a:latin typeface="+mj-lt"/>
              </a:rPr>
              <a:t>in the classes or in most workplaces. So it was quite a </a:t>
            </a:r>
            <a:r>
              <a:rPr lang="en-US" b="1">
                <a:solidFill>
                  <a:schemeClr val="bg1">
                    <a:lumMod val="75000"/>
                  </a:schemeClr>
                </a:solidFill>
                <a:effectLst/>
                <a:latin typeface="+mj-lt"/>
              </a:rPr>
              <a:t>learning curve</a:t>
            </a:r>
            <a:r>
              <a:rPr lang="en-US">
                <a:solidFill>
                  <a:schemeClr val="bg1">
                    <a:lumMod val="75000"/>
                  </a:schemeClr>
                </a:solidFill>
                <a:effectLst/>
                <a:latin typeface="+mj-lt"/>
              </a:rPr>
              <a:t>. But overall great experience.” </a:t>
            </a:r>
            <a:r>
              <a:rPr lang="en-US" b="0" i="1">
                <a:solidFill>
                  <a:schemeClr val="bg1">
                    <a:lumMod val="75000"/>
                  </a:schemeClr>
                </a:solidFill>
                <a:effectLst/>
                <a:latin typeface="+mj-lt"/>
              </a:rPr>
              <a:t>– 2021 competitor</a:t>
            </a:r>
            <a:endParaRPr lang="en-US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072846-D1D0-1A83-3437-4019E62EA6BB}"/>
              </a:ext>
            </a:extLst>
          </p:cNvPr>
          <p:cNvSpPr txBox="1"/>
          <p:nvPr/>
        </p:nvSpPr>
        <p:spPr>
          <a:xfrm>
            <a:off x="360485" y="3416833"/>
            <a:ext cx="8423029" cy="2308324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“From this year’s Social Engineering (SE) event, I learned how critical human factors are in cybersecurity. </a:t>
            </a:r>
            <a:r>
              <a:rPr lang="en-US" b="1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Technical defenses are important, but people often remain the easiest targets.</a:t>
            </a:r>
            <a:r>
              <a:rPr lang="en-US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 I gained hands-on experience in crafting realistic phishing emails and vishing scripts, which </a:t>
            </a:r>
            <a:r>
              <a:rPr lang="en-US" b="1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taught me how small details — like tone, timing, and word choice — can dramatically impact the success of an attack</a:t>
            </a:r>
            <a:r>
              <a:rPr lang="en-US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. I also learned the </a:t>
            </a:r>
            <a:r>
              <a:rPr lang="en-US" b="1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importance of preparation, adaptability, and ethical responsibility when conducting SE exercises</a:t>
            </a:r>
            <a:r>
              <a:rPr lang="en-US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. Most importantly, the event </a:t>
            </a:r>
            <a:r>
              <a:rPr lang="en-US" b="1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showed me how vital continuous security awareness training is for organizations</a:t>
            </a:r>
            <a:r>
              <a:rPr lang="en-US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 to strengthen their overall defense.“ </a:t>
            </a:r>
            <a:r>
              <a:rPr lang="en-US">
                <a:solidFill>
                  <a:schemeClr val="tx2">
                    <a:lumMod val="25000"/>
                  </a:schemeClr>
                </a:solidFill>
                <a:latin typeface="+mj-lt"/>
              </a:rPr>
              <a:t> </a:t>
            </a:r>
            <a:r>
              <a:rPr lang="en-US" i="1">
                <a:solidFill>
                  <a:schemeClr val="tx2">
                    <a:lumMod val="25000"/>
                  </a:schemeClr>
                </a:solidFill>
                <a:effectLst/>
                <a:latin typeface="+mj-lt"/>
              </a:rPr>
              <a:t>– 2025 competitor</a:t>
            </a:r>
            <a:endParaRPr lang="en-US" i="1">
              <a:solidFill>
                <a:schemeClr val="tx2">
                  <a:lumMod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19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8E7AE-121F-AD4B-B576-6CC897203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7804C-BB27-C124-A3BE-798106A1C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Cross-sector partnerships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16777-0243-A00E-F936-B5DD3B13E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Pipeline to Defcon SECVC</a:t>
            </a:r>
          </a:p>
          <a:p>
            <a:pPr lvl="1"/>
            <a:r>
              <a:rPr lang="en-US"/>
              <a:t>Last year’s winning HS team</a:t>
            </a:r>
          </a:p>
          <a:p>
            <a:r>
              <a:rPr lang="en-US"/>
              <a:t>Government and federal agencies</a:t>
            </a:r>
          </a:p>
          <a:p>
            <a:pPr lvl="1"/>
            <a:r>
              <a:rPr lang="en-US"/>
              <a:t>NICE/NIST, CISA, PBGC, IRS</a:t>
            </a:r>
          </a:p>
          <a:p>
            <a:r>
              <a:rPr lang="en-US"/>
              <a:t>Nonprofit and research organizations</a:t>
            </a:r>
          </a:p>
          <a:p>
            <a:pPr lvl="1"/>
            <a:r>
              <a:rPr lang="en-US"/>
              <a:t>MITRE ATT&amp;CK, AARP</a:t>
            </a:r>
          </a:p>
          <a:p>
            <a:r>
              <a:rPr lang="en-US"/>
              <a:t>Industry collaborators</a:t>
            </a:r>
          </a:p>
          <a:p>
            <a:pPr lvl="1"/>
            <a:r>
              <a:rPr lang="en-US"/>
              <a:t>Sentinel One, Palo Alto, Google, DUO, Trend Micro</a:t>
            </a:r>
          </a:p>
        </p:txBody>
      </p:sp>
    </p:spTree>
    <p:extLst>
      <p:ext uri="{BB962C8B-B14F-4D97-AF65-F5344CB8AC3E}">
        <p14:creationId xmlns:p14="http://schemas.microsoft.com/office/powerpoint/2010/main" val="198315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AAF4-7F2B-40CE-AECF-2A34AB791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997190" cy="3286125"/>
          </a:xfrm>
        </p:spPr>
        <p:txBody>
          <a:bodyPr/>
          <a:lstStyle/>
          <a:p>
            <a:r>
              <a:rPr lang="en-US"/>
              <a:t>Reframing Cybersecurity Pathways</a:t>
            </a:r>
            <a:endParaRPr lang="en-US" i="1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25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25F2-8112-4E7B-52C3-0778AD51B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BC9A9-D3C7-6592-7047-8932A3949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Industry, Government and Nonprofit perspectives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8B1F53-331D-0749-A131-3062E3E3AD67}"/>
              </a:ext>
            </a:extLst>
          </p:cNvPr>
          <p:cNvSpPr txBox="1"/>
          <p:nvPr/>
        </p:nvSpPr>
        <p:spPr>
          <a:xfrm>
            <a:off x="2019299" y="3852805"/>
            <a:ext cx="6712194" cy="2308324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“The more eyes we can get on this problem, and the more thoughts we can put into this [SE] space, </a:t>
            </a:r>
            <a:r>
              <a:rPr lang="en-US" b="1">
                <a:solidFill>
                  <a:schemeClr val="bg1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maybe we can produce something [that is meaningful]</a:t>
            </a:r>
            <a:r>
              <a:rPr lang="en-US">
                <a:solidFill>
                  <a:schemeClr val="bg1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… cybersecurity is a shared problem… when you see how the real world works, you realize  it’s all connected. </a:t>
            </a:r>
            <a:r>
              <a:rPr lang="en-US" b="1">
                <a:solidFill>
                  <a:schemeClr val="bg1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You can either play in your silo and lose the battle or you can open up to new ideas</a:t>
            </a:r>
            <a:r>
              <a:rPr lang="en-US">
                <a:solidFill>
                  <a:schemeClr val="bg1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 and realize you can’t solve the problem by yourself”</a:t>
            </a:r>
            <a:r>
              <a:rPr lang="en-US" i="1">
                <a:solidFill>
                  <a:schemeClr val="bg1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 </a:t>
            </a:r>
          </a:p>
          <a:p>
            <a:r>
              <a:rPr lang="en-US" i="1">
                <a:solidFill>
                  <a:schemeClr val="bg1">
                    <a:lumMod val="75000"/>
                  </a:schemeClr>
                </a:solidFill>
                <a:latin typeface="Roboto" panose="02000000000000000000" pitchFamily="2" charset="0"/>
              </a:rPr>
              <a:t>				   </a:t>
            </a:r>
            <a:r>
              <a:rPr lang="en-US" i="1">
                <a:solidFill>
                  <a:schemeClr val="bg1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– Nonprofit representative</a:t>
            </a:r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D9D36A9-CEA9-471C-6A93-7013D927D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868363"/>
            <a:ext cx="3358662" cy="2835225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/>
          <a:lstStyle/>
          <a:p>
            <a:pPr marL="57150" indent="0">
              <a:buNone/>
            </a:pPr>
            <a:r>
              <a:rPr lang="en-US" sz="2000">
                <a:solidFill>
                  <a:schemeClr val="accent3"/>
                </a:solidFill>
              </a:rPr>
              <a:t>“Higher profile targets have been attacked via </a:t>
            </a:r>
            <a:r>
              <a:rPr lang="en-US" sz="2000" b="1">
                <a:solidFill>
                  <a:schemeClr val="accent3"/>
                </a:solidFill>
              </a:rPr>
              <a:t>SE … it’s a big blind spot that a lot of schools and companies don’t think about</a:t>
            </a:r>
            <a:r>
              <a:rPr lang="en-US" sz="2000">
                <a:solidFill>
                  <a:schemeClr val="accent3"/>
                </a:solidFill>
              </a:rPr>
              <a:t> as much; they are </a:t>
            </a:r>
            <a:r>
              <a:rPr lang="en-US" sz="2000" b="1">
                <a:solidFill>
                  <a:schemeClr val="accent3"/>
                </a:solidFill>
              </a:rPr>
              <a:t>concerned with the technical controls and not with the people controls</a:t>
            </a:r>
            <a:r>
              <a:rPr lang="en-US" sz="2000">
                <a:solidFill>
                  <a:schemeClr val="accent3"/>
                </a:solidFill>
              </a:rPr>
              <a:t>” </a:t>
            </a:r>
            <a:br>
              <a:rPr lang="en-US" sz="2000">
                <a:solidFill>
                  <a:schemeClr val="accent3"/>
                </a:solidFill>
              </a:rPr>
            </a:br>
            <a:r>
              <a:rPr lang="en-US" sz="2000">
                <a:solidFill>
                  <a:schemeClr val="accent3"/>
                </a:solidFill>
              </a:rPr>
              <a:t>         </a:t>
            </a:r>
            <a:r>
              <a:rPr lang="en-US" sz="2000" i="1">
                <a:solidFill>
                  <a:schemeClr val="accent3"/>
                </a:solidFill>
              </a:rPr>
              <a:t>– Industry representative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3E192A-7FCE-330E-D4FF-F2055DB2166F}"/>
              </a:ext>
            </a:extLst>
          </p:cNvPr>
          <p:cNvSpPr txBox="1"/>
          <p:nvPr/>
        </p:nvSpPr>
        <p:spPr>
          <a:xfrm>
            <a:off x="4138245" y="1227883"/>
            <a:ext cx="4724401" cy="2246769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tx2">
                    <a:lumMod val="25000"/>
                  </a:schemeClr>
                </a:solidFill>
              </a:rPr>
              <a:t>“I recognized that hardly anyone is doing [SE]… </a:t>
            </a:r>
            <a:r>
              <a:rPr lang="en-US" sz="2000" b="1">
                <a:solidFill>
                  <a:schemeClr val="tx2">
                    <a:lumMod val="25000"/>
                  </a:schemeClr>
                </a:solidFill>
              </a:rPr>
              <a:t>it’s rare to be able to exercise and practice this skill ethically</a:t>
            </a:r>
            <a:r>
              <a:rPr lang="en-US" sz="2000">
                <a:solidFill>
                  <a:schemeClr val="tx2">
                    <a:lumMod val="25000"/>
                  </a:schemeClr>
                </a:solidFill>
              </a:rPr>
              <a:t>… [it] is hard to teach… it needs to happen, </a:t>
            </a:r>
            <a:r>
              <a:rPr lang="en-US" sz="2000" b="1">
                <a:solidFill>
                  <a:schemeClr val="tx2">
                    <a:lumMod val="25000"/>
                  </a:schemeClr>
                </a:solidFill>
              </a:rPr>
              <a:t>we need more of it</a:t>
            </a:r>
            <a:r>
              <a:rPr lang="en-US" sz="2000">
                <a:solidFill>
                  <a:schemeClr val="tx2">
                    <a:lumMod val="25000"/>
                  </a:schemeClr>
                </a:solidFill>
              </a:rPr>
              <a:t>, but really… being in that type of </a:t>
            </a:r>
            <a:r>
              <a:rPr lang="en-US" sz="2000" b="1">
                <a:solidFill>
                  <a:schemeClr val="tx2">
                    <a:lumMod val="25000"/>
                  </a:schemeClr>
                </a:solidFill>
              </a:rPr>
              <a:t>education environment… was fun!</a:t>
            </a:r>
            <a:r>
              <a:rPr lang="en-US" sz="2000">
                <a:solidFill>
                  <a:schemeClr val="tx2">
                    <a:lumMod val="25000"/>
                  </a:schemeClr>
                </a:solidFill>
              </a:rPr>
              <a:t>” </a:t>
            </a:r>
            <a:br>
              <a:rPr lang="en-US" sz="2000">
                <a:solidFill>
                  <a:schemeClr val="tx2">
                    <a:lumMod val="25000"/>
                  </a:schemeClr>
                </a:solidFill>
              </a:rPr>
            </a:br>
            <a:r>
              <a:rPr lang="en-US" sz="2000">
                <a:solidFill>
                  <a:schemeClr val="tx2">
                    <a:lumMod val="25000"/>
                  </a:schemeClr>
                </a:solidFill>
              </a:rPr>
              <a:t>	          </a:t>
            </a:r>
            <a:r>
              <a:rPr lang="en-US" sz="2000" i="1">
                <a:solidFill>
                  <a:schemeClr val="tx2">
                    <a:lumMod val="25000"/>
                  </a:schemeClr>
                </a:solidFill>
              </a:rPr>
              <a:t>– Government representative</a:t>
            </a:r>
          </a:p>
        </p:txBody>
      </p:sp>
    </p:spTree>
    <p:extLst>
      <p:ext uri="{BB962C8B-B14F-4D97-AF65-F5344CB8AC3E}">
        <p14:creationId xmlns:p14="http://schemas.microsoft.com/office/powerpoint/2010/main" val="352710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0F562-217B-36BD-8488-380DF3E37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C4058-4308-2AB4-7189-E2771ED7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Workforce readiness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08DAF-1922-E30E-D646-0B0294601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Client report</a:t>
            </a:r>
            <a:endParaRPr lang="en-US"/>
          </a:p>
          <a:p>
            <a:pPr lvl="1"/>
            <a:r>
              <a:rPr lang="en-US"/>
              <a:t>In depth analysis of findings</a:t>
            </a:r>
          </a:p>
          <a:p>
            <a:pPr lvl="1"/>
            <a:r>
              <a:rPr lang="en-US"/>
              <a:t>Mimic industry 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Client presentation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latin typeface="Calibri"/>
                <a:ea typeface="Calibri"/>
                <a:cs typeface="Calibri"/>
              </a:rPr>
              <a:t>Executive summary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latin typeface="Calibri"/>
                <a:ea typeface="Calibri"/>
                <a:cs typeface="Calibri"/>
              </a:rPr>
              <a:t>Highlight most glaring vulnerabilities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Beyond exploitation</a:t>
            </a:r>
          </a:p>
          <a:p>
            <a:pPr lvl="1"/>
            <a:r>
              <a:rPr lang="en-US"/>
              <a:t>Mirrors professional practices</a:t>
            </a:r>
          </a:p>
        </p:txBody>
      </p:sp>
    </p:spTree>
    <p:extLst>
      <p:ext uri="{BB962C8B-B14F-4D97-AF65-F5344CB8AC3E}">
        <p14:creationId xmlns:p14="http://schemas.microsoft.com/office/powerpoint/2010/main" val="167520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377A1-E0CB-A410-7E05-D4CA95263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095C0-9143-BE6E-1914-002CBF5CD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715963"/>
          </a:xfrm>
        </p:spPr>
        <p:txBody>
          <a:bodyPr/>
          <a:lstStyle/>
          <a:p>
            <a:r>
              <a:rPr lang="en-US"/>
              <a:t>Workforce-relevant skills embedded in SEC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3C0B8-CFE5-60E4-053F-9BFC2B907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40905"/>
            <a:ext cx="8223662" cy="4952999"/>
          </a:xfrm>
        </p:spPr>
        <p:txBody>
          <a:bodyPr/>
          <a:lstStyle/>
          <a:p>
            <a:r>
              <a:rPr lang="en-US"/>
              <a:t>OWASP Mappings</a:t>
            </a:r>
          </a:p>
          <a:p>
            <a:pPr lvl="1"/>
            <a:r>
              <a:rPr lang="en-US"/>
              <a:t>Threat categorization &amp; prioritization</a:t>
            </a:r>
          </a:p>
          <a:p>
            <a:pPr lvl="1"/>
            <a:r>
              <a:rPr lang="en-US"/>
              <a:t>Human exploitation pathways</a:t>
            </a:r>
          </a:p>
          <a:p>
            <a:pPr lvl="1"/>
            <a:r>
              <a:rPr lang="en-US"/>
              <a:t>Evidence-based mitigation recommendations</a:t>
            </a:r>
          </a:p>
          <a:p>
            <a:r>
              <a:rPr lang="en-US"/>
              <a:t>ATT&amp;CK Framework</a:t>
            </a:r>
          </a:p>
          <a:p>
            <a:pPr lvl="1"/>
            <a:r>
              <a:rPr lang="en-US"/>
              <a:t>Attack lifecycle exposure</a:t>
            </a:r>
          </a:p>
          <a:p>
            <a:pPr lvl="1"/>
            <a:r>
              <a:rPr lang="en-US"/>
              <a:t>Tactics, techniques &amp; procedures</a:t>
            </a:r>
          </a:p>
          <a:p>
            <a:pPr lvl="1"/>
            <a:r>
              <a:rPr lang="en-US"/>
              <a:t>Adversarial thinking &amp; attack chaining</a:t>
            </a:r>
          </a:p>
          <a:p>
            <a:r>
              <a:rPr lang="en-US"/>
              <a:t>NIST Phish Scale</a:t>
            </a:r>
          </a:p>
          <a:p>
            <a:pPr lvl="1"/>
            <a:r>
              <a:rPr lang="en-US"/>
              <a:t>Email realism &amp; contextual cues</a:t>
            </a:r>
          </a:p>
          <a:p>
            <a:pPr lvl="1"/>
            <a:r>
              <a:rPr lang="en-US"/>
              <a:t>Premise credibility &amp; targeting</a:t>
            </a:r>
          </a:p>
          <a:p>
            <a:pPr lvl="1"/>
            <a:r>
              <a:rPr lang="en-US"/>
              <a:t>Detection complexity &amp; user susceptibility</a:t>
            </a:r>
          </a:p>
        </p:txBody>
      </p:sp>
    </p:spTree>
    <p:extLst>
      <p:ext uri="{BB962C8B-B14F-4D97-AF65-F5344CB8AC3E}">
        <p14:creationId xmlns:p14="http://schemas.microsoft.com/office/powerpoint/2010/main" val="420402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05637-0220-062C-3A0E-FCB5ED5AA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678FE-D543-C099-1E6C-3AE6A9193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715963"/>
          </a:xfrm>
        </p:spPr>
        <p:txBody>
          <a:bodyPr/>
          <a:lstStyle/>
          <a:p>
            <a:r>
              <a:rPr lang="en-US"/>
              <a:t>SEC is a NICE framework success story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C96E79-6329-70C9-B037-91827B7B6F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99" t="11873" r="31305" b="1639"/>
          <a:stretch/>
        </p:blipFill>
        <p:spPr>
          <a:xfrm>
            <a:off x="588342" y="845663"/>
            <a:ext cx="3945834" cy="51070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528EC4-E2B6-DB76-FFE4-78664882A4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609" t="11944" r="30978" b="1037"/>
          <a:stretch/>
        </p:blipFill>
        <p:spPr>
          <a:xfrm>
            <a:off x="4695797" y="845663"/>
            <a:ext cx="3945283" cy="51070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E4AA21-2031-D388-A968-5C9480F3D5C0}"/>
              </a:ext>
            </a:extLst>
          </p:cNvPr>
          <p:cNvSpPr txBox="1"/>
          <p:nvPr/>
        </p:nvSpPr>
        <p:spPr>
          <a:xfrm>
            <a:off x="954" y="5952735"/>
            <a:ext cx="91582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https://www.nist.gov/itl/applied-cybersecurity/nice/nice-framework-resource-center/nice-framework-success-story-social</a:t>
            </a:r>
          </a:p>
        </p:txBody>
      </p:sp>
    </p:spTree>
    <p:extLst>
      <p:ext uri="{BB962C8B-B14F-4D97-AF65-F5344CB8AC3E}">
        <p14:creationId xmlns:p14="http://schemas.microsoft.com/office/powerpoint/2010/main" val="407389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0796A-292D-206C-A9FC-43A7405D0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B04A7-4FC3-7D8D-A10D-722476B72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 is not one domain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D4A69AC-719A-FF91-3B5D-AFDB851A9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OSINT </a:t>
            </a:r>
          </a:p>
          <a:p>
            <a:pPr lvl="1"/>
            <a:r>
              <a:rPr lang="en-US"/>
              <a:t>Threat Intelligence</a:t>
            </a:r>
          </a:p>
          <a:p>
            <a:pPr lvl="1"/>
            <a:r>
              <a:rPr lang="en-US"/>
              <a:t>Reconnaissance</a:t>
            </a:r>
          </a:p>
          <a:p>
            <a:pPr lvl="1"/>
            <a:r>
              <a:rPr lang="en-US"/>
              <a:t>Risk Assessment</a:t>
            </a:r>
          </a:p>
          <a:p>
            <a:r>
              <a:rPr lang="en-US"/>
              <a:t>Persona &amp; Pretext Development </a:t>
            </a:r>
          </a:p>
          <a:p>
            <a:pPr lvl="1"/>
            <a:r>
              <a:rPr lang="en-US"/>
              <a:t>Human Behavior</a:t>
            </a:r>
          </a:p>
          <a:p>
            <a:pPr lvl="1"/>
            <a:r>
              <a:rPr lang="en-US"/>
              <a:t>Identity &amp; Trust </a:t>
            </a:r>
          </a:p>
          <a:p>
            <a:pPr lvl="1"/>
            <a:r>
              <a:rPr lang="en-US"/>
              <a:t>Organizational Risk</a:t>
            </a:r>
          </a:p>
          <a:p>
            <a:r>
              <a:rPr lang="en-US"/>
              <a:t>Phishing/Vishing </a:t>
            </a:r>
          </a:p>
          <a:p>
            <a:pPr lvl="1"/>
            <a:r>
              <a:rPr lang="en-US"/>
              <a:t>IAM</a:t>
            </a:r>
          </a:p>
          <a:p>
            <a:pPr lvl="1"/>
            <a:r>
              <a:rPr lang="en-US"/>
              <a:t>Communications Security</a:t>
            </a:r>
          </a:p>
          <a:p>
            <a:pPr lvl="1"/>
            <a:r>
              <a:rPr lang="en-US"/>
              <a:t>Incident Detection</a:t>
            </a:r>
          </a:p>
        </p:txBody>
      </p:sp>
      <p:pic>
        <p:nvPicPr>
          <p:cNvPr id="13" name="Content Placeholder 4" descr="A diagram of a map of different colored squares&#10;&#10;Description automatically generated with medium confidence">
            <a:extLst>
              <a:ext uri="{FF2B5EF4-FFF2-40B4-BE49-F238E27FC236}">
                <a16:creationId xmlns:a16="http://schemas.microsoft.com/office/drawing/2014/main" id="{29D9D5EF-6861-EF08-A2D1-FAA32D04C1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8282" y="3429000"/>
            <a:ext cx="3874718" cy="2216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249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76B09-C4F8-3B30-5DB2-469E417DE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22818-AD45-9B32-B5ED-C5AF111AD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 is not one domain (</a:t>
            </a:r>
            <a:r>
              <a:rPr lang="en-US" err="1"/>
              <a:t>ctd</a:t>
            </a:r>
            <a:r>
              <a:rPr lang="en-US"/>
              <a:t>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6AED915-FBF6-C75B-174C-DAF12FB6F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AI-generated personas, TTS, synthetic media</a:t>
            </a:r>
          </a:p>
          <a:p>
            <a:pPr lvl="1"/>
            <a:r>
              <a:rPr lang="en-US"/>
              <a:t>AI Security</a:t>
            </a:r>
          </a:p>
          <a:p>
            <a:pPr lvl="1"/>
            <a:r>
              <a:rPr lang="en-US"/>
              <a:t>Application Security</a:t>
            </a:r>
          </a:p>
          <a:p>
            <a:pPr lvl="1"/>
            <a:r>
              <a:rPr lang="en-US"/>
              <a:t>Identity Verification</a:t>
            </a:r>
          </a:p>
          <a:p>
            <a:r>
              <a:rPr lang="en-US"/>
              <a:t>Client Debrief &amp; Recommendations </a:t>
            </a:r>
          </a:p>
          <a:p>
            <a:pPr lvl="1"/>
            <a:r>
              <a:rPr lang="en-US"/>
              <a:t>GRC</a:t>
            </a:r>
          </a:p>
          <a:p>
            <a:pPr lvl="1"/>
            <a:r>
              <a:rPr lang="en-US"/>
              <a:t>Risk Management</a:t>
            </a:r>
          </a:p>
          <a:p>
            <a:pPr lvl="1"/>
            <a:r>
              <a:rPr lang="en-US"/>
              <a:t>Organizational Resilience</a:t>
            </a:r>
          </a:p>
        </p:txBody>
      </p:sp>
      <p:pic>
        <p:nvPicPr>
          <p:cNvPr id="3" name="Content Placeholder 4" descr="A diagram of a map of different colored squares&#10;&#10;Description automatically generated with medium confidence">
            <a:extLst>
              <a:ext uri="{FF2B5EF4-FFF2-40B4-BE49-F238E27FC236}">
                <a16:creationId xmlns:a16="http://schemas.microsoft.com/office/drawing/2014/main" id="{C1C2D6BA-AA0F-A1B0-723F-439452255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8282" y="3429000"/>
            <a:ext cx="3874718" cy="2216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913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F555D-14F9-9C26-852E-7BFFE74A7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B5635-55B4-9DAF-878B-7D195DB9D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997190" cy="3286125"/>
          </a:xfrm>
        </p:spPr>
        <p:txBody>
          <a:bodyPr/>
          <a:lstStyle/>
          <a:p>
            <a:r>
              <a:rPr lang="en-US"/>
              <a:t>Next steps &amp; resources</a:t>
            </a:r>
          </a:p>
        </p:txBody>
      </p:sp>
    </p:spTree>
    <p:extLst>
      <p:ext uri="{BB962C8B-B14F-4D97-AF65-F5344CB8AC3E}">
        <p14:creationId xmlns:p14="http://schemas.microsoft.com/office/powerpoint/2010/main" val="402025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4C687-30AC-97D7-151E-F28E50C57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8EF61-C478-7C34-CD67-5F6E681A7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 &amp;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19EDF-9546-8F7E-E427-3428C6516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ts val="1800"/>
            </a:pPr>
            <a:r>
              <a:rPr lang="en-US" dirty="0"/>
              <a:t>2025</a:t>
            </a:r>
          </a:p>
          <a:p>
            <a:pPr lvl="1">
              <a:buSzPts val="1800"/>
            </a:pPr>
            <a:r>
              <a:rPr lang="en-US" dirty="0"/>
              <a:t>Text AI to generate</a:t>
            </a:r>
          </a:p>
          <a:p>
            <a:pPr lvl="2" indent="-342900">
              <a:buSzPts val="1800"/>
            </a:pPr>
            <a:r>
              <a:rPr lang="en-US" dirty="0"/>
              <a:t>Personas</a:t>
            </a:r>
          </a:p>
          <a:p>
            <a:pPr lvl="2" indent="-342900">
              <a:buSzPts val="1800"/>
            </a:pPr>
            <a:r>
              <a:rPr lang="en-US" dirty="0"/>
              <a:t>Pretexts</a:t>
            </a:r>
          </a:p>
          <a:p>
            <a:pPr lvl="2" indent="-342900">
              <a:buSzPts val="1800"/>
            </a:pPr>
            <a:r>
              <a:rPr lang="en-US" dirty="0"/>
              <a:t>Phish texts</a:t>
            </a:r>
          </a:p>
          <a:p>
            <a:pPr lvl="2" indent="-342900">
              <a:buSzPts val="1800"/>
            </a:pPr>
            <a:r>
              <a:rPr lang="en-US" dirty="0"/>
              <a:t>Vish scripts</a:t>
            </a:r>
          </a:p>
          <a:p>
            <a:pPr lvl="1">
              <a:buSzPts val="1800"/>
            </a:pPr>
            <a:r>
              <a:rPr lang="en-US" dirty="0"/>
              <a:t>Image AI to generate personas</a:t>
            </a:r>
          </a:p>
          <a:p>
            <a:pPr>
              <a:buSzPts val="1800"/>
            </a:pPr>
            <a:r>
              <a:rPr lang="en-US" dirty="0"/>
              <a:t>2026</a:t>
            </a:r>
          </a:p>
          <a:p>
            <a:pPr lvl="1">
              <a:buSzPts val="1800"/>
            </a:pPr>
            <a:r>
              <a:rPr lang="en-US" dirty="0"/>
              <a:t>Text-to-speech to generate synthetic vishing</a:t>
            </a:r>
          </a:p>
          <a:p>
            <a:r>
              <a:rPr lang="en-US" dirty="0"/>
              <a:t>AI &amp; LLM risk integration + ethical/responsible AI use</a:t>
            </a:r>
          </a:p>
        </p:txBody>
      </p:sp>
    </p:spTree>
    <p:extLst>
      <p:ext uri="{BB962C8B-B14F-4D97-AF65-F5344CB8AC3E}">
        <p14:creationId xmlns:p14="http://schemas.microsoft.com/office/powerpoint/2010/main" val="46143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98525-42EB-C148-CDCF-E8A0F53EA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411D4-009F-DB9C-1C13-9BE81A48A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we’re headed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0E196-7F3F-5DA7-1CF2-30A14E106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534400" cy="4952999"/>
          </a:xfrm>
        </p:spPr>
        <p:txBody>
          <a:bodyPr/>
          <a:lstStyle/>
          <a:p>
            <a:r>
              <a:rPr lang="en-US" dirty="0"/>
              <a:t>Different themes and roles for SEC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Assessment &amp; research expansion</a:t>
            </a:r>
          </a:p>
          <a:p>
            <a:pPr lvl="1"/>
            <a:r>
              <a:rPr lang="en-US" dirty="0"/>
              <a:t>Pre/post learning analytics align with workforce readiness metrics</a:t>
            </a:r>
          </a:p>
          <a:p>
            <a:pPr lvl="1"/>
            <a:r>
              <a:rPr lang="en-US" dirty="0"/>
              <a:t>Publication and dissemination efforts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E2CD49-20EF-2585-B5F7-AAC51E829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6" y="1474305"/>
            <a:ext cx="6016487" cy="300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61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C33B0-561C-8325-262D-5223854F8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2FE32-B278-CC73-1F40-170CEDD0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591266" cy="715963"/>
          </a:xfrm>
        </p:spPr>
        <p:txBody>
          <a:bodyPr/>
          <a:lstStyle/>
          <a:p>
            <a:pPr lvl="0" indent="-342900">
              <a:buSzPts val="1800"/>
            </a:pPr>
            <a:r>
              <a:rPr lang="en-US"/>
              <a:t>Resources for students and faculty</a:t>
            </a:r>
            <a:r>
              <a:rPr lang="en-US" baseline="30000"/>
              <a:t>1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7D9AAC-8B75-124F-C399-F70DF5D87130}"/>
              </a:ext>
            </a:extLst>
          </p:cNvPr>
          <p:cNvSpPr txBox="1">
            <a:spLocks/>
          </p:cNvSpPr>
          <p:nvPr/>
        </p:nvSpPr>
        <p:spPr>
          <a:xfrm>
            <a:off x="457200" y="990600"/>
            <a:ext cx="8100709" cy="48615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42900">
              <a:buSzPts val="1800"/>
            </a:pPr>
            <a:r>
              <a:rPr lang="en-US" dirty="0"/>
              <a:t>Books</a:t>
            </a:r>
          </a:p>
          <a:p>
            <a:pPr indent="-342900">
              <a:buSzPts val="1800"/>
            </a:pPr>
            <a:r>
              <a:rPr lang="en-US" dirty="0"/>
              <a:t>Podcasts</a:t>
            </a:r>
          </a:p>
          <a:p>
            <a:pPr indent="-342900">
              <a:buSzPts val="1800"/>
            </a:pPr>
            <a:r>
              <a:rPr lang="en-US" dirty="0"/>
              <a:t>Videos</a:t>
            </a:r>
          </a:p>
          <a:p>
            <a:pPr indent="-342900">
              <a:buSzPts val="1800"/>
            </a:pPr>
            <a:r>
              <a:rPr lang="en-US" dirty="0"/>
              <a:t>Websites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8C80CB-9EF8-308E-CCB7-561DEE799F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9513"/>
          <a:stretch>
            <a:fillRect/>
          </a:stretch>
        </p:blipFill>
        <p:spPr>
          <a:xfrm>
            <a:off x="3590067" y="773361"/>
            <a:ext cx="5557652" cy="314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08FDC-8A6A-CC21-4A11-9EBA397646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00" y="4077760"/>
            <a:ext cx="4542734" cy="189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3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16FBE-CBEC-5F8C-730B-6A3E418D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do humans matter in cybersecurity?</a:t>
            </a:r>
          </a:p>
        </p:txBody>
      </p:sp>
      <p:pic>
        <p:nvPicPr>
          <p:cNvPr id="4" name="Content Placeholder 4" descr="A diagram of a map of different colored squares&#10;&#10;Description automatically generated with medium confidence">
            <a:extLst>
              <a:ext uri="{FF2B5EF4-FFF2-40B4-BE49-F238E27FC236}">
                <a16:creationId xmlns:a16="http://schemas.microsoft.com/office/drawing/2014/main" id="{0B9B7B68-D0AB-CB94-8330-1FF49E507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70695"/>
            <a:ext cx="9164910" cy="5242535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6D64E8A-AF01-A3D7-7033-1343E0DE4AB7}"/>
              </a:ext>
            </a:extLst>
          </p:cNvPr>
          <p:cNvSpPr/>
          <p:nvPr/>
        </p:nvSpPr>
        <p:spPr bwMode="auto">
          <a:xfrm>
            <a:off x="5582653" y="4596063"/>
            <a:ext cx="794084" cy="39704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D6C811-0694-376C-C578-BB564C09C559}"/>
              </a:ext>
            </a:extLst>
          </p:cNvPr>
          <p:cNvSpPr/>
          <p:nvPr/>
        </p:nvSpPr>
        <p:spPr bwMode="auto">
          <a:xfrm>
            <a:off x="1004027" y="2611550"/>
            <a:ext cx="745260" cy="39704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B88061-726A-240F-6DB2-08116EC9323E}"/>
              </a:ext>
            </a:extLst>
          </p:cNvPr>
          <p:cNvSpPr/>
          <p:nvPr/>
        </p:nvSpPr>
        <p:spPr bwMode="auto">
          <a:xfrm>
            <a:off x="4317070" y="4596063"/>
            <a:ext cx="920852" cy="39704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80CA3A-6DC0-4B1E-A1A9-B9D0402419C6}"/>
              </a:ext>
            </a:extLst>
          </p:cNvPr>
          <p:cNvSpPr/>
          <p:nvPr/>
        </p:nvSpPr>
        <p:spPr bwMode="auto">
          <a:xfrm>
            <a:off x="1376656" y="4397541"/>
            <a:ext cx="1068369" cy="59556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16FF45-A057-07E9-4DB0-0492ED1A7F65}"/>
              </a:ext>
            </a:extLst>
          </p:cNvPr>
          <p:cNvSpPr/>
          <p:nvPr/>
        </p:nvSpPr>
        <p:spPr bwMode="auto">
          <a:xfrm>
            <a:off x="4788568" y="2386337"/>
            <a:ext cx="1035761" cy="39704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B41B44-85A7-BF99-7A68-30D39824BA7B}"/>
              </a:ext>
            </a:extLst>
          </p:cNvPr>
          <p:cNvSpPr/>
          <p:nvPr/>
        </p:nvSpPr>
        <p:spPr bwMode="auto">
          <a:xfrm>
            <a:off x="2604052" y="4199019"/>
            <a:ext cx="1540565" cy="131719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53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3537A-6BC2-F2B1-C408-6AFA7C2BF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nsf logo">
            <a:extLst>
              <a:ext uri="{FF2B5EF4-FFF2-40B4-BE49-F238E27FC236}">
                <a16:creationId xmlns:a16="http://schemas.microsoft.com/office/drawing/2014/main" id="{2D105AC3-4DB8-46C3-EFDF-0671523170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39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3C35EF-2067-F9DE-8FE0-1D8819626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838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9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853D7B07-5256-5B00-4BCD-54FAE11ED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db6eebd6f4_0_0">
            <a:extLst>
              <a:ext uri="{FF2B5EF4-FFF2-40B4-BE49-F238E27FC236}">
                <a16:creationId xmlns:a16="http://schemas.microsoft.com/office/drawing/2014/main" id="{E8EE759B-B814-DBF2-D413-8FF7275812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990600"/>
            <a:ext cx="8305800" cy="4953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800" dirty="0"/>
              <a:t>Rege, A., Park, H., Snee, J. (forthcoming). “Artificial Intelligence as a Force Multiplier in Social Engineering: An Experiential Learning Approach”. In The International Conference on Cybersecurity, Situational Awareness and Social Media</a:t>
            </a:r>
          </a:p>
          <a:p>
            <a:r>
              <a:rPr lang="en-US" sz="1800" dirty="0"/>
              <a:t>Park, H., Bleiman, R., &amp; Rege, A. (2025, March). Understanding Behavioral and Psychological Aspects of Employment and Tax Scams via a Social Engineering Competition. In </a:t>
            </a:r>
            <a:r>
              <a:rPr lang="en-US" sz="1800" i="1" dirty="0"/>
              <a:t>2025 IEEE Integrated STEM Education Conference (ISEC)</a:t>
            </a:r>
            <a:r>
              <a:rPr lang="en-US" sz="1800" dirty="0"/>
              <a:t> (pp. 1-8). IEEE.</a:t>
            </a:r>
          </a:p>
          <a:p>
            <a:r>
              <a:rPr lang="en-US" sz="1800" dirty="0"/>
              <a:t>Bleiman, R., Park, H. &amp; Rege, A. (2025). “Educating students on the behavioral and psychological aspects of romance scam victimization via a social engineering competition”. Journal of Cybersecurity Education Research and Practice (JCERP): Vol 2025: No 1, Article 3.</a:t>
            </a:r>
          </a:p>
          <a:p>
            <a:r>
              <a:rPr lang="en-US" sz="1800" dirty="0"/>
              <a:t>Rege, A. &amp; Bleiman, R. (2024). “A Case Study of a Ransomware and Social Engineering Competition.” Proceedings from the 14th IEEE Cyber Science Conference.</a:t>
            </a:r>
          </a:p>
          <a:p>
            <a:r>
              <a:rPr lang="en-US" sz="1800" dirty="0"/>
              <a:t>Rege, A., Bleiman, R. &amp; Williams, K. (2023). “The Relevance of Social Engineering Competitions in Cybersecurity Education”. Proceedings from the IEEE Cyber Science Conference.</a:t>
            </a:r>
          </a:p>
        </p:txBody>
      </p:sp>
      <p:sp>
        <p:nvSpPr>
          <p:cNvPr id="73" name="Google Shape;73;gdb6eebd6f4_0_0">
            <a:extLst>
              <a:ext uri="{FF2B5EF4-FFF2-40B4-BE49-F238E27FC236}">
                <a16:creationId xmlns:a16="http://schemas.microsoft.com/office/drawing/2014/main" id="{1E646847-3F84-F322-F941-EF924317DC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686800" cy="716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Publications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8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91266" cy="715963"/>
          </a:xfrm>
        </p:spPr>
        <p:txBody>
          <a:bodyPr/>
          <a:lstStyle/>
          <a:p>
            <a:r>
              <a:rPr lang="en-US"/>
              <a:t>What is social engineering (SE)?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990600"/>
            <a:ext cx="8485456" cy="15906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indent="-342900">
              <a:spcBef>
                <a:spcPts val="0"/>
              </a:spcBef>
              <a:buSzPts val="1800"/>
            </a:pPr>
            <a:r>
              <a:rPr lang="en-US" b="0" i="0" dirty="0">
                <a:solidFill>
                  <a:schemeClr val="bg1"/>
                </a:solidFill>
                <a:effectLst/>
                <a:latin typeface="+mn-lt"/>
              </a:rPr>
              <a:t>Manipulating human behavior/psychology to get individuals to:</a:t>
            </a:r>
          </a:p>
          <a:p>
            <a:pPr lvl="1" indent="-342900">
              <a:spcBef>
                <a:spcPts val="0"/>
              </a:spcBef>
              <a:buSzPts val="1800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R</a:t>
            </a:r>
            <a:r>
              <a:rPr lang="en-US" b="0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eveal information</a:t>
            </a:r>
          </a:p>
          <a:p>
            <a:pPr lvl="1" indent="-342900">
              <a:spcBef>
                <a:spcPts val="0"/>
              </a:spcBef>
              <a:buSzPts val="1800"/>
            </a:pPr>
            <a:r>
              <a:rPr lang="en-US" b="0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Provide access</a:t>
            </a:r>
          </a:p>
          <a:p>
            <a:pPr lvl="1" indent="-342900">
              <a:spcBef>
                <a:spcPts val="0"/>
              </a:spcBef>
              <a:buSzPts val="1800"/>
            </a:pPr>
            <a:r>
              <a:rPr lang="en-US" b="0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Perform an action</a:t>
            </a:r>
            <a:endParaRPr lang="en-US" baseline="30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1808DDE-4C03-2E2A-C38C-6B6B4CBFF794}"/>
              </a:ext>
            </a:extLst>
          </p:cNvPr>
          <p:cNvSpPr txBox="1">
            <a:spLocks/>
          </p:cNvSpPr>
          <p:nvPr/>
        </p:nvSpPr>
        <p:spPr>
          <a:xfrm>
            <a:off x="457200" y="2494154"/>
            <a:ext cx="3461657" cy="71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2212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rgbClr val="F88C0A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rgbClr val="F88C0A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rgbClr val="F88C0A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rgbClr val="F88C0A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rgbClr val="F88C0A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rgbClr val="F88C0A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rgbClr val="F88C0A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rgbClr val="F88C0A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en-US"/>
              <a:t>Why address SE?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6FE5D5-C377-6205-7E34-2F56E8F0DEA4}"/>
              </a:ext>
            </a:extLst>
          </p:cNvPr>
          <p:cNvSpPr txBox="1">
            <a:spLocks/>
          </p:cNvSpPr>
          <p:nvPr/>
        </p:nvSpPr>
        <p:spPr>
          <a:xfrm>
            <a:off x="457200" y="3160842"/>
            <a:ext cx="3461657" cy="2809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42900">
              <a:buSzPts val="1800"/>
            </a:pPr>
            <a:r>
              <a:rPr lang="en-US" dirty="0"/>
              <a:t>Consequences</a:t>
            </a:r>
            <a:r>
              <a:rPr lang="en-US" baseline="30000" dirty="0"/>
              <a:t>1</a:t>
            </a:r>
            <a:r>
              <a:rPr lang="en-US" dirty="0"/>
              <a:t>: </a:t>
            </a:r>
          </a:p>
          <a:p>
            <a:pPr lvl="1" indent="-342900">
              <a:buSzPts val="1800"/>
            </a:pPr>
            <a:r>
              <a:rPr lang="en-US" dirty="0"/>
              <a:t>Direct financial loss</a:t>
            </a:r>
          </a:p>
          <a:p>
            <a:pPr lvl="1" indent="-342900">
              <a:buSzPts val="1800"/>
            </a:pPr>
            <a:r>
              <a:rPr lang="en-US" dirty="0"/>
              <a:t>Recovery cost</a:t>
            </a:r>
          </a:p>
          <a:p>
            <a:pPr lvl="1" indent="-342900">
              <a:buSzPts val="1800"/>
            </a:pPr>
            <a:r>
              <a:rPr lang="en-US" dirty="0"/>
              <a:t>Productivity loss</a:t>
            </a:r>
          </a:p>
          <a:p>
            <a:pPr lvl="1" indent="-342900">
              <a:buSzPts val="1800"/>
            </a:pPr>
            <a:r>
              <a:rPr lang="en-US" dirty="0"/>
              <a:t>Operation disruption</a:t>
            </a:r>
          </a:p>
          <a:p>
            <a:pPr lvl="1" indent="-342900">
              <a:buSzPts val="1800"/>
            </a:pPr>
            <a:r>
              <a:rPr lang="en-US" dirty="0"/>
              <a:t>Reputation damage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9371C2-B23D-D0C7-4DA1-0E0CD99CAAD1}"/>
              </a:ext>
            </a:extLst>
          </p:cNvPr>
          <p:cNvSpPr txBox="1"/>
          <p:nvPr/>
        </p:nvSpPr>
        <p:spPr>
          <a:xfrm>
            <a:off x="-10885" y="5970170"/>
            <a:ext cx="458288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https://www.graphus.ai/blog/the-five-agonies-of-social-engineering-cyber-attacks/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57AD6D-0013-B7C9-0D99-9BC7B1A5C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833" y="1481690"/>
            <a:ext cx="3776791" cy="46115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A65F32-FF69-BA2C-BAE8-6D36090F683A}"/>
              </a:ext>
            </a:extLst>
          </p:cNvPr>
          <p:cNvSpPr txBox="1"/>
          <p:nvPr/>
        </p:nvSpPr>
        <p:spPr>
          <a:xfrm>
            <a:off x="6718892" y="5730358"/>
            <a:ext cx="18883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https://www.ic3.gov/AnnualReport/Reports/2025_IC3Report.pdf</a:t>
            </a:r>
          </a:p>
        </p:txBody>
      </p:sp>
    </p:spTree>
    <p:extLst>
      <p:ext uri="{BB962C8B-B14F-4D97-AF65-F5344CB8AC3E}">
        <p14:creationId xmlns:p14="http://schemas.microsoft.com/office/powerpoint/2010/main" val="78814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FF59F-A246-075A-8447-C18C90E51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Rethinking cybersecurity talent &amp;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841AE-02F2-3264-5720-2E159280C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990600"/>
            <a:ext cx="8517835" cy="4952999"/>
          </a:xfrm>
        </p:spPr>
        <p:txBody>
          <a:bodyPr/>
          <a:lstStyle/>
          <a:p>
            <a:r>
              <a:rPr lang="en-US" dirty="0"/>
              <a:t>Cybersecurity needs different ways of thinking</a:t>
            </a:r>
          </a:p>
          <a:p>
            <a:pPr lvl="1"/>
            <a:r>
              <a:rPr lang="en-US" dirty="0"/>
              <a:t>Human, social, psychological, and behavioral perspectives</a:t>
            </a:r>
          </a:p>
          <a:p>
            <a:pPr lvl="1"/>
            <a:r>
              <a:rPr lang="en-US" dirty="0"/>
              <a:t>Creative problem solving for complex, multi-faceted challenges</a:t>
            </a:r>
          </a:p>
          <a:p>
            <a:pPr lvl="1"/>
            <a:r>
              <a:rPr lang="en-US" dirty="0"/>
              <a:t>Interdisciplinary strengths as cybersecurity assets</a:t>
            </a:r>
          </a:p>
          <a:p>
            <a:r>
              <a:rPr lang="en-US" dirty="0"/>
              <a:t>Adversaries are diverse — the workforce should be too</a:t>
            </a:r>
          </a:p>
          <a:p>
            <a:pPr lvl="1"/>
            <a:r>
              <a:rPr lang="en-US" dirty="0"/>
              <a:t>Global threat landscape: culture, language, context</a:t>
            </a:r>
          </a:p>
          <a:p>
            <a:pPr lvl="1"/>
            <a:r>
              <a:rPr lang="en-US" dirty="0"/>
              <a:t>Adversarial mindsets &amp; target-specific vulnerabilities</a:t>
            </a:r>
          </a:p>
          <a:p>
            <a:pPr lvl="1"/>
            <a:r>
              <a:rPr lang="en-US" dirty="0"/>
              <a:t>Multiple entry points into cybersecurity careers</a:t>
            </a:r>
          </a:p>
          <a:p>
            <a:r>
              <a:rPr lang="en-US" dirty="0"/>
              <a:t>Humans are cybersecurity’s strongest asset</a:t>
            </a:r>
          </a:p>
          <a:p>
            <a:pPr lvl="1"/>
            <a:r>
              <a:rPr lang="en-US" dirty="0"/>
              <a:t>People as defenders, analysts, communicators, investigators</a:t>
            </a:r>
          </a:p>
          <a:p>
            <a:pPr lvl="1"/>
            <a:r>
              <a:rPr lang="en-US" dirty="0"/>
              <a:t>Experiential learning through formal and informal pathways</a:t>
            </a:r>
          </a:p>
        </p:txBody>
      </p:sp>
    </p:spTree>
    <p:extLst>
      <p:ext uri="{BB962C8B-B14F-4D97-AF65-F5344CB8AC3E}">
        <p14:creationId xmlns:p14="http://schemas.microsoft.com/office/powerpoint/2010/main" val="274613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AAF4-7F2B-40CE-AECF-2A34AB791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3286125"/>
          </a:xfrm>
        </p:spPr>
        <p:txBody>
          <a:bodyPr/>
          <a:lstStyle/>
          <a:p>
            <a:r>
              <a:rPr lang="en-US"/>
              <a:t>Five-Year Competition Model</a:t>
            </a:r>
            <a:endParaRPr lang="en-US" i="1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51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54F02-FFCF-4CCD-583A-2244C6313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DB181-7116-4F01-C9FF-87051FA01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591266" cy="715963"/>
          </a:xfrm>
        </p:spPr>
        <p:txBody>
          <a:bodyPr/>
          <a:lstStyle/>
          <a:p>
            <a:r>
              <a:rPr lang="en-US"/>
              <a:t>SEC overview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F94AA7-CF9D-3914-81D7-601EE52B26F8}"/>
              </a:ext>
            </a:extLst>
          </p:cNvPr>
          <p:cNvSpPr txBox="1">
            <a:spLocks/>
          </p:cNvSpPr>
          <p:nvPr/>
        </p:nvSpPr>
        <p:spPr>
          <a:xfrm>
            <a:off x="457200" y="990600"/>
            <a:ext cx="8100709" cy="4952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8097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957C42"/>
              </a:buClr>
              <a:buSzPct val="75000"/>
              <a:buFont typeface="Calibri"/>
              <a:buChar char="•"/>
              <a:defRPr sz="2200" b="0" i="0" u="none" strike="noStrike" cap="none">
                <a:solidFill>
                  <a:srgbClr val="957C4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428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A3E21"/>
              </a:buClr>
              <a:buSzPct val="75000"/>
              <a:buFont typeface="Calibri"/>
              <a:buChar char="•"/>
              <a:defRPr sz="1800" b="0" i="0" u="none" strike="noStrike" cap="none">
                <a:solidFill>
                  <a:srgbClr val="C1644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indent="-342900">
              <a:buSzPts val="1800"/>
            </a:pPr>
            <a:r>
              <a:rPr lang="en-US">
                <a:solidFill>
                  <a:schemeClr val="bg1"/>
                </a:solidFill>
              </a:rPr>
              <a:t>Completely virtual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International</a:t>
            </a:r>
          </a:p>
          <a:p>
            <a:pPr lvl="0" indent="-342900">
              <a:buSzPts val="1800"/>
            </a:pPr>
            <a:r>
              <a:rPr lang="en-US">
                <a:solidFill>
                  <a:schemeClr val="bg1"/>
                </a:solidFill>
              </a:rPr>
              <a:t>No registration or other fees</a:t>
            </a:r>
          </a:p>
          <a:p>
            <a:pPr indent="-342900">
              <a:buSzPts val="1800"/>
            </a:pPr>
            <a:r>
              <a:rPr lang="en-US">
                <a:solidFill>
                  <a:schemeClr val="bg1"/>
                </a:solidFill>
              </a:rPr>
              <a:t>High school, undergraduate, graduate</a:t>
            </a:r>
          </a:p>
          <a:p>
            <a:pPr lvl="0" indent="-342900">
              <a:buSzPts val="1800"/>
            </a:pPr>
            <a:r>
              <a:rPr lang="en-US">
                <a:solidFill>
                  <a:schemeClr val="bg1"/>
                </a:solidFill>
              </a:rPr>
              <a:t>Three-day event for each track (Friday-Sunday)</a:t>
            </a:r>
          </a:p>
          <a:p>
            <a:pPr lvl="0" indent="-342900">
              <a:buSzPts val="1800"/>
            </a:pPr>
            <a:r>
              <a:rPr lang="en-US">
                <a:solidFill>
                  <a:schemeClr val="bg1"/>
                </a:solidFill>
              </a:rPr>
              <a:t>Mostly asynchronous with some real-time engagement</a:t>
            </a:r>
          </a:p>
          <a:p>
            <a:pPr lvl="0" indent="-342900">
              <a:buSzPts val="1800"/>
            </a:pPr>
            <a:r>
              <a:rPr lang="en-US">
                <a:solidFill>
                  <a:schemeClr val="bg1"/>
                </a:solidFill>
              </a:rPr>
              <a:t>Different theme every year</a:t>
            </a:r>
          </a:p>
        </p:txBody>
      </p:sp>
    </p:spTree>
    <p:extLst>
      <p:ext uri="{BB962C8B-B14F-4D97-AF65-F5344CB8AC3E}">
        <p14:creationId xmlns:p14="http://schemas.microsoft.com/office/powerpoint/2010/main" val="104382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D8DCDB09-2ADC-5E27-D6D3-A4AE16E1D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db6eebd6f4_0_0">
            <a:extLst>
              <a:ext uri="{FF2B5EF4-FFF2-40B4-BE49-F238E27FC236}">
                <a16:creationId xmlns:a16="http://schemas.microsoft.com/office/drawing/2014/main" id="{10CDBEA6-45A9-903B-E6BC-34D11A20B4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990600"/>
            <a:ext cx="8581293" cy="4953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/>
              <a:t>Theme-driven &amp; evidence-based</a:t>
            </a:r>
          </a:p>
          <a:p>
            <a:pPr lvl="1"/>
            <a:r>
              <a:rPr lang="en-US"/>
              <a:t>Grounded in real-world incidents, loss data &amp; current threat trends</a:t>
            </a:r>
          </a:p>
          <a:p>
            <a:pPr lvl="1"/>
            <a:r>
              <a:rPr lang="en-US"/>
              <a:t>Informed by interviews with subject-matter experts (SMEs)</a:t>
            </a:r>
          </a:p>
          <a:p>
            <a:r>
              <a:rPr lang="en-US"/>
              <a:t>Campaign-level thinking (not isolated attacks)</a:t>
            </a:r>
          </a:p>
          <a:p>
            <a:pPr lvl="1"/>
            <a:r>
              <a:rPr lang="en-US"/>
              <a:t>OSINT → Persona → Pretext → Phish/Vish → Outcome</a:t>
            </a:r>
          </a:p>
          <a:p>
            <a:pPr lvl="1"/>
            <a:r>
              <a:rPr lang="en-US"/>
              <a:t>Multi-channel, cumulative social engineering design</a:t>
            </a:r>
          </a:p>
          <a:p>
            <a:r>
              <a:rPr lang="en-US"/>
              <a:t>Disciplinary &amp; role-based breadth</a:t>
            </a:r>
          </a:p>
          <a:p>
            <a:pPr lvl="1"/>
            <a:r>
              <a:rPr lang="en-US"/>
              <a:t>Psychological, behavioral, and social dimensions</a:t>
            </a:r>
          </a:p>
          <a:p>
            <a:pPr lvl="1"/>
            <a:r>
              <a:rPr lang="en-US"/>
              <a:t>Roles: penetration tester, fraud analyst, negotiator</a:t>
            </a:r>
          </a:p>
        </p:txBody>
      </p:sp>
      <p:sp>
        <p:nvSpPr>
          <p:cNvPr id="73" name="Google Shape;73;gdb6eebd6f4_0_0">
            <a:extLst>
              <a:ext uri="{FF2B5EF4-FFF2-40B4-BE49-F238E27FC236}">
                <a16:creationId xmlns:a16="http://schemas.microsoft.com/office/drawing/2014/main" id="{7F1634A9-49F7-3E5F-9A12-84F289BB98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686800" cy="716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Design philosophy behind the competition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168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U_theme1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 algn="l">
          <a:defRPr sz="2000" dirty="0" err="1" smtClean="0">
            <a:latin typeface="+mj-lt"/>
          </a:defRPr>
        </a:defPPr>
      </a:lstStyle>
    </a:txDef>
  </a:objectDefaults>
  <a:extraClrSchemeLst>
    <a:extraClrScheme>
      <a:clrScheme name="1_Threat assessm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hreat assessme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hreat assessme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hreat assessme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hreat assessme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hreat assessme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hreat assessme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hreat assessme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hreat assessme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hreat assessme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hreat assessme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hreat assessme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TU_theme1</Template>
  <TotalTime>0</TotalTime>
  <Words>1784</Words>
  <Application>Microsoft Office PowerPoint</Application>
  <PresentationFormat>On-screen Show (4:3)</PresentationFormat>
  <Paragraphs>272</Paragraphs>
  <Slides>41</Slides>
  <Notes>38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TU_theme1</vt:lpstr>
      <vt:lpstr>PowerPoint Presentation</vt:lpstr>
      <vt:lpstr>Agenda</vt:lpstr>
      <vt:lpstr>Reframing Cybersecurity Pathways</vt:lpstr>
      <vt:lpstr>Where do humans matter in cybersecurity?</vt:lpstr>
      <vt:lpstr>What is social engineering (SE)?</vt:lpstr>
      <vt:lpstr>Rethinking cybersecurity talent &amp; training</vt:lpstr>
      <vt:lpstr>Five-Year Competition Model</vt:lpstr>
      <vt:lpstr>SEC overview</vt:lpstr>
      <vt:lpstr>Design philosophy behind the competition</vt:lpstr>
      <vt:lpstr>Design philosophy behind the competition (ctd)</vt:lpstr>
      <vt:lpstr>SE, ethics, and emerging technology</vt:lpstr>
      <vt:lpstr>2021: SE pen test</vt:lpstr>
      <vt:lpstr>2022: Ransomware</vt:lpstr>
      <vt:lpstr>2023: Romance scams</vt:lpstr>
      <vt:lpstr>2024: Employment/tax scams</vt:lpstr>
      <vt:lpstr>2025: Critical infrastructure (transportation)</vt:lpstr>
      <vt:lpstr>2026: Critical infrastructure (healthcare)</vt:lpstr>
      <vt:lpstr>Learning Through Artifacts</vt:lpstr>
      <vt:lpstr>Team level (2021-2025)</vt:lpstr>
      <vt:lpstr>Disciplinary background (2021-2025)</vt:lpstr>
      <vt:lpstr>SE relevance to cybersecurity (2021-2025)</vt:lpstr>
      <vt:lpstr>2021: SE Pen Test</vt:lpstr>
      <vt:lpstr>2022: Ransomware</vt:lpstr>
      <vt:lpstr>2023: Romance scams</vt:lpstr>
      <vt:lpstr>2024: Employment/tax scams</vt:lpstr>
      <vt:lpstr>2025: Critical infrastructure (transportation)</vt:lpstr>
      <vt:lpstr>Student Perspectives, Workforce Alignment &amp; Transferability</vt:lpstr>
      <vt:lpstr>Student perspectives</vt:lpstr>
      <vt:lpstr>Cross-sector partnerships</vt:lpstr>
      <vt:lpstr>Industry, Government and Nonprofit perspectives</vt:lpstr>
      <vt:lpstr>Workforce readiness</vt:lpstr>
      <vt:lpstr>Workforce-relevant skills embedded in SEC design</vt:lpstr>
      <vt:lpstr>SEC is a NICE framework success story</vt:lpstr>
      <vt:lpstr>SE is not one domain</vt:lpstr>
      <vt:lpstr>SE is not one domain (ctd)</vt:lpstr>
      <vt:lpstr>Next steps &amp; resources</vt:lpstr>
      <vt:lpstr>SE &amp; AI</vt:lpstr>
      <vt:lpstr>Where we’re headed</vt:lpstr>
      <vt:lpstr>Resources for students and faculty1</vt:lpstr>
      <vt:lpstr>PowerPoint Presentation</vt:lpstr>
      <vt:lpstr>Publications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dcterms:created xsi:type="dcterms:W3CDTF">2026-05-28T23:51:45Z</dcterms:created>
  <dcterms:modified xsi:type="dcterms:W3CDTF">2026-05-29T16:26:17Z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5b6ed3-49d9-4c8b-b721-6e88a1f26c44_Enabled">
    <vt:lpwstr>true</vt:lpwstr>
  </property>
  <property fmtid="{D5CDD505-2E9C-101B-9397-08002B2CF9AE}" pid="3" name="MSIP_Label_055b6ed3-49d9-4c8b-b721-6e88a1f26c44_SetDate">
    <vt:lpwstr>2026-05-29T16:26:16Z</vt:lpwstr>
  </property>
  <property fmtid="{D5CDD505-2E9C-101B-9397-08002B2CF9AE}" pid="4" name="MSIP_Label_055b6ed3-49d9-4c8b-b721-6e88a1f26c44_Method">
    <vt:lpwstr>Standard</vt:lpwstr>
  </property>
  <property fmtid="{D5CDD505-2E9C-101B-9397-08002B2CF9AE}" pid="5" name="MSIP_Label_055b6ed3-49d9-4c8b-b721-6e88a1f26c44_Name">
    <vt:lpwstr>Internal or Private Data</vt:lpwstr>
  </property>
  <property fmtid="{D5CDD505-2E9C-101B-9397-08002B2CF9AE}" pid="6" name="MSIP_Label_055b6ed3-49d9-4c8b-b721-6e88a1f26c44_SiteId">
    <vt:lpwstr>ac79e5a8-e0e4-434b-a292-2c89b5c28366</vt:lpwstr>
  </property>
  <property fmtid="{D5CDD505-2E9C-101B-9397-08002B2CF9AE}" pid="7" name="MSIP_Label_055b6ed3-49d9-4c8b-b721-6e88a1f26c44_ActionId">
    <vt:lpwstr>10a77b7a-98b6-4f8d-8624-3cc6a174a1a7</vt:lpwstr>
  </property>
  <property fmtid="{D5CDD505-2E9C-101B-9397-08002B2CF9AE}" pid="8" name="MSIP_Label_055b6ed3-49d9-4c8b-b721-6e88a1f26c44_ContentBits">
    <vt:lpwstr>2</vt:lpwstr>
  </property>
  <property fmtid="{D5CDD505-2E9C-101B-9397-08002B2CF9AE}" pid="9" name="MSIP_Label_055b6ed3-49d9-4c8b-b721-6e88a1f26c44_Tag">
    <vt:lpwstr>10, 3, 0, 2</vt:lpwstr>
  </property>
  <property fmtid="{D5CDD505-2E9C-101B-9397-08002B2CF9AE}" pid="10" name="ClassificationContentMarkingFooterLocations">
    <vt:lpwstr>TU_theme1:7</vt:lpwstr>
  </property>
  <property fmtid="{D5CDD505-2E9C-101B-9397-08002B2CF9AE}" pid="11" name="ClassificationContentMarkingFooterText">
    <vt:lpwstr>FIU - Internal Data</vt:lpwstr>
  </property>
</Properties>
</file>