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8" r:id="rId2"/>
  </p:sldMasterIdLst>
  <p:notesMasterIdLst>
    <p:notesMasterId r:id="rId42"/>
  </p:notesMasterIdLst>
  <p:sldIdLst>
    <p:sldId id="258" r:id="rId3"/>
    <p:sldId id="259" r:id="rId4"/>
    <p:sldId id="260" r:id="rId5"/>
    <p:sldId id="264" r:id="rId6"/>
    <p:sldId id="262" r:id="rId7"/>
    <p:sldId id="427" r:id="rId8"/>
    <p:sldId id="261" r:id="rId9"/>
    <p:sldId id="428" r:id="rId10"/>
    <p:sldId id="429" r:id="rId11"/>
    <p:sldId id="430" r:id="rId12"/>
    <p:sldId id="431" r:id="rId13"/>
    <p:sldId id="434" r:id="rId14"/>
    <p:sldId id="263" r:id="rId15"/>
    <p:sldId id="432" r:id="rId16"/>
    <p:sldId id="443" r:id="rId17"/>
    <p:sldId id="441" r:id="rId18"/>
    <p:sldId id="442" r:id="rId19"/>
    <p:sldId id="433" r:id="rId20"/>
    <p:sldId id="436" r:id="rId21"/>
    <p:sldId id="435" r:id="rId22"/>
    <p:sldId id="437" r:id="rId23"/>
    <p:sldId id="438" r:id="rId24"/>
    <p:sldId id="439" r:id="rId25"/>
    <p:sldId id="440" r:id="rId26"/>
    <p:sldId id="444" r:id="rId27"/>
    <p:sldId id="445" r:id="rId28"/>
    <p:sldId id="451" r:id="rId29"/>
    <p:sldId id="452" r:id="rId30"/>
    <p:sldId id="453" r:id="rId31"/>
    <p:sldId id="447" r:id="rId32"/>
    <p:sldId id="361" r:id="rId33"/>
    <p:sldId id="448" r:id="rId34"/>
    <p:sldId id="449" r:id="rId35"/>
    <p:sldId id="450" r:id="rId36"/>
    <p:sldId id="406" r:id="rId37"/>
    <p:sldId id="407" r:id="rId38"/>
    <p:sldId id="408" r:id="rId39"/>
    <p:sldId id="454" r:id="rId40"/>
    <p:sldId id="446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4066"/>
    <a:srgbClr val="A20000"/>
    <a:srgbClr val="E830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1041" autoAdjust="0"/>
  </p:normalViewPr>
  <p:slideViewPr>
    <p:cSldViewPr snapToGrid="0">
      <p:cViewPr varScale="1">
        <p:scale>
          <a:sx n="95" d="100"/>
          <a:sy n="95" d="100"/>
        </p:scale>
        <p:origin x="384" y="6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322F20-2F93-4B16-BA91-9FD9CEC3AFE2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B8E63A-9E9F-48EB-A1CE-C4429B342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119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523793-3795-1F5A-6B81-90E108E75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882595-842D-5562-7B82-BD72DEE2EB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9CEA93-1BC1-3C35-68D8-189633DCD8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ACF578-9060-0839-23A1-D8BB29AB90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8E63A-9E9F-48EB-A1CE-C4429B342FF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3767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8E63A-9E9F-48EB-A1CE-C4429B342FF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4650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8E63A-9E9F-48EB-A1CE-C4429B342FF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4228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8E63A-9E9F-48EB-A1CE-C4429B342FF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349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8E63A-9E9F-48EB-A1CE-C4429B342FF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4237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27E5F-8F77-0C8C-E129-7986EEA71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E6943B-6D08-25C9-1DB7-63E3625345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9CB487-AEAB-C967-E0A9-CE48988F57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31E69C-2F60-AC5C-6132-BF2E07B4F6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8E63A-9E9F-48EB-A1CE-C4429B342FF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7484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CFBCE-F283-76FB-2CCD-7249C24B65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F70D24-6925-9B6C-C913-B86306496F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C1A716-6992-D20C-2877-F2191622C1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896119-FA77-C461-633A-D984A64214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8E63A-9E9F-48EB-A1CE-C4429B342FF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5138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8E63A-9E9F-48EB-A1CE-C4429B342FF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6889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FD4545-41E0-48E0-B434-661230A466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39645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FD4545-41E0-48E0-B434-661230A466B0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9068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FD4545-41E0-48E0-B434-661230A466B0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472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8E63A-9E9F-48EB-A1CE-C4429B342FF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3509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2B8B17-9FBF-AD4F-752D-3A38A9F044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157660-15BF-2F1B-25D0-83E50017F9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485E3C-C969-1B06-5150-ED06FBA40C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DFD0FB-7DC4-CE1A-42C9-D9B0404FA7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FD4545-41E0-48E0-B434-661230A466B0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2314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F5449-9E82-B843-5C59-534D75310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3D3AF0-E007-1663-0FE2-BD3A5B0459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33C71D-6DD1-A181-915A-6E35833D67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2E4898-0AC6-5B4C-DA37-02B52AD706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FD4545-41E0-48E0-B434-661230A466B0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0708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FD4545-41E0-48E0-B434-661230A466B0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9116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FD4545-41E0-48E0-B434-661230A466B0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02446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8E63A-9E9F-48EB-A1CE-C4429B342FF1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6421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8E63A-9E9F-48EB-A1CE-C4429B342FF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7937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8E63A-9E9F-48EB-A1CE-C4429B342FF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64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8E63A-9E9F-48EB-A1CE-C4429B342FF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8972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FD4545-41E0-48E0-B434-661230A466B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017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D11E7E-2EEF-EEFF-FB53-83852FDE70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1E6E51-C090-4C74-56BF-2E87C986AD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E26014-4E32-7356-AE20-EE0A3BD246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DE54EA-16CA-70A1-9116-B65340FC8A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8E63A-9E9F-48EB-A1CE-C4429B342FF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6248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8E63A-9E9F-48EB-A1CE-C4429B342FF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2240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8E63A-9E9F-48EB-A1CE-C4429B342FF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82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FC144-547C-4F8D-CA22-A3E53E1E88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BC3B9D-8BFE-F8E5-6982-474C4AC3BF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23BEF-EF66-280F-8BB9-28EE72883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2C07B-1A3C-4F24-9FB3-AB03DC856D3C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97C132-6939-E60E-894D-B57B04160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3532B0-6F53-2388-7F57-00F4D8C11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8BB0D-2381-40BE-862F-CE4BB1607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338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EEB47F3-AA77-683D-5BF7-25F033CDEEA1}"/>
              </a:ext>
            </a:extLst>
          </p:cNvPr>
          <p:cNvSpPr/>
          <p:nvPr userDrawn="1"/>
        </p:nvSpPr>
        <p:spPr>
          <a:xfrm>
            <a:off x="9166963" y="0"/>
            <a:ext cx="3025037" cy="6898120"/>
          </a:xfrm>
          <a:prstGeom prst="rect">
            <a:avLst/>
          </a:prstGeom>
          <a:solidFill>
            <a:srgbClr val="1240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7E00E0-DFCB-C70D-7DF3-A4B84014D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648" y="362314"/>
            <a:ext cx="7230979" cy="1033349"/>
          </a:xfrm>
        </p:spPr>
        <p:txBody>
          <a:bodyPr/>
          <a:lstStyle>
            <a:lvl1pPr>
              <a:defRPr b="1">
                <a:solidFill>
                  <a:srgbClr val="124066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DA6B37-29C6-AB16-76BB-1EDD47BFF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652" y="1779307"/>
            <a:ext cx="7230975" cy="4932947"/>
          </a:xfrm>
        </p:spPr>
        <p:txBody>
          <a:bodyPr/>
          <a:lstStyle>
            <a:lvl1pPr marL="349250" indent="-349250"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9AA0C54-824B-CF17-2161-8EFD8EB359CD}"/>
              </a:ext>
            </a:extLst>
          </p:cNvPr>
          <p:cNvGrpSpPr/>
          <p:nvPr userDrawn="1"/>
        </p:nvGrpSpPr>
        <p:grpSpPr>
          <a:xfrm>
            <a:off x="8680631" y="-427186"/>
            <a:ext cx="621938" cy="8440222"/>
            <a:chOff x="4200872" y="-523439"/>
            <a:chExt cx="621938" cy="8440222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6E94A02-EF7A-7C30-9D28-AC53ADC730AD}"/>
                </a:ext>
              </a:extLst>
            </p:cNvPr>
            <p:cNvSpPr/>
            <p:nvPr userDrawn="1"/>
          </p:nvSpPr>
          <p:spPr>
            <a:xfrm rot="16200000" flipV="1">
              <a:off x="749967" y="3114020"/>
              <a:ext cx="7523748" cy="621937"/>
            </a:xfrm>
            <a:prstGeom prst="rect">
              <a:avLst/>
            </a:prstGeom>
            <a:solidFill>
              <a:srgbClr val="12406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BA40EDDC-86AA-D179-D8E4-3E601357431F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4208588" y="-336884"/>
              <a:ext cx="34701" cy="7523747"/>
            </a:xfrm>
            <a:prstGeom prst="line">
              <a:avLst/>
            </a:prstGeom>
            <a:ln w="76200">
              <a:solidFill>
                <a:srgbClr val="E8304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27D1FF70-95CE-ED1B-1218-1C5725072E22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4822810" y="-336884"/>
              <a:ext cx="0" cy="7363326"/>
            </a:xfrm>
            <a:prstGeom prst="line">
              <a:avLst/>
            </a:prstGeom>
            <a:ln w="76200">
              <a:solidFill>
                <a:srgbClr val="E8304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AF8552D2-8E1A-5D87-A1BE-6B82568FF5CA}"/>
                </a:ext>
              </a:extLst>
            </p:cNvPr>
            <p:cNvGrpSpPr/>
            <p:nvPr userDrawn="1"/>
          </p:nvGrpSpPr>
          <p:grpSpPr>
            <a:xfrm rot="16200000" flipV="1">
              <a:off x="301725" y="3575494"/>
              <a:ext cx="8440222" cy="242356"/>
              <a:chOff x="-12032" y="6340135"/>
              <a:chExt cx="10639494" cy="305507"/>
            </a:xfrm>
          </p:grpSpPr>
          <p:pic>
            <p:nvPicPr>
              <p:cNvPr id="25" name="Graphic 24">
                <a:extLst>
                  <a:ext uri="{FF2B5EF4-FFF2-40B4-BE49-F238E27FC236}">
                    <a16:creationId xmlns:a16="http://schemas.microsoft.com/office/drawing/2014/main" id="{4D34FB7D-1E73-E8CF-D0C3-22DCD3DEFD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-12032" y="6340135"/>
                <a:ext cx="5272454" cy="29291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26" name="Graphic 25">
                <a:extLst>
                  <a:ext uri="{FF2B5EF4-FFF2-40B4-BE49-F238E27FC236}">
                    <a16:creationId xmlns:a16="http://schemas.microsoft.com/office/drawing/2014/main" id="{8B4084A9-9FA1-6A1F-14BB-24AC104E02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5355008" y="6352728"/>
                <a:ext cx="5272454" cy="29291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</p:grpSp>
    </p:spTree>
    <p:extLst>
      <p:ext uri="{BB962C8B-B14F-4D97-AF65-F5344CB8AC3E}">
        <p14:creationId xmlns:p14="http://schemas.microsoft.com/office/powerpoint/2010/main" val="4270063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E00E0-DFCB-C70D-7DF3-A4B84014D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DA6B37-29C6-AB16-76BB-1EDD47BFFF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54687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B183E-0DAE-5576-0A05-547EBE72E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A344B3-5377-8608-137A-CC6374D315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D9DDAD-7314-B162-0157-87C06F692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2C07B-1A3C-4F24-9FB3-AB03DC856D3C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9D446-678E-A164-ED6B-DABE6FFDB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AC47C8-0568-95E6-D986-51800375C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8BB0D-2381-40BE-862F-CE4BB1607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3898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60F67-0707-17A4-CD93-92599D6AC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90AA1F-CB13-C570-BF12-771F2B6FEA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AE667D-5634-620C-BD19-4C28021CD8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A46E92-9B5B-7FD5-5609-AB963503C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2C07B-1A3C-4F24-9FB3-AB03DC856D3C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FBF8F3-9FBE-87A4-D02B-56F0C50B5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656B92-604B-C2B7-F18D-6ED95203A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8BB0D-2381-40BE-862F-CE4BB1607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4649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AD1B6-D463-C008-D76C-CBB5D8B03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39E2A8-E164-FEE2-7B40-39849BC91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D59542-B634-A687-135C-A61FEFE817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9DE85A-96FD-9BAC-6C56-308599B5A5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80F089-6280-A7BF-2C6E-6F73D6112E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D749E1-4A4D-3868-59A1-C8C73C22A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2C07B-1A3C-4F24-9FB3-AB03DC856D3C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FF870E-05B8-9E23-2F12-BF6BFCB14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9FCBF5-7149-D8EB-1026-B0C37EB1F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8BB0D-2381-40BE-862F-CE4BB1607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2916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BC5DD-9E92-2452-A6E9-978F598E3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0A6236-A578-2FD6-CF37-E50300DCA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2C07B-1A3C-4F24-9FB3-AB03DC856D3C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0BB850-F2B2-D509-F2E4-C7CA4912E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9297CD-A7D9-7D44-5392-49DFBF5AB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8BB0D-2381-40BE-862F-CE4BB1607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0463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D972BD-8D51-5455-1DC9-FEB836CC1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2C07B-1A3C-4F24-9FB3-AB03DC856D3C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5B840A-F3A2-0C0C-F530-070188968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A6E46E-B91B-8446-2A03-A05D183BD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8BB0D-2381-40BE-862F-CE4BB1607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277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65D122-5655-3370-FE36-69C9BDFEA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A8E491-4743-50E6-AFB9-7246238FD9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1A8E88-2EA6-7128-1952-9C41A4EF8B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2FF3CF-92FA-D81B-0CC8-71057FA9E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2C07B-1A3C-4F24-9FB3-AB03DC856D3C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2A9BC8-180E-97E0-F673-DC17CBA6A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C5AB5D-A6F7-463B-E981-923A28EBF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8BB0D-2381-40BE-862F-CE4BB1607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4776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6182D-E2D6-32DD-4438-2824BCABD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01A062-F606-3A27-08C7-523E0DC7B2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443DE9-54A9-D852-8849-4F21892DF1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30D91E-2CD5-AC16-0F39-1CEAE917E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2C07B-1A3C-4F24-9FB3-AB03DC856D3C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65C078-9C4F-DFA1-2797-4A1C75178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54C6C3-809F-A816-876D-90D868026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8BB0D-2381-40BE-862F-CE4BB1607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172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E9CFB-D524-AE67-CCCB-F088BB0A6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7A9EED-644B-7BF6-99E9-B6E8269AD9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71B88D-B7D1-0297-C546-E141E0FF1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2C07B-1A3C-4F24-9FB3-AB03DC856D3C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FAFC7F-689B-2309-BA08-E0784688F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48A48B-3257-9EB7-3D34-58E3DEF12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8BB0D-2381-40BE-862F-CE4BB1607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631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EEB47F3-AA77-683D-5BF7-25F033CDEEA1}"/>
              </a:ext>
            </a:extLst>
          </p:cNvPr>
          <p:cNvSpPr/>
          <p:nvPr userDrawn="1"/>
        </p:nvSpPr>
        <p:spPr>
          <a:xfrm>
            <a:off x="-21263" y="-635"/>
            <a:ext cx="12317535" cy="1083477"/>
          </a:xfrm>
          <a:prstGeom prst="rect">
            <a:avLst/>
          </a:prstGeom>
          <a:solidFill>
            <a:srgbClr val="1240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BA7AEB5-FFB2-C19C-F242-23B014CF4253}"/>
              </a:ext>
            </a:extLst>
          </p:cNvPr>
          <p:cNvCxnSpPr/>
          <p:nvPr userDrawn="1"/>
        </p:nvCxnSpPr>
        <p:spPr>
          <a:xfrm>
            <a:off x="0" y="1082842"/>
            <a:ext cx="12191999" cy="0"/>
          </a:xfrm>
          <a:prstGeom prst="line">
            <a:avLst/>
          </a:prstGeom>
          <a:ln w="57150">
            <a:solidFill>
              <a:srgbClr val="E8304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A3E5428E-EDC4-BA66-D4F5-06FA63DDC75D}"/>
              </a:ext>
            </a:extLst>
          </p:cNvPr>
          <p:cNvSpPr/>
          <p:nvPr userDrawn="1"/>
        </p:nvSpPr>
        <p:spPr>
          <a:xfrm>
            <a:off x="0" y="6113489"/>
            <a:ext cx="12192000" cy="783996"/>
          </a:xfrm>
          <a:prstGeom prst="rect">
            <a:avLst/>
          </a:prstGeom>
          <a:solidFill>
            <a:srgbClr val="1240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02BF437-F757-517D-2742-1FA0CF931893}"/>
              </a:ext>
            </a:extLst>
          </p:cNvPr>
          <p:cNvCxnSpPr>
            <a:cxnSpLocks/>
          </p:cNvCxnSpPr>
          <p:nvPr userDrawn="1"/>
        </p:nvCxnSpPr>
        <p:spPr>
          <a:xfrm>
            <a:off x="-12032" y="6840717"/>
            <a:ext cx="12308305" cy="56768"/>
          </a:xfrm>
          <a:prstGeom prst="line">
            <a:avLst/>
          </a:prstGeom>
          <a:ln w="76200">
            <a:solidFill>
              <a:srgbClr val="E8304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53E17AD-987A-F5E3-68DC-79DB66C864EA}"/>
              </a:ext>
            </a:extLst>
          </p:cNvPr>
          <p:cNvCxnSpPr>
            <a:cxnSpLocks/>
          </p:cNvCxnSpPr>
          <p:nvPr userDrawn="1"/>
        </p:nvCxnSpPr>
        <p:spPr>
          <a:xfrm>
            <a:off x="-21262" y="6113489"/>
            <a:ext cx="12317535" cy="0"/>
          </a:xfrm>
          <a:prstGeom prst="line">
            <a:avLst/>
          </a:prstGeom>
          <a:ln w="76200">
            <a:solidFill>
              <a:srgbClr val="E8304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F9C59E2-934D-9D97-9F90-DDB5FCDB9D1B}"/>
              </a:ext>
            </a:extLst>
          </p:cNvPr>
          <p:cNvGrpSpPr/>
          <p:nvPr userDrawn="1"/>
        </p:nvGrpSpPr>
        <p:grpSpPr>
          <a:xfrm>
            <a:off x="-216566" y="6340135"/>
            <a:ext cx="16006534" cy="305507"/>
            <a:chOff x="-12032" y="6340135"/>
            <a:chExt cx="16006534" cy="305507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6D7087FA-83F3-6509-C700-14E9E973C6E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-12032" y="6340135"/>
              <a:ext cx="5272454" cy="29291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B5232BA2-020C-F6C3-AAA9-1CF77835AF8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5355008" y="6352728"/>
              <a:ext cx="5272454" cy="29291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04A8710A-47D7-1F5E-DE90-967754CB437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722048" y="6352728"/>
              <a:ext cx="5272454" cy="29291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97E00E0-DFCB-C70D-7DF3-A4B84014D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442" y="266061"/>
            <a:ext cx="10515600" cy="57754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DA6B37-29C6-AB16-76BB-1EDD47BFF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915" y="1309487"/>
            <a:ext cx="10515600" cy="4627980"/>
          </a:xfrm>
        </p:spPr>
        <p:txBody>
          <a:bodyPr/>
          <a:lstStyle>
            <a:lvl1pPr marL="349250" indent="-349250"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/>
            </a:lvl1pPr>
            <a:lvl2pPr>
              <a:buFont typeface="Wingdings" panose="05000000000000000000" pitchFamily="2" charset="2"/>
              <a:buChar char="§"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56982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FB9ABD7-E37D-F538-470B-1F19D9C778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C3FB05-E0B2-82F9-E306-1550364138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13B0F9-BCBA-CDBE-1F56-0B46DCA2F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2C07B-1A3C-4F24-9FB3-AB03DC856D3C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F81C0A-9558-554A-09AD-EC24B4B21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E548D2-00E5-B807-E841-EB32AA48E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8BB0D-2381-40BE-862F-CE4BB1607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013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32230-C607-BEE2-AA23-CD4C5182B7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DDC294-7D93-34B8-FFB9-D877FC4995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0A64E4-74B3-951C-7DB8-5F7727BB97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8CF519-82C2-427F-99C6-4DAEDB909907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229BCF-861C-CF13-52BC-248CD7BC4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BF249B-B70C-4EB6-8B18-4CCA098B1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B79561-8428-461B-A852-14616B2F0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7862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D2F21-B35E-5CD3-313C-E7443EFE6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B68007-D2C1-01CE-C2F8-98A298F81B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5E98C0-C74C-4BFE-14C7-B401F2D34E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8CF519-82C2-427F-99C6-4DAEDB909907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AE2BA6-2B36-D2F6-BAFE-24B26414E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F734ED-4288-0820-1071-D00AD9286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B79561-8428-461B-A852-14616B2F0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5555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EBB7D-AB45-DD6A-7979-F04F6612D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79608E-8540-8B9F-9229-F9F4DC7495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BC57A-E504-5657-DC9A-1376174494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8CF519-82C2-427F-99C6-4DAEDB909907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CE17A6-63CF-9AFA-F1B2-6B7DF6A01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4E9D64-E2CD-046B-6B64-3FF099960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B79561-8428-461B-A852-14616B2F0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1145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96EF3-BD0E-326A-134B-72A2CC2D0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CBFB5D-5216-8704-D378-3B61DADEC3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BF2BA0-A508-2772-CB2E-11E8561A2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54033B-C51B-7959-3B5B-0DEE87EC79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8CF519-82C2-427F-99C6-4DAEDB909907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C4355C-46AF-1F4C-AEF9-A5EB338F5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F0D139-541A-CFBE-44C4-5A51D2C13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B79561-8428-461B-A852-14616B2F0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9350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87ED0-9A57-CBE5-6E5E-D8A65C4E7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0F0433-848C-4176-B058-C03ED5495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4890EF-1C6A-F31F-9750-AD3592B64C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87BC01-42C6-B803-1155-D728049794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AF3EF5-9826-FC7C-9339-2DAC470BD9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E190CB-30AC-AF3E-267F-8ED413EACF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8CF519-82C2-427F-99C6-4DAEDB909907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A7EEE6-58F1-73CF-16D7-17B699F1D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863427-A345-3235-19F2-DA150533A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B79561-8428-461B-A852-14616B2F0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0824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EAC7A-6BCD-F655-661D-54C748FA9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7B4502-B380-D4EE-4D98-D14F3A99C9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8CF519-82C2-427F-99C6-4DAEDB909907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11331F-4970-798A-232C-8BE80D712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A57E69-36D8-EA35-C435-6579A41F0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B79561-8428-461B-A852-14616B2F0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6461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E1A393-9156-8394-AA08-0D1207EF03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8CF519-82C2-427F-99C6-4DAEDB909907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5BB227-2B98-95C9-ACF9-3088C525A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423109-C00F-BE6C-CFF1-63D307286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B79561-8428-461B-A852-14616B2F0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915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8DE30-BC5D-40C5-80EB-C65D7E422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D2E5CF-D18B-F2FF-F001-1D03212059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61A6C-748C-56A4-186E-FB971FBC51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730872-4DEA-7323-9D5D-41372EA4F7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8CF519-82C2-427F-99C6-4DAEDB909907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6BC0E3-2F52-43DE-B9E7-4DE25B48C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3AB19B-781C-627F-2CDA-4681CA7A3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B79561-8428-461B-A852-14616B2F0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2585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ED276-03C5-FF1A-7F39-E05D6DDBA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844CC7-06B1-01E2-4A60-81C9FAAAAB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A4EB16-736B-9D29-D522-7A0C8E8964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37515C-3105-3D6C-808F-0B3C06647C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8CF519-82C2-427F-99C6-4DAEDB909907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EE8A01-BC44-524A-7649-B9D2E39DC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6F3FA-C3C5-030F-69DF-C63FA471D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B79561-8428-461B-A852-14616B2F0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4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EEB47F3-AA77-683D-5BF7-25F033CDEEA1}"/>
              </a:ext>
            </a:extLst>
          </p:cNvPr>
          <p:cNvSpPr/>
          <p:nvPr userDrawn="1"/>
        </p:nvSpPr>
        <p:spPr>
          <a:xfrm>
            <a:off x="0" y="-635"/>
            <a:ext cx="12216010" cy="1405351"/>
          </a:xfrm>
          <a:prstGeom prst="rect">
            <a:avLst/>
          </a:prstGeom>
          <a:solidFill>
            <a:srgbClr val="1240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BA7AEB5-FFB2-C19C-F242-23B014CF4253}"/>
              </a:ext>
            </a:extLst>
          </p:cNvPr>
          <p:cNvCxnSpPr/>
          <p:nvPr userDrawn="1"/>
        </p:nvCxnSpPr>
        <p:spPr>
          <a:xfrm>
            <a:off x="1" y="1404716"/>
            <a:ext cx="12191999" cy="0"/>
          </a:xfrm>
          <a:prstGeom prst="line">
            <a:avLst/>
          </a:prstGeom>
          <a:ln w="57150">
            <a:solidFill>
              <a:srgbClr val="E8304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A3E5428E-EDC4-BA66-D4F5-06FA63DDC75D}"/>
              </a:ext>
            </a:extLst>
          </p:cNvPr>
          <p:cNvSpPr/>
          <p:nvPr userDrawn="1"/>
        </p:nvSpPr>
        <p:spPr>
          <a:xfrm>
            <a:off x="-21262" y="6459831"/>
            <a:ext cx="12213262" cy="437654"/>
          </a:xfrm>
          <a:prstGeom prst="rect">
            <a:avLst/>
          </a:prstGeom>
          <a:solidFill>
            <a:srgbClr val="1240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02BF437-F757-517D-2742-1FA0CF931893}"/>
              </a:ext>
            </a:extLst>
          </p:cNvPr>
          <p:cNvCxnSpPr>
            <a:cxnSpLocks/>
          </p:cNvCxnSpPr>
          <p:nvPr userDrawn="1"/>
        </p:nvCxnSpPr>
        <p:spPr>
          <a:xfrm>
            <a:off x="-12032" y="6840717"/>
            <a:ext cx="12308305" cy="56768"/>
          </a:xfrm>
          <a:prstGeom prst="line">
            <a:avLst/>
          </a:prstGeom>
          <a:ln w="76200">
            <a:solidFill>
              <a:srgbClr val="E8304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53E17AD-987A-F5E3-68DC-79DB66C864EA}"/>
              </a:ext>
            </a:extLst>
          </p:cNvPr>
          <p:cNvCxnSpPr>
            <a:cxnSpLocks/>
          </p:cNvCxnSpPr>
          <p:nvPr userDrawn="1"/>
        </p:nvCxnSpPr>
        <p:spPr>
          <a:xfrm>
            <a:off x="-24010" y="6459831"/>
            <a:ext cx="12317535" cy="0"/>
          </a:xfrm>
          <a:prstGeom prst="line">
            <a:avLst/>
          </a:prstGeom>
          <a:ln w="76200">
            <a:solidFill>
              <a:srgbClr val="E8304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F9C59E2-934D-9D97-9F90-DDB5FCDB9D1B}"/>
              </a:ext>
            </a:extLst>
          </p:cNvPr>
          <p:cNvGrpSpPr/>
          <p:nvPr userDrawn="1"/>
        </p:nvGrpSpPr>
        <p:grpSpPr>
          <a:xfrm flipV="1">
            <a:off x="-446117" y="6556127"/>
            <a:ext cx="11126146" cy="212358"/>
            <a:chOff x="-12032" y="6340135"/>
            <a:chExt cx="16006534" cy="305507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6D7087FA-83F3-6509-C700-14E9E973C6E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-12032" y="6340135"/>
              <a:ext cx="5272454" cy="29291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B5232BA2-020C-F6C3-AAA9-1CF77835AF8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5355008" y="6352728"/>
              <a:ext cx="5272454" cy="29291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04A8710A-47D7-1F5E-DE90-967754CB437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722048" y="6352728"/>
              <a:ext cx="5272454" cy="29291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97E00E0-DFCB-C70D-7DF3-A4B84014D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442" y="266061"/>
            <a:ext cx="10515600" cy="57754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EF639AE-3A77-D720-592E-DF9B25EC4DB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flipV="1">
            <a:off x="10745776" y="6564880"/>
            <a:ext cx="3664884" cy="2036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0362154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47AEE-BDD8-DEE2-A568-561A6724A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F68854-CAFC-1BC4-A9AD-2747B0B4CB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144920-0755-473D-83BE-E23B6E9C3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8CF519-82C2-427F-99C6-4DAEDB909907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904867-9BB1-0D47-E4EB-89E7CC69A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C1F389-0659-D542-DBAF-D34DDE422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B79561-8428-461B-A852-14616B2F0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7122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73C779-B3CB-73A7-BCC7-E62196DB94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70B4D3-9C50-2C5E-2D51-1123AEF67F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52248A-B70E-4F6F-FE4B-1BD6061F27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8CF519-82C2-427F-99C6-4DAEDB909907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A5060C-6DD2-50D9-0036-CAF26530C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F0193E-9A58-5284-71BE-63C29FE4B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B79561-8428-461B-A852-14616B2F0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9636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0B3C0574-CC82-D637-2E20-645CA7D4F40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288594" y="0"/>
            <a:ext cx="3903406" cy="6858000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B9F5A9E-C4AB-B185-76BD-3D8499DF90B7}"/>
              </a:ext>
            </a:extLst>
          </p:cNvPr>
          <p:cNvSpPr/>
          <p:nvPr userDrawn="1"/>
        </p:nvSpPr>
        <p:spPr>
          <a:xfrm>
            <a:off x="7706853" y="0"/>
            <a:ext cx="58174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1036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0B3C0574-CC82-D637-2E20-645CA7D4F40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20742" y="0"/>
            <a:ext cx="5371258" cy="6858000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B9F5A9E-C4AB-B185-76BD-3D8499DF90B7}"/>
              </a:ext>
            </a:extLst>
          </p:cNvPr>
          <p:cNvSpPr/>
          <p:nvPr userDrawn="1"/>
        </p:nvSpPr>
        <p:spPr>
          <a:xfrm>
            <a:off x="6239001" y="0"/>
            <a:ext cx="58174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8658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0B3C0574-CC82-D637-2E20-645CA7D4F40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3903406" cy="6858000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B9F5A9E-C4AB-B185-76BD-3D8499DF90B7}"/>
              </a:ext>
            </a:extLst>
          </p:cNvPr>
          <p:cNvSpPr/>
          <p:nvPr userDrawn="1"/>
        </p:nvSpPr>
        <p:spPr>
          <a:xfrm>
            <a:off x="3903407" y="0"/>
            <a:ext cx="581741" cy="6858000"/>
          </a:xfrm>
          <a:prstGeom prst="rect">
            <a:avLst/>
          </a:prstGeom>
          <a:solidFill>
            <a:srgbClr val="8EC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989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0B3C0574-CC82-D637-2E20-645CA7D4F40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288594" y="0"/>
            <a:ext cx="3903406" cy="6858000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B9F5A9E-C4AB-B185-76BD-3D8499DF90B7}"/>
              </a:ext>
            </a:extLst>
          </p:cNvPr>
          <p:cNvSpPr/>
          <p:nvPr userDrawn="1"/>
        </p:nvSpPr>
        <p:spPr>
          <a:xfrm>
            <a:off x="7706853" y="0"/>
            <a:ext cx="581741" cy="6858000"/>
          </a:xfrm>
          <a:prstGeom prst="rect">
            <a:avLst/>
          </a:prstGeom>
          <a:solidFill>
            <a:srgbClr val="8EC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8911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0B3C0574-CC82-D637-2E20-645CA7D4F40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20742" y="0"/>
            <a:ext cx="5371258" cy="6858000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B9F5A9E-C4AB-B185-76BD-3D8499DF90B7}"/>
              </a:ext>
            </a:extLst>
          </p:cNvPr>
          <p:cNvSpPr/>
          <p:nvPr userDrawn="1"/>
        </p:nvSpPr>
        <p:spPr>
          <a:xfrm>
            <a:off x="6239001" y="0"/>
            <a:ext cx="581741" cy="6858000"/>
          </a:xfrm>
          <a:prstGeom prst="rect">
            <a:avLst/>
          </a:prstGeom>
          <a:solidFill>
            <a:srgbClr val="8EC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4177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0B3C0574-CC82-D637-2E20-645CA7D4F40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3903406" cy="6858000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B9F5A9E-C4AB-B185-76BD-3D8499DF90B7}"/>
              </a:ext>
            </a:extLst>
          </p:cNvPr>
          <p:cNvSpPr/>
          <p:nvPr userDrawn="1"/>
        </p:nvSpPr>
        <p:spPr>
          <a:xfrm>
            <a:off x="3903407" y="0"/>
            <a:ext cx="581741" cy="6858000"/>
          </a:xfrm>
          <a:prstGeom prst="rect">
            <a:avLst/>
          </a:prstGeom>
          <a:solidFill>
            <a:srgbClr val="1B2B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4415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0B3C0574-CC82-D637-2E20-645CA7D4F40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4541080" cy="6858000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B9F5A9E-C4AB-B185-76BD-3D8499DF90B7}"/>
              </a:ext>
            </a:extLst>
          </p:cNvPr>
          <p:cNvSpPr/>
          <p:nvPr userDrawn="1"/>
        </p:nvSpPr>
        <p:spPr>
          <a:xfrm>
            <a:off x="4541081" y="0"/>
            <a:ext cx="581741" cy="6858000"/>
          </a:xfrm>
          <a:prstGeom prst="rect">
            <a:avLst/>
          </a:prstGeom>
          <a:solidFill>
            <a:srgbClr val="1B2B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9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0B3C0574-CC82-D637-2E20-645CA7D4F40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288594" y="0"/>
            <a:ext cx="3903406" cy="6858000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B9F5A9E-C4AB-B185-76BD-3D8499DF90B7}"/>
              </a:ext>
            </a:extLst>
          </p:cNvPr>
          <p:cNvSpPr/>
          <p:nvPr userDrawn="1"/>
        </p:nvSpPr>
        <p:spPr>
          <a:xfrm>
            <a:off x="7706853" y="0"/>
            <a:ext cx="581741" cy="6858000"/>
          </a:xfrm>
          <a:prstGeom prst="rect">
            <a:avLst/>
          </a:prstGeom>
          <a:solidFill>
            <a:srgbClr val="1B2B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8999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EEB47F3-AA77-683D-5BF7-25F033CDEEA1}"/>
              </a:ext>
            </a:extLst>
          </p:cNvPr>
          <p:cNvSpPr/>
          <p:nvPr userDrawn="1"/>
        </p:nvSpPr>
        <p:spPr>
          <a:xfrm>
            <a:off x="0" y="-634"/>
            <a:ext cx="12216010" cy="1167698"/>
          </a:xfrm>
          <a:prstGeom prst="rect">
            <a:avLst/>
          </a:prstGeom>
          <a:solidFill>
            <a:srgbClr val="1240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BA7AEB5-FFB2-C19C-F242-23B014CF4253}"/>
              </a:ext>
            </a:extLst>
          </p:cNvPr>
          <p:cNvCxnSpPr/>
          <p:nvPr userDrawn="1"/>
        </p:nvCxnSpPr>
        <p:spPr>
          <a:xfrm>
            <a:off x="-24010" y="1167064"/>
            <a:ext cx="12191999" cy="0"/>
          </a:xfrm>
          <a:prstGeom prst="line">
            <a:avLst/>
          </a:prstGeom>
          <a:ln w="57150">
            <a:solidFill>
              <a:srgbClr val="E8304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A3E5428E-EDC4-BA66-D4F5-06FA63DDC75D}"/>
              </a:ext>
            </a:extLst>
          </p:cNvPr>
          <p:cNvSpPr/>
          <p:nvPr userDrawn="1"/>
        </p:nvSpPr>
        <p:spPr>
          <a:xfrm>
            <a:off x="-21262" y="6459831"/>
            <a:ext cx="12213262" cy="437654"/>
          </a:xfrm>
          <a:prstGeom prst="rect">
            <a:avLst/>
          </a:prstGeom>
          <a:solidFill>
            <a:srgbClr val="1240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02BF437-F757-517D-2742-1FA0CF931893}"/>
              </a:ext>
            </a:extLst>
          </p:cNvPr>
          <p:cNvCxnSpPr>
            <a:cxnSpLocks/>
          </p:cNvCxnSpPr>
          <p:nvPr userDrawn="1"/>
        </p:nvCxnSpPr>
        <p:spPr>
          <a:xfrm>
            <a:off x="-12032" y="6840717"/>
            <a:ext cx="12308305" cy="56768"/>
          </a:xfrm>
          <a:prstGeom prst="line">
            <a:avLst/>
          </a:prstGeom>
          <a:ln w="76200">
            <a:solidFill>
              <a:srgbClr val="E8304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53E17AD-987A-F5E3-68DC-79DB66C864EA}"/>
              </a:ext>
            </a:extLst>
          </p:cNvPr>
          <p:cNvCxnSpPr>
            <a:cxnSpLocks/>
          </p:cNvCxnSpPr>
          <p:nvPr userDrawn="1"/>
        </p:nvCxnSpPr>
        <p:spPr>
          <a:xfrm>
            <a:off x="-24010" y="6459831"/>
            <a:ext cx="12317535" cy="0"/>
          </a:xfrm>
          <a:prstGeom prst="line">
            <a:avLst/>
          </a:prstGeom>
          <a:ln w="76200">
            <a:solidFill>
              <a:srgbClr val="E8304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F9C59E2-934D-9D97-9F90-DDB5FCDB9D1B}"/>
              </a:ext>
            </a:extLst>
          </p:cNvPr>
          <p:cNvGrpSpPr/>
          <p:nvPr userDrawn="1"/>
        </p:nvGrpSpPr>
        <p:grpSpPr>
          <a:xfrm flipV="1">
            <a:off x="-446117" y="6556127"/>
            <a:ext cx="11126146" cy="212358"/>
            <a:chOff x="-12032" y="6340135"/>
            <a:chExt cx="16006534" cy="305507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6D7087FA-83F3-6509-C700-14E9E973C6E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-12032" y="6340135"/>
              <a:ext cx="5272454" cy="29291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B5232BA2-020C-F6C3-AAA9-1CF77835AF8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5355008" y="6352728"/>
              <a:ext cx="5272454" cy="29291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04A8710A-47D7-1F5E-DE90-967754CB437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722048" y="6352728"/>
              <a:ext cx="5272454" cy="29291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97E00E0-DFCB-C70D-7DF3-A4B84014D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442" y="266061"/>
            <a:ext cx="10515600" cy="57754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EF639AE-3A77-D720-592E-DF9B25EC4DB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flipV="1">
            <a:off x="10745776" y="6564880"/>
            <a:ext cx="3664884" cy="2036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2040648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9319336-275E-3B75-9438-96A21B7D8973}"/>
              </a:ext>
            </a:extLst>
          </p:cNvPr>
          <p:cNvSpPr/>
          <p:nvPr userDrawn="1"/>
        </p:nvSpPr>
        <p:spPr>
          <a:xfrm>
            <a:off x="581741" y="0"/>
            <a:ext cx="6961238" cy="6858000"/>
          </a:xfrm>
          <a:prstGeom prst="rect">
            <a:avLst/>
          </a:prstGeom>
          <a:solidFill>
            <a:srgbClr val="1B2B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E9632E4-8097-9C1B-8B77-85F453739873}"/>
              </a:ext>
            </a:extLst>
          </p:cNvPr>
          <p:cNvSpPr/>
          <p:nvPr userDrawn="1"/>
        </p:nvSpPr>
        <p:spPr>
          <a:xfrm>
            <a:off x="6260280" y="987011"/>
            <a:ext cx="1943891" cy="49438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0B3C0574-CC82-D637-2E20-645CA7D4F40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65857" y="1131938"/>
            <a:ext cx="5201265" cy="4594123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4032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9319336-275E-3B75-9438-96A21B7D8973}"/>
              </a:ext>
            </a:extLst>
          </p:cNvPr>
          <p:cNvSpPr/>
          <p:nvPr userDrawn="1"/>
        </p:nvSpPr>
        <p:spPr>
          <a:xfrm>
            <a:off x="581741" y="0"/>
            <a:ext cx="6961238" cy="6858000"/>
          </a:xfrm>
          <a:prstGeom prst="rect">
            <a:avLst/>
          </a:prstGeom>
          <a:gradFill flip="none" rotWithShape="1">
            <a:gsLst>
              <a:gs pos="0">
                <a:srgbClr val="E97132"/>
              </a:gs>
              <a:gs pos="78000">
                <a:schemeClr val="accent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E9632E4-8097-9C1B-8B77-85F453739873}"/>
              </a:ext>
            </a:extLst>
          </p:cNvPr>
          <p:cNvSpPr/>
          <p:nvPr userDrawn="1"/>
        </p:nvSpPr>
        <p:spPr>
          <a:xfrm>
            <a:off x="6260280" y="987011"/>
            <a:ext cx="1943891" cy="49438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0B3C0574-CC82-D637-2E20-645CA7D4F40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65857" y="1131938"/>
            <a:ext cx="5201265" cy="4594123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3963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7414E94-9EBC-B80C-E51D-948D6C36217D}"/>
              </a:ext>
            </a:extLst>
          </p:cNvPr>
          <p:cNvSpPr/>
          <p:nvPr userDrawn="1"/>
        </p:nvSpPr>
        <p:spPr>
          <a:xfrm>
            <a:off x="4297312" y="0"/>
            <a:ext cx="7894688" cy="6858000"/>
          </a:xfrm>
          <a:prstGeom prst="rect">
            <a:avLst/>
          </a:prstGeom>
          <a:solidFill>
            <a:srgbClr val="1B2B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549B8DD-CC61-5FA4-E80B-5495B0EF338D}"/>
              </a:ext>
            </a:extLst>
          </p:cNvPr>
          <p:cNvSpPr/>
          <p:nvPr userDrawn="1"/>
        </p:nvSpPr>
        <p:spPr>
          <a:xfrm>
            <a:off x="3491064" y="1472786"/>
            <a:ext cx="1804836" cy="41770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5EFA6032-20B5-784C-FC99-4B5182CC779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42335" y="1608189"/>
            <a:ext cx="4363065" cy="3853766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0091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F0C5642-B4DB-69AC-10F0-AFD90A0BCFD3}"/>
              </a:ext>
            </a:extLst>
          </p:cNvPr>
          <p:cNvSpPr/>
          <p:nvPr userDrawn="1"/>
        </p:nvSpPr>
        <p:spPr>
          <a:xfrm>
            <a:off x="0" y="6326195"/>
            <a:ext cx="12192000" cy="541231"/>
          </a:xfrm>
          <a:prstGeom prst="rect">
            <a:avLst/>
          </a:prstGeom>
          <a:solidFill>
            <a:srgbClr val="8EC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93FE2F95-5FE6-379E-E0B6-899F47AD7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9018"/>
            <a:ext cx="10515600" cy="1006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25AFC72-4413-E5AA-2390-DD918A8C66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3069"/>
            <a:ext cx="10515600" cy="50136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B8F130A-E16E-CF3F-390F-881176332E40}"/>
              </a:ext>
            </a:extLst>
          </p:cNvPr>
          <p:cNvCxnSpPr/>
          <p:nvPr userDrawn="1"/>
        </p:nvCxnSpPr>
        <p:spPr>
          <a:xfrm>
            <a:off x="0" y="6326195"/>
            <a:ext cx="12192000" cy="0"/>
          </a:xfrm>
          <a:prstGeom prst="line">
            <a:avLst/>
          </a:prstGeom>
          <a:ln w="57150">
            <a:solidFill>
              <a:srgbClr val="1B2B58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493292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F0C5642-B4DB-69AC-10F0-AFD90A0BCFD3}"/>
              </a:ext>
            </a:extLst>
          </p:cNvPr>
          <p:cNvSpPr/>
          <p:nvPr userDrawn="1"/>
        </p:nvSpPr>
        <p:spPr>
          <a:xfrm>
            <a:off x="0" y="6316768"/>
            <a:ext cx="12192000" cy="541231"/>
          </a:xfrm>
          <a:prstGeom prst="rect">
            <a:avLst/>
          </a:prstGeom>
          <a:solidFill>
            <a:srgbClr val="1B2B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93FE2F95-5FE6-379E-E0B6-899F47AD7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9018"/>
            <a:ext cx="10515600" cy="1006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25AFC72-4413-E5AA-2390-DD918A8C66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3069"/>
            <a:ext cx="10515600" cy="50136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C07C00E-E31D-1FED-08DA-176109BC4C07}"/>
              </a:ext>
            </a:extLst>
          </p:cNvPr>
          <p:cNvCxnSpPr/>
          <p:nvPr userDrawn="1"/>
        </p:nvCxnSpPr>
        <p:spPr>
          <a:xfrm>
            <a:off x="0" y="6316768"/>
            <a:ext cx="12192000" cy="0"/>
          </a:xfrm>
          <a:prstGeom prst="line">
            <a:avLst/>
          </a:prstGeom>
          <a:ln w="5715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36831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9_Custom Layout">
  <p:cSld name="29_Custom Layou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3457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EEB47F3-AA77-683D-5BF7-25F033CDEEA1}"/>
              </a:ext>
            </a:extLst>
          </p:cNvPr>
          <p:cNvSpPr/>
          <p:nvPr userDrawn="1"/>
        </p:nvSpPr>
        <p:spPr>
          <a:xfrm>
            <a:off x="0" y="-635"/>
            <a:ext cx="12216010" cy="1405351"/>
          </a:xfrm>
          <a:prstGeom prst="rect">
            <a:avLst/>
          </a:prstGeom>
          <a:solidFill>
            <a:srgbClr val="1240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BA7AEB5-FFB2-C19C-F242-23B014CF4253}"/>
              </a:ext>
            </a:extLst>
          </p:cNvPr>
          <p:cNvCxnSpPr/>
          <p:nvPr userDrawn="1"/>
        </p:nvCxnSpPr>
        <p:spPr>
          <a:xfrm>
            <a:off x="1" y="1404716"/>
            <a:ext cx="12191999" cy="0"/>
          </a:xfrm>
          <a:prstGeom prst="line">
            <a:avLst/>
          </a:prstGeom>
          <a:ln w="57150">
            <a:solidFill>
              <a:srgbClr val="E8304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A3E5428E-EDC4-BA66-D4F5-06FA63DDC75D}"/>
              </a:ext>
            </a:extLst>
          </p:cNvPr>
          <p:cNvSpPr/>
          <p:nvPr userDrawn="1"/>
        </p:nvSpPr>
        <p:spPr>
          <a:xfrm>
            <a:off x="-21262" y="6459831"/>
            <a:ext cx="12213262" cy="437654"/>
          </a:xfrm>
          <a:prstGeom prst="rect">
            <a:avLst/>
          </a:prstGeom>
          <a:solidFill>
            <a:srgbClr val="1240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02BF437-F757-517D-2742-1FA0CF931893}"/>
              </a:ext>
            </a:extLst>
          </p:cNvPr>
          <p:cNvCxnSpPr>
            <a:cxnSpLocks/>
          </p:cNvCxnSpPr>
          <p:nvPr userDrawn="1"/>
        </p:nvCxnSpPr>
        <p:spPr>
          <a:xfrm>
            <a:off x="-12032" y="6840717"/>
            <a:ext cx="12308305" cy="56768"/>
          </a:xfrm>
          <a:prstGeom prst="line">
            <a:avLst/>
          </a:prstGeom>
          <a:ln w="76200">
            <a:solidFill>
              <a:srgbClr val="E8304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53E17AD-987A-F5E3-68DC-79DB66C864EA}"/>
              </a:ext>
            </a:extLst>
          </p:cNvPr>
          <p:cNvCxnSpPr>
            <a:cxnSpLocks/>
          </p:cNvCxnSpPr>
          <p:nvPr userDrawn="1"/>
        </p:nvCxnSpPr>
        <p:spPr>
          <a:xfrm>
            <a:off x="-24010" y="6459831"/>
            <a:ext cx="12317535" cy="0"/>
          </a:xfrm>
          <a:prstGeom prst="line">
            <a:avLst/>
          </a:prstGeom>
          <a:ln w="76200">
            <a:solidFill>
              <a:srgbClr val="E8304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F9C59E2-934D-9D97-9F90-DDB5FCDB9D1B}"/>
              </a:ext>
            </a:extLst>
          </p:cNvPr>
          <p:cNvGrpSpPr/>
          <p:nvPr userDrawn="1"/>
        </p:nvGrpSpPr>
        <p:grpSpPr>
          <a:xfrm flipV="1">
            <a:off x="-446117" y="6556127"/>
            <a:ext cx="11126146" cy="212358"/>
            <a:chOff x="-12032" y="6340135"/>
            <a:chExt cx="16006534" cy="305507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6D7087FA-83F3-6509-C700-14E9E973C6E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-12032" y="6340135"/>
              <a:ext cx="5272454" cy="29291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B5232BA2-020C-F6C3-AAA9-1CF77835AF8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5355008" y="6352728"/>
              <a:ext cx="5272454" cy="29291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04A8710A-47D7-1F5E-DE90-967754CB437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722048" y="6352728"/>
              <a:ext cx="5272454" cy="29291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97E00E0-DFCB-C70D-7DF3-A4B84014D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442" y="266061"/>
            <a:ext cx="10515600" cy="57754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E865135-41F5-BB2B-9997-112C2AA18DA3}"/>
              </a:ext>
            </a:extLst>
          </p:cNvPr>
          <p:cNvGrpSpPr/>
          <p:nvPr userDrawn="1"/>
        </p:nvGrpSpPr>
        <p:grpSpPr>
          <a:xfrm flipV="1">
            <a:off x="10745776" y="6556127"/>
            <a:ext cx="11126146" cy="212358"/>
            <a:chOff x="-12032" y="6340135"/>
            <a:chExt cx="16006534" cy="305507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EF639AE-3A77-D720-592E-DF9B25EC4DB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-12032" y="6340135"/>
              <a:ext cx="5272454" cy="29291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4E83AF3D-0AA9-CC2A-EF39-CAFA6780ECA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5355008" y="6352728"/>
              <a:ext cx="5272454" cy="29291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9D9F1F40-B9A9-ABF7-C7D5-0D3A60B73BD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722048" y="6352728"/>
              <a:ext cx="5272454" cy="29291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6" name="Text 10">
            <a:extLst>
              <a:ext uri="{FF2B5EF4-FFF2-40B4-BE49-F238E27FC236}">
                <a16:creationId xmlns:a16="http://schemas.microsoft.com/office/drawing/2014/main" id="{F55D9B8C-FAFC-C23A-6F95-CB8F2A831853}"/>
              </a:ext>
            </a:extLst>
          </p:cNvPr>
          <p:cNvSpPr/>
          <p:nvPr userDrawn="1"/>
        </p:nvSpPr>
        <p:spPr>
          <a:xfrm>
            <a:off x="694902" y="2002067"/>
            <a:ext cx="608512" cy="6085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280560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EEB47F3-AA77-683D-5BF7-25F033CDEEA1}"/>
              </a:ext>
            </a:extLst>
          </p:cNvPr>
          <p:cNvSpPr/>
          <p:nvPr userDrawn="1"/>
        </p:nvSpPr>
        <p:spPr>
          <a:xfrm>
            <a:off x="-47136" y="-635"/>
            <a:ext cx="12415101" cy="1405351"/>
          </a:xfrm>
          <a:prstGeom prst="rect">
            <a:avLst/>
          </a:prstGeom>
          <a:solidFill>
            <a:srgbClr val="1240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BA7AEB5-FFB2-C19C-F242-23B014CF4253}"/>
              </a:ext>
            </a:extLst>
          </p:cNvPr>
          <p:cNvCxnSpPr/>
          <p:nvPr userDrawn="1"/>
        </p:nvCxnSpPr>
        <p:spPr>
          <a:xfrm>
            <a:off x="1" y="1404716"/>
            <a:ext cx="12191999" cy="0"/>
          </a:xfrm>
          <a:prstGeom prst="line">
            <a:avLst/>
          </a:prstGeom>
          <a:ln w="57150">
            <a:solidFill>
              <a:srgbClr val="E8304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A3E5428E-EDC4-BA66-D4F5-06FA63DDC75D}"/>
              </a:ext>
            </a:extLst>
          </p:cNvPr>
          <p:cNvSpPr/>
          <p:nvPr userDrawn="1"/>
        </p:nvSpPr>
        <p:spPr>
          <a:xfrm>
            <a:off x="-21262" y="6459831"/>
            <a:ext cx="12213262" cy="437654"/>
          </a:xfrm>
          <a:prstGeom prst="rect">
            <a:avLst/>
          </a:prstGeom>
          <a:solidFill>
            <a:srgbClr val="1240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02BF437-F757-517D-2742-1FA0CF931893}"/>
              </a:ext>
            </a:extLst>
          </p:cNvPr>
          <p:cNvCxnSpPr>
            <a:cxnSpLocks/>
          </p:cNvCxnSpPr>
          <p:nvPr userDrawn="1"/>
        </p:nvCxnSpPr>
        <p:spPr>
          <a:xfrm>
            <a:off x="-12032" y="6840717"/>
            <a:ext cx="12308305" cy="56768"/>
          </a:xfrm>
          <a:prstGeom prst="line">
            <a:avLst/>
          </a:prstGeom>
          <a:ln w="76200">
            <a:solidFill>
              <a:srgbClr val="E8304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53E17AD-987A-F5E3-68DC-79DB66C864EA}"/>
              </a:ext>
            </a:extLst>
          </p:cNvPr>
          <p:cNvCxnSpPr>
            <a:cxnSpLocks/>
          </p:cNvCxnSpPr>
          <p:nvPr userDrawn="1"/>
        </p:nvCxnSpPr>
        <p:spPr>
          <a:xfrm>
            <a:off x="-24010" y="6459831"/>
            <a:ext cx="12317535" cy="0"/>
          </a:xfrm>
          <a:prstGeom prst="line">
            <a:avLst/>
          </a:prstGeom>
          <a:ln w="76200">
            <a:solidFill>
              <a:srgbClr val="E8304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F9C59E2-934D-9D97-9F90-DDB5FCDB9D1B}"/>
              </a:ext>
            </a:extLst>
          </p:cNvPr>
          <p:cNvGrpSpPr/>
          <p:nvPr userDrawn="1"/>
        </p:nvGrpSpPr>
        <p:grpSpPr>
          <a:xfrm flipV="1">
            <a:off x="-446117" y="6556127"/>
            <a:ext cx="11126146" cy="212358"/>
            <a:chOff x="-12032" y="6340135"/>
            <a:chExt cx="16006534" cy="305507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6D7087FA-83F3-6509-C700-14E9E973C6E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-12032" y="6340135"/>
              <a:ext cx="5272454" cy="29291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B5232BA2-020C-F6C3-AAA9-1CF77835AF8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5355008" y="6352728"/>
              <a:ext cx="5272454" cy="29291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04A8710A-47D7-1F5E-DE90-967754CB437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722048" y="6352728"/>
              <a:ext cx="5272454" cy="29291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97E00E0-DFCB-C70D-7DF3-A4B84014D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442" y="266061"/>
            <a:ext cx="10515600" cy="57754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EF639AE-3A77-D720-592E-DF9B25EC4DB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flipV="1">
            <a:off x="10745776" y="6564880"/>
            <a:ext cx="3664884" cy="2036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6" name="Text 10">
            <a:extLst>
              <a:ext uri="{FF2B5EF4-FFF2-40B4-BE49-F238E27FC236}">
                <a16:creationId xmlns:a16="http://schemas.microsoft.com/office/drawing/2014/main" id="{F55D9B8C-FAFC-C23A-6F95-CB8F2A831853}"/>
              </a:ext>
            </a:extLst>
          </p:cNvPr>
          <p:cNvSpPr/>
          <p:nvPr userDrawn="1"/>
        </p:nvSpPr>
        <p:spPr>
          <a:xfrm>
            <a:off x="694902" y="2002067"/>
            <a:ext cx="608512" cy="6085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</a:t>
            </a:r>
            <a:endParaRPr lang="en-US" sz="1500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6309FEBC-2ED1-CADA-CF63-5289F9A65A2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5" y="1636713"/>
            <a:ext cx="10369550" cy="4441825"/>
          </a:xfrm>
        </p:spPr>
        <p:txBody>
          <a:bodyPr/>
          <a:lstStyle>
            <a:lvl1pPr marL="288925" indent="-288925"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/>
            </a:lvl1pPr>
            <a:lvl2pPr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50711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EEB47F3-AA77-683D-5BF7-25F033CDEEA1}"/>
              </a:ext>
            </a:extLst>
          </p:cNvPr>
          <p:cNvSpPr/>
          <p:nvPr userDrawn="1"/>
        </p:nvSpPr>
        <p:spPr>
          <a:xfrm>
            <a:off x="-21262" y="-635"/>
            <a:ext cx="4533104" cy="6898120"/>
          </a:xfrm>
          <a:prstGeom prst="rect">
            <a:avLst/>
          </a:prstGeom>
          <a:solidFill>
            <a:srgbClr val="1240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7FF5A66-4D42-37F5-D090-184C7E947690}"/>
              </a:ext>
            </a:extLst>
          </p:cNvPr>
          <p:cNvGrpSpPr/>
          <p:nvPr userDrawn="1"/>
        </p:nvGrpSpPr>
        <p:grpSpPr>
          <a:xfrm>
            <a:off x="4200872" y="-523439"/>
            <a:ext cx="621938" cy="8440222"/>
            <a:chOff x="4200872" y="-523439"/>
            <a:chExt cx="621938" cy="8440222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3E5428E-EDC4-BA66-D4F5-06FA63DDC75D}"/>
                </a:ext>
              </a:extLst>
            </p:cNvPr>
            <p:cNvSpPr/>
            <p:nvPr userDrawn="1"/>
          </p:nvSpPr>
          <p:spPr>
            <a:xfrm rot="16200000" flipV="1">
              <a:off x="749967" y="3114020"/>
              <a:ext cx="7523748" cy="621937"/>
            </a:xfrm>
            <a:prstGeom prst="rect">
              <a:avLst/>
            </a:prstGeom>
            <a:solidFill>
              <a:srgbClr val="12406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02BF437-F757-517D-2742-1FA0CF931893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4208588" y="-336884"/>
              <a:ext cx="34701" cy="7523747"/>
            </a:xfrm>
            <a:prstGeom prst="line">
              <a:avLst/>
            </a:prstGeom>
            <a:ln w="76200">
              <a:solidFill>
                <a:srgbClr val="E8304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353E17AD-987A-F5E3-68DC-79DB66C864EA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4822810" y="-336884"/>
              <a:ext cx="0" cy="7363326"/>
            </a:xfrm>
            <a:prstGeom prst="line">
              <a:avLst/>
            </a:prstGeom>
            <a:ln w="76200">
              <a:solidFill>
                <a:srgbClr val="E8304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F9C59E2-934D-9D97-9F90-DDB5FCDB9D1B}"/>
                </a:ext>
              </a:extLst>
            </p:cNvPr>
            <p:cNvGrpSpPr/>
            <p:nvPr userDrawn="1"/>
          </p:nvGrpSpPr>
          <p:grpSpPr>
            <a:xfrm rot="16200000" flipV="1">
              <a:off x="301725" y="3575494"/>
              <a:ext cx="8440222" cy="242356"/>
              <a:chOff x="-12032" y="6340135"/>
              <a:chExt cx="10639494" cy="305507"/>
            </a:xfrm>
          </p:grpSpPr>
          <p:pic>
            <p:nvPicPr>
              <p:cNvPr id="13" name="Graphic 12">
                <a:extLst>
                  <a:ext uri="{FF2B5EF4-FFF2-40B4-BE49-F238E27FC236}">
                    <a16:creationId xmlns:a16="http://schemas.microsoft.com/office/drawing/2014/main" id="{6D7087FA-83F3-6509-C700-14E9E973C6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-12032" y="6340135"/>
                <a:ext cx="5272454" cy="29291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4" name="Graphic 13">
                <a:extLst>
                  <a:ext uri="{FF2B5EF4-FFF2-40B4-BE49-F238E27FC236}">
                    <a16:creationId xmlns:a16="http://schemas.microsoft.com/office/drawing/2014/main" id="{B5232BA2-020C-F6C3-AAA9-1CF77835AF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5355008" y="6352728"/>
                <a:ext cx="5272454" cy="29291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97E00E0-DFCB-C70D-7DF3-A4B84014D829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325979" y="254030"/>
            <a:ext cx="6320589" cy="57754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DA6B37-29C6-AB16-76BB-1EDD47BFFFF2}"/>
              </a:ext>
            </a:extLst>
          </p:cNvPr>
          <p:cNvSpPr>
            <a:spLocks noGrp="1"/>
          </p:cNvSpPr>
          <p:nvPr userDrawn="1">
            <p:ph idx="1"/>
          </p:nvPr>
        </p:nvSpPr>
        <p:spPr>
          <a:xfrm>
            <a:off x="5325979" y="1227221"/>
            <a:ext cx="6320585" cy="5257800"/>
          </a:xfrm>
        </p:spPr>
        <p:txBody>
          <a:bodyPr/>
          <a:lstStyle>
            <a:lvl1pPr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34518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EEB47F3-AA77-683D-5BF7-25F033CDEEA1}"/>
              </a:ext>
            </a:extLst>
          </p:cNvPr>
          <p:cNvSpPr/>
          <p:nvPr userDrawn="1"/>
        </p:nvSpPr>
        <p:spPr>
          <a:xfrm>
            <a:off x="-21262" y="-635"/>
            <a:ext cx="3718967" cy="6898120"/>
          </a:xfrm>
          <a:prstGeom prst="rect">
            <a:avLst/>
          </a:prstGeom>
          <a:solidFill>
            <a:srgbClr val="1240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7E00E0-DFCB-C70D-7DF3-A4B84014D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5589" y="254030"/>
            <a:ext cx="7230979" cy="1033349"/>
          </a:xfrm>
        </p:spPr>
        <p:txBody>
          <a:bodyPr/>
          <a:lstStyle>
            <a:lvl1pPr>
              <a:defRPr b="1">
                <a:solidFill>
                  <a:srgbClr val="124066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DA6B37-29C6-AB16-76BB-1EDD47BFF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5589" y="1552073"/>
            <a:ext cx="7230975" cy="4932947"/>
          </a:xfrm>
        </p:spPr>
        <p:txBody>
          <a:bodyPr/>
          <a:lstStyle>
            <a:lvl1pPr marL="349250" indent="-349250"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694225B-E901-3A7A-9095-1C2F9D839443}"/>
              </a:ext>
            </a:extLst>
          </p:cNvPr>
          <p:cNvGrpSpPr/>
          <p:nvPr userDrawn="1"/>
        </p:nvGrpSpPr>
        <p:grpSpPr>
          <a:xfrm>
            <a:off x="3270430" y="-571565"/>
            <a:ext cx="621938" cy="8440222"/>
            <a:chOff x="4200872" y="-523439"/>
            <a:chExt cx="621938" cy="8440222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156341C-A780-CDE7-5511-140C8A21DBC6}"/>
                </a:ext>
              </a:extLst>
            </p:cNvPr>
            <p:cNvSpPr/>
            <p:nvPr userDrawn="1"/>
          </p:nvSpPr>
          <p:spPr>
            <a:xfrm rot="16200000" flipV="1">
              <a:off x="749967" y="3114020"/>
              <a:ext cx="7523748" cy="621937"/>
            </a:xfrm>
            <a:prstGeom prst="rect">
              <a:avLst/>
            </a:prstGeom>
            <a:solidFill>
              <a:srgbClr val="12406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9C86469C-B384-E413-CD27-49834E82AB9E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4208588" y="-336884"/>
              <a:ext cx="34701" cy="7523747"/>
            </a:xfrm>
            <a:prstGeom prst="line">
              <a:avLst/>
            </a:prstGeom>
            <a:ln w="76200">
              <a:solidFill>
                <a:srgbClr val="E8304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18727A67-90E7-8541-3CF9-A60B0FEECD11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4822810" y="-336884"/>
              <a:ext cx="0" cy="7363326"/>
            </a:xfrm>
            <a:prstGeom prst="line">
              <a:avLst/>
            </a:prstGeom>
            <a:ln w="76200">
              <a:solidFill>
                <a:srgbClr val="E8304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A9E6EF35-DEAB-D566-4491-6B9FA4F5B233}"/>
                </a:ext>
              </a:extLst>
            </p:cNvPr>
            <p:cNvGrpSpPr/>
            <p:nvPr userDrawn="1"/>
          </p:nvGrpSpPr>
          <p:grpSpPr>
            <a:xfrm rot="16200000" flipV="1">
              <a:off x="301725" y="3575494"/>
              <a:ext cx="8440222" cy="242356"/>
              <a:chOff x="-12032" y="6340135"/>
              <a:chExt cx="10639494" cy="305507"/>
            </a:xfrm>
          </p:grpSpPr>
          <p:pic>
            <p:nvPicPr>
              <p:cNvPr id="23" name="Graphic 22">
                <a:extLst>
                  <a:ext uri="{FF2B5EF4-FFF2-40B4-BE49-F238E27FC236}">
                    <a16:creationId xmlns:a16="http://schemas.microsoft.com/office/drawing/2014/main" id="{7CB53B60-EAF6-AFBC-7B41-2A86384B43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-12032" y="6340135"/>
                <a:ext cx="5272454" cy="29291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24" name="Graphic 23">
                <a:extLst>
                  <a:ext uri="{FF2B5EF4-FFF2-40B4-BE49-F238E27FC236}">
                    <a16:creationId xmlns:a16="http://schemas.microsoft.com/office/drawing/2014/main" id="{976AC6A3-EED0-8ABA-D5E0-0D83BA4133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5355008" y="6352728"/>
                <a:ext cx="5272454" cy="29291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</p:grpSp>
    </p:spTree>
    <p:extLst>
      <p:ext uri="{BB962C8B-B14F-4D97-AF65-F5344CB8AC3E}">
        <p14:creationId xmlns:p14="http://schemas.microsoft.com/office/powerpoint/2010/main" val="1176619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EEB47F3-AA77-683D-5BF7-25F033CDEEA1}"/>
              </a:ext>
            </a:extLst>
          </p:cNvPr>
          <p:cNvSpPr/>
          <p:nvPr userDrawn="1"/>
        </p:nvSpPr>
        <p:spPr>
          <a:xfrm>
            <a:off x="-21262" y="-635"/>
            <a:ext cx="3025037" cy="6898120"/>
          </a:xfrm>
          <a:prstGeom prst="rect">
            <a:avLst/>
          </a:prstGeom>
          <a:solidFill>
            <a:srgbClr val="1240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7E00E0-DFCB-C70D-7DF3-A4B84014D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6806" y="254030"/>
            <a:ext cx="7230979" cy="1033349"/>
          </a:xfrm>
        </p:spPr>
        <p:txBody>
          <a:bodyPr/>
          <a:lstStyle>
            <a:lvl1pPr>
              <a:defRPr b="1">
                <a:solidFill>
                  <a:srgbClr val="124066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DA6B37-29C6-AB16-76BB-1EDD47BFF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6810" y="1671023"/>
            <a:ext cx="7230975" cy="4932947"/>
          </a:xfrm>
        </p:spPr>
        <p:txBody>
          <a:bodyPr/>
          <a:lstStyle>
            <a:lvl1pPr marL="349250" indent="-349250"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ADAE50B-D086-25B0-59FD-1CB4BAE64CAB}"/>
              </a:ext>
            </a:extLst>
          </p:cNvPr>
          <p:cNvGrpSpPr/>
          <p:nvPr userDrawn="1"/>
        </p:nvGrpSpPr>
        <p:grpSpPr>
          <a:xfrm>
            <a:off x="2407494" y="-501707"/>
            <a:ext cx="621938" cy="8440222"/>
            <a:chOff x="4200872" y="-523439"/>
            <a:chExt cx="621938" cy="8440222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C44B265-F157-5406-302D-B2FBC32BD33C}"/>
                </a:ext>
              </a:extLst>
            </p:cNvPr>
            <p:cNvSpPr/>
            <p:nvPr userDrawn="1"/>
          </p:nvSpPr>
          <p:spPr>
            <a:xfrm rot="16200000" flipV="1">
              <a:off x="749967" y="3114020"/>
              <a:ext cx="7523748" cy="621937"/>
            </a:xfrm>
            <a:prstGeom prst="rect">
              <a:avLst/>
            </a:prstGeom>
            <a:solidFill>
              <a:srgbClr val="12406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DCAFB83D-F7B8-6576-D327-8F1EE9B128AA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4208588" y="-336884"/>
              <a:ext cx="34701" cy="7523747"/>
            </a:xfrm>
            <a:prstGeom prst="line">
              <a:avLst/>
            </a:prstGeom>
            <a:ln w="76200">
              <a:solidFill>
                <a:srgbClr val="E8304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DDF4BE7A-57DD-3778-16CA-673209D5F405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4822810" y="-336884"/>
              <a:ext cx="0" cy="7363326"/>
            </a:xfrm>
            <a:prstGeom prst="line">
              <a:avLst/>
            </a:prstGeom>
            <a:ln w="76200">
              <a:solidFill>
                <a:srgbClr val="E8304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F0501E74-96B6-5441-60BF-DA4CB59A01C3}"/>
                </a:ext>
              </a:extLst>
            </p:cNvPr>
            <p:cNvGrpSpPr/>
            <p:nvPr userDrawn="1"/>
          </p:nvGrpSpPr>
          <p:grpSpPr>
            <a:xfrm rot="16200000" flipV="1">
              <a:off x="301725" y="3575494"/>
              <a:ext cx="8440222" cy="242356"/>
              <a:chOff x="-12032" y="6340135"/>
              <a:chExt cx="10639494" cy="305507"/>
            </a:xfrm>
          </p:grpSpPr>
          <p:pic>
            <p:nvPicPr>
              <p:cNvPr id="18" name="Graphic 17">
                <a:extLst>
                  <a:ext uri="{FF2B5EF4-FFF2-40B4-BE49-F238E27FC236}">
                    <a16:creationId xmlns:a16="http://schemas.microsoft.com/office/drawing/2014/main" id="{6994AF95-9567-C381-EEFB-CA4DA2FE3F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-12032" y="6340135"/>
                <a:ext cx="5272454" cy="29291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9" name="Graphic 18">
                <a:extLst>
                  <a:ext uri="{FF2B5EF4-FFF2-40B4-BE49-F238E27FC236}">
                    <a16:creationId xmlns:a16="http://schemas.microsoft.com/office/drawing/2014/main" id="{9D96F679-BF43-7BE4-5046-DA6719D8A0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5355008" y="6352728"/>
                <a:ext cx="5272454" cy="29291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</p:grpSp>
    </p:spTree>
    <p:extLst>
      <p:ext uri="{BB962C8B-B14F-4D97-AF65-F5344CB8AC3E}">
        <p14:creationId xmlns:p14="http://schemas.microsoft.com/office/powerpoint/2010/main" val="2590080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41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45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24" Type="http://schemas.openxmlformats.org/officeDocument/2006/relationships/slideLayout" Target="../slideLayouts/slideLayout44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5F1C4C-B368-EE79-9F98-B7A4CE2DC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9F715A-6FE5-0BFC-2592-8A46900478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6A2876-3F0E-D393-88D6-0A8072BEA6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A2C07B-1A3C-4F24-9FB3-AB03DC856D3C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F62432-C8EF-8AA6-3633-D00DBA29D4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DFB2B4-03F4-9BF6-5643-1CAF3F0001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F8BB0D-2381-40BE-862F-CE4BB1607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142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94" r:id="rId4"/>
    <p:sldLayoutId id="2147483663" r:id="rId5"/>
    <p:sldLayoutId id="2147483664" r:id="rId6"/>
    <p:sldLayoutId id="2147483661" r:id="rId7"/>
    <p:sldLayoutId id="2147483665" r:id="rId8"/>
    <p:sldLayoutId id="2147483666" r:id="rId9"/>
    <p:sldLayoutId id="2147483667" r:id="rId10"/>
    <p:sldLayoutId id="2147483660" r:id="rId11"/>
    <p:sldLayoutId id="2147483651" r:id="rId12"/>
    <p:sldLayoutId id="2147483652" r:id="rId13"/>
    <p:sldLayoutId id="2147483653" r:id="rId14"/>
    <p:sldLayoutId id="2147483654" r:id="rId15"/>
    <p:sldLayoutId id="2147483655" r:id="rId16"/>
    <p:sldLayoutId id="2147483656" r:id="rId17"/>
    <p:sldLayoutId id="2147483657" r:id="rId18"/>
    <p:sldLayoutId id="2147483658" r:id="rId19"/>
    <p:sldLayoutId id="214748365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23AE82-0951-83F3-6EB9-12B3EBD6C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6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D5FB99-9B3A-207A-C77F-251F590E53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479176"/>
            <a:ext cx="10515600" cy="50136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8014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8EC442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hyperlink" Target="https://explorecyber.or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.svg"/><Relationship Id="rId4" Type="http://schemas.openxmlformats.org/officeDocument/2006/relationships/image" Target="../media/image5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niccs.cisa.gov/tools/nice-framework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niccs.cisa.gov/tools/nice-framework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sv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s://trycyber.us/about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405d.hhs.gov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h-isac.org/" TargetMode="External"/><Relationship Id="rId4" Type="http://schemas.openxmlformats.org/officeDocument/2006/relationships/hyperlink" Target="https://www.hhs.gov/about/agencies/asa/ocio/hc3/index.html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cyberskillslive.com/activity/defend-the-hospital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hyperlink" Target="https://www.digitalcarehub.co.uk/digital-skills-and-training/cyber-game/" TargetMode="External"/><Relationship Id="rId4" Type="http://schemas.openxmlformats.org/officeDocument/2006/relationships/hyperlink" Target="https://www.hackablehospital.com/" TargetMode="Externa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hyperlink" Target="https://explorecyber.org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image" Target="../media/image10.svg"/><Relationship Id="rId4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14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9CF0D6-2CF6-00E6-175D-ACD8B6E15B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2AC3FC96-E6F5-756F-1768-910F9FC49E2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5093" r="12414"/>
          <a:stretch>
            <a:fillRect/>
          </a:stretch>
        </p:blipFill>
        <p:spPr>
          <a:xfrm>
            <a:off x="-150125" y="-112459"/>
            <a:ext cx="12487701" cy="71001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F5DC9C-3571-5501-E910-45D8D4C78F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221" y="2201244"/>
            <a:ext cx="5486401" cy="1435503"/>
          </a:xfrm>
        </p:spPr>
        <p:txBody>
          <a:bodyPr>
            <a:noAutofit/>
          </a:bodyPr>
          <a:lstStyle/>
          <a:p>
            <a:pPr algn="l"/>
            <a:r>
              <a:rPr lang="en-US" sz="4400" b="1" dirty="0">
                <a:solidFill>
                  <a:schemeClr val="bg1"/>
                </a:solidFill>
                <a:latin typeface="+mn-lt"/>
              </a:rPr>
              <a:t>From Foundations to Futures: </a:t>
            </a:r>
            <a:br>
              <a:rPr lang="en-US" sz="3200" b="1" dirty="0">
                <a:solidFill>
                  <a:schemeClr val="bg1"/>
                </a:solidFill>
                <a:latin typeface="+mn-lt"/>
              </a:rPr>
            </a:br>
            <a:r>
              <a:rPr lang="en-US" sz="3200" b="1" dirty="0">
                <a:solidFill>
                  <a:srgbClr val="E83043"/>
                </a:solidFill>
                <a:latin typeface="+mn-lt"/>
              </a:rPr>
              <a:t>Guiding Students into Cybersecurity Careers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8C196A63-9401-009C-95D1-4674F1F044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83071" y="-112459"/>
            <a:ext cx="4853901" cy="60035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3B5420F1-3A90-2A93-1874-8E79D181F634}"/>
              </a:ext>
            </a:extLst>
          </p:cNvPr>
          <p:cNvGrpSpPr/>
          <p:nvPr/>
        </p:nvGrpSpPr>
        <p:grpSpPr>
          <a:xfrm>
            <a:off x="40221" y="727230"/>
            <a:ext cx="5281684" cy="625523"/>
            <a:chOff x="113600" y="1346243"/>
            <a:chExt cx="5281684" cy="625523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FE710690-AA52-D859-80BA-59A7CD17DEC5}"/>
                </a:ext>
              </a:extLst>
            </p:cNvPr>
            <p:cNvGrpSpPr/>
            <p:nvPr/>
          </p:nvGrpSpPr>
          <p:grpSpPr>
            <a:xfrm>
              <a:off x="113600" y="1466892"/>
              <a:ext cx="5281684" cy="504874"/>
              <a:chOff x="113600" y="1466892"/>
              <a:chExt cx="5281684" cy="504874"/>
            </a:xfrm>
          </p:grpSpPr>
          <p:pic>
            <p:nvPicPr>
              <p:cNvPr id="7" name="Graphic 6">
                <a:extLst>
                  <a:ext uri="{FF2B5EF4-FFF2-40B4-BE49-F238E27FC236}">
                    <a16:creationId xmlns:a16="http://schemas.microsoft.com/office/drawing/2014/main" id="{9A5F2367-4B39-00AF-D9E7-9C3E31555E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13600" y="1466892"/>
                <a:ext cx="5272454" cy="29291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2639A034-F8AA-7558-3B4C-F50AB61457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3600" y="1971766"/>
                <a:ext cx="5281684" cy="0"/>
              </a:xfrm>
              <a:prstGeom prst="line">
                <a:avLst/>
              </a:prstGeom>
              <a:ln w="76200">
                <a:solidFill>
                  <a:srgbClr val="E83043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536D9775-7CAE-ED48-E6A3-D71EF6BB4349}"/>
                </a:ext>
              </a:extLst>
            </p:cNvPr>
            <p:cNvCxnSpPr>
              <a:cxnSpLocks/>
            </p:cNvCxnSpPr>
            <p:nvPr/>
          </p:nvCxnSpPr>
          <p:spPr>
            <a:xfrm>
              <a:off x="113600" y="1346243"/>
              <a:ext cx="5281684" cy="0"/>
            </a:xfrm>
            <a:prstGeom prst="line">
              <a:avLst/>
            </a:prstGeom>
            <a:ln w="76200">
              <a:solidFill>
                <a:srgbClr val="E8304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4C6C0F5-3F2E-EED3-C0D9-8C042C5555F7}"/>
              </a:ext>
            </a:extLst>
          </p:cNvPr>
          <p:cNvGrpSpPr/>
          <p:nvPr/>
        </p:nvGrpSpPr>
        <p:grpSpPr>
          <a:xfrm>
            <a:off x="79118" y="3859714"/>
            <a:ext cx="5281684" cy="625523"/>
            <a:chOff x="113600" y="1346243"/>
            <a:chExt cx="5281684" cy="625523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BF58C7A-2DF0-9866-5C87-FC4C162C8423}"/>
                </a:ext>
              </a:extLst>
            </p:cNvPr>
            <p:cNvGrpSpPr/>
            <p:nvPr/>
          </p:nvGrpSpPr>
          <p:grpSpPr>
            <a:xfrm>
              <a:off x="113600" y="1466892"/>
              <a:ext cx="5281684" cy="504874"/>
              <a:chOff x="113600" y="1466892"/>
              <a:chExt cx="5281684" cy="504874"/>
            </a:xfrm>
          </p:grpSpPr>
          <p:pic>
            <p:nvPicPr>
              <p:cNvPr id="25" name="Graphic 24">
                <a:extLst>
                  <a:ext uri="{FF2B5EF4-FFF2-40B4-BE49-F238E27FC236}">
                    <a16:creationId xmlns:a16="http://schemas.microsoft.com/office/drawing/2014/main" id="{B46C07F7-1C81-BA3E-BF64-5DBD9F29B1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13600" y="1466892"/>
                <a:ext cx="5272454" cy="29291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3EEF037F-B911-ACAA-EEAF-5FAC8932F08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3600" y="1971766"/>
                <a:ext cx="5281684" cy="0"/>
              </a:xfrm>
              <a:prstGeom prst="line">
                <a:avLst/>
              </a:prstGeom>
              <a:ln w="76200">
                <a:solidFill>
                  <a:srgbClr val="E83043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2D879588-12E8-F725-F948-2A2275874976}"/>
                </a:ext>
              </a:extLst>
            </p:cNvPr>
            <p:cNvCxnSpPr>
              <a:cxnSpLocks/>
            </p:cNvCxnSpPr>
            <p:nvPr/>
          </p:nvCxnSpPr>
          <p:spPr>
            <a:xfrm>
              <a:off x="113600" y="1346243"/>
              <a:ext cx="5281684" cy="0"/>
            </a:xfrm>
            <a:prstGeom prst="line">
              <a:avLst/>
            </a:prstGeom>
            <a:ln w="76200">
              <a:solidFill>
                <a:srgbClr val="E8304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Picture 2" descr="NSF Logo">
            <a:extLst>
              <a:ext uri="{FF2B5EF4-FFF2-40B4-BE49-F238E27FC236}">
                <a16:creationId xmlns:a16="http://schemas.microsoft.com/office/drawing/2014/main" id="{E9781AFD-DED1-9546-8F84-ABDD3F6031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14817" y="6275425"/>
            <a:ext cx="623284" cy="6295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1EE7FF-62DB-9A8F-C160-14360798C9F6}"/>
              </a:ext>
            </a:extLst>
          </p:cNvPr>
          <p:cNvSpPr txBox="1"/>
          <p:nvPr/>
        </p:nvSpPr>
        <p:spPr>
          <a:xfrm>
            <a:off x="7338101" y="6236273"/>
            <a:ext cx="48539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1" i="0" u="none" strike="noStrike" dirty="0">
                <a:solidFill>
                  <a:schemeClr val="bg1"/>
                </a:solidFill>
                <a:effectLst/>
                <a:latin typeface="Inter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Explore Cyber</a:t>
            </a:r>
            <a:r>
              <a:rPr lang="en-US" sz="1000" b="0" i="0" dirty="0">
                <a:solidFill>
                  <a:schemeClr val="bg1"/>
                </a:solidFill>
                <a:effectLst/>
                <a:latin typeface="Inter"/>
              </a:rPr>
              <a:t>,, is funded by the </a:t>
            </a:r>
            <a:r>
              <a:rPr lang="en-US" sz="1000" b="1" i="0" dirty="0">
                <a:solidFill>
                  <a:schemeClr val="bg1"/>
                </a:solidFill>
                <a:effectLst/>
                <a:latin typeface="Inter"/>
              </a:rPr>
              <a:t>National Science Foundation Advanced Technological Education grant #2500740</a:t>
            </a:r>
            <a:r>
              <a:rPr lang="en-US" sz="1000" b="0" i="0" dirty="0">
                <a:solidFill>
                  <a:schemeClr val="bg1"/>
                </a:solidFill>
                <a:effectLst/>
                <a:latin typeface="Inter"/>
              </a:rPr>
              <a:t>.  Any opinions, findings, and conclusions or recommendations expressed in this material are those of the author(s) and do not necessarily reflect the views of the National Science Foundation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2AD49E-A0CA-0C50-AF47-D1AAB3F9CB11}"/>
              </a:ext>
            </a:extLst>
          </p:cNvPr>
          <p:cNvSpPr txBox="1"/>
          <p:nvPr/>
        </p:nvSpPr>
        <p:spPr>
          <a:xfrm>
            <a:off x="259593" y="4620582"/>
            <a:ext cx="436619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Kristine Christensen, PhD. </a:t>
            </a:r>
            <a:br>
              <a:rPr lang="en-US" sz="1600" dirty="0">
                <a:solidFill>
                  <a:schemeClr val="bg1"/>
                </a:solidFill>
              </a:rPr>
            </a:br>
            <a:r>
              <a:rPr lang="en-US" sz="1600" dirty="0">
                <a:solidFill>
                  <a:schemeClr val="bg1"/>
                </a:solidFill>
              </a:rPr>
              <a:t>PI, Explore Cyber</a:t>
            </a:r>
            <a:br>
              <a:rPr lang="en-US" sz="1600" dirty="0">
                <a:solidFill>
                  <a:schemeClr val="bg1"/>
                </a:solidFill>
              </a:rPr>
            </a:br>
            <a:r>
              <a:rPr lang="en-US" sz="1600" dirty="0">
                <a:solidFill>
                  <a:schemeClr val="bg1"/>
                </a:solidFill>
              </a:rPr>
              <a:t>Professor, CIS &amp;  Director, Faculty Development</a:t>
            </a:r>
          </a:p>
          <a:p>
            <a:r>
              <a:rPr lang="en-US" sz="1600" dirty="0">
                <a:solidFill>
                  <a:schemeClr val="bg1"/>
                </a:solidFill>
              </a:rPr>
              <a:t>Moraine Valley Community College</a:t>
            </a:r>
            <a:br>
              <a:rPr lang="en-US" sz="1600" dirty="0">
                <a:solidFill>
                  <a:schemeClr val="bg1"/>
                </a:solidFill>
              </a:rPr>
            </a:b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CF6A49A-46C0-8BEE-BD04-AE91011FF1A3}"/>
              </a:ext>
            </a:extLst>
          </p:cNvPr>
          <p:cNvSpPr txBox="1"/>
          <p:nvPr/>
        </p:nvSpPr>
        <p:spPr>
          <a:xfrm>
            <a:off x="259593" y="5827468"/>
            <a:ext cx="3490764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Dr. Deanne Cranford-Wesley</a:t>
            </a:r>
            <a:br>
              <a:rPr lang="en-US" sz="1600" dirty="0">
                <a:solidFill>
                  <a:schemeClr val="bg1"/>
                </a:solidFill>
              </a:rPr>
            </a:br>
            <a:r>
              <a:rPr lang="en-US" sz="1600" dirty="0">
                <a:solidFill>
                  <a:schemeClr val="bg1"/>
                </a:solidFill>
              </a:rPr>
              <a:t>Director of Cybersecurity Programs</a:t>
            </a:r>
          </a:p>
          <a:p>
            <a:r>
              <a:rPr lang="en-US" sz="1600" dirty="0">
                <a:solidFill>
                  <a:schemeClr val="bg1"/>
                </a:solidFill>
              </a:rPr>
              <a:t>North Carolina Central University</a:t>
            </a:r>
            <a:br>
              <a:rPr lang="en-US" sz="1600" dirty="0">
                <a:solidFill>
                  <a:schemeClr val="bg1"/>
                </a:solidFill>
              </a:rPr>
            </a:b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609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A2329D-EF09-7369-1F91-58C59B4A8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AA558-8047-F1EF-CA05-E18455832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6806" y="254030"/>
            <a:ext cx="8650710" cy="1033349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rgbClr val="1B2B58"/>
                </a:solidFill>
              </a:rPr>
              <a:t>Career Counselors &amp; Academic Advisors: 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ACF23D-73B6-C1C8-3702-A6E0A416DD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4458" y="1553440"/>
            <a:ext cx="8783057" cy="5845981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>
                <a:solidFill>
                  <a:srgbClr val="A20000"/>
                </a:solidFill>
              </a:rPr>
              <a:t>Support during transitions </a:t>
            </a:r>
            <a:br>
              <a:rPr lang="en-US" b="1" dirty="0"/>
            </a:br>
            <a:r>
              <a:rPr lang="en-US" dirty="0"/>
              <a:t>offer guidance and support during career changes, job loss, or re-entry into the workforce – career paths aren’t always linear</a:t>
            </a:r>
            <a:br>
              <a:rPr lang="en-US" dirty="0"/>
            </a:br>
            <a:endParaRPr lang="en-US" sz="2100" b="1" dirty="0">
              <a:solidFill>
                <a:srgbClr val="A20000"/>
              </a:solidFill>
            </a:endParaRPr>
          </a:p>
          <a:p>
            <a:r>
              <a:rPr lang="en-US" b="1" dirty="0">
                <a:solidFill>
                  <a:srgbClr val="A20000"/>
                </a:solidFill>
              </a:rPr>
              <a:t>Bridge the knowledge gap</a:t>
            </a:r>
            <a:br>
              <a:rPr lang="en-US" dirty="0"/>
            </a:br>
            <a:r>
              <a:rPr lang="en-US" dirty="0"/>
              <a:t>By providing accurate information about cybersecurity roles and understanding industry trends, demands, and employment opportunities can lead to better student guidance</a:t>
            </a:r>
            <a:br>
              <a:rPr lang="en-US" dirty="0"/>
            </a:br>
            <a:endParaRPr lang="en-US" sz="2100" dirty="0"/>
          </a:p>
          <a:p>
            <a:r>
              <a:rPr lang="en-US" b="1" dirty="0">
                <a:solidFill>
                  <a:srgbClr val="A20000"/>
                </a:solidFill>
              </a:rPr>
              <a:t>Highlight diverse career pathways</a:t>
            </a:r>
            <a:br>
              <a:rPr lang="en-US" dirty="0"/>
            </a:br>
            <a:r>
              <a:rPr lang="en-US" dirty="0"/>
              <a:t>By providing clear information of the pathways from education to various cybersecurity roles including formation on the steps and qualifications needed to progress in them</a:t>
            </a:r>
            <a:br>
              <a:rPr lang="en-US" dirty="0"/>
            </a:br>
            <a:endParaRPr lang="en-US" sz="2100" dirty="0"/>
          </a:p>
          <a:p>
            <a:r>
              <a:rPr lang="en-US" b="1" dirty="0">
                <a:solidFill>
                  <a:srgbClr val="A20000"/>
                </a:solidFill>
              </a:rPr>
              <a:t>Can access and share up-do-date resources</a:t>
            </a:r>
            <a:br>
              <a:rPr lang="en-US" dirty="0"/>
            </a:br>
            <a:r>
              <a:rPr lang="en-US" dirty="0"/>
              <a:t>Provide guides and toolkits on cybersecurity careers, including online resources and platforms for latest industry information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15DBF794-ACE0-5A52-EB76-10D5339091D1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84485" y="2627145"/>
            <a:ext cx="1921293" cy="1921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621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74D68-C21F-1ECA-C5B1-F6CD438FB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08B71-6397-66BE-6382-E239A0BA3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827" y="265286"/>
            <a:ext cx="8040026" cy="1033349"/>
          </a:xfrm>
        </p:spPr>
        <p:txBody>
          <a:bodyPr>
            <a:normAutofit fontScale="90000"/>
          </a:bodyPr>
          <a:lstStyle/>
          <a:p>
            <a:pPr>
              <a:lnSpc>
                <a:spcPts val="4200"/>
              </a:lnSpc>
            </a:pPr>
            <a:r>
              <a:rPr lang="en-US" dirty="0">
                <a:solidFill>
                  <a:srgbClr val="1B2B58"/>
                </a:solidFill>
              </a:rPr>
              <a:t>We want to help advisors and counselors: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AAFDCB-39D3-1F56-01B5-EECBBFBA69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391" y="1524000"/>
            <a:ext cx="7909462" cy="4904283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>
                <a:solidFill>
                  <a:srgbClr val="A20000"/>
                </a:solidFill>
              </a:rPr>
              <a:t>Correct Misconceptions About Cybersecurity</a:t>
            </a:r>
            <a:br>
              <a:rPr lang="en-US" dirty="0"/>
            </a:br>
            <a:r>
              <a:rPr lang="en-US" sz="2400" dirty="0"/>
              <a:t>Show that cybersecurity includes communication, policy, education, risk management, and technical roles, not just hacking and programming</a:t>
            </a:r>
            <a:br>
              <a:rPr lang="en-US" sz="2400" dirty="0"/>
            </a:br>
            <a:endParaRPr lang="en-US" sz="2400" dirty="0"/>
          </a:p>
          <a:p>
            <a:r>
              <a:rPr lang="en-US" b="1" dirty="0">
                <a:solidFill>
                  <a:srgbClr val="A20000"/>
                </a:solidFill>
              </a:rPr>
              <a:t>Understand the Value of Certifications</a:t>
            </a:r>
            <a:br>
              <a:rPr lang="en-US" dirty="0"/>
            </a:br>
            <a:r>
              <a:rPr lang="en-US" sz="2400" dirty="0"/>
              <a:t>Explain how industry certifications support skill development, career exploration, and workforce readiness</a:t>
            </a:r>
            <a:br>
              <a:rPr lang="en-US" sz="2400" dirty="0"/>
            </a:br>
            <a:endParaRPr lang="en-US" sz="2400" dirty="0"/>
          </a:p>
          <a:p>
            <a:r>
              <a:rPr lang="en-US" b="1" dirty="0">
                <a:solidFill>
                  <a:srgbClr val="A20000"/>
                </a:solidFill>
              </a:rPr>
              <a:t>Explore Experiential Learning Opportunities</a:t>
            </a:r>
            <a:br>
              <a:rPr lang="en-US" dirty="0"/>
            </a:br>
            <a:r>
              <a:rPr lang="en-US" sz="2400" dirty="0"/>
              <a:t>Promote clubs, competitions, internships, apprenticeships, research, and volunteer experiences that build cybersecurity skills</a:t>
            </a:r>
            <a:br>
              <a:rPr lang="en-US" sz="2400" dirty="0"/>
            </a:br>
            <a:endParaRPr lang="en-US" sz="2400" dirty="0"/>
          </a:p>
          <a:p>
            <a:r>
              <a:rPr lang="en-US" b="1" dirty="0">
                <a:solidFill>
                  <a:srgbClr val="A20000"/>
                </a:solidFill>
              </a:rPr>
              <a:t>Build Confidence in Guiding Students toward Cybersecurity Career Pathways</a:t>
            </a:r>
            <a:br>
              <a:rPr lang="en-US" dirty="0"/>
            </a:br>
            <a:r>
              <a:rPr lang="en-US" sz="2400" dirty="0"/>
              <a:t>Provide advisors with the knowledge and resources needed to guide students toward cybersecurity pathways</a:t>
            </a:r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C14B3D80-7078-3DFF-6970-57A1630D8FFC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55493" y="1524000"/>
            <a:ext cx="381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40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0BB65-B83A-2138-332E-64CA9BE15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1126" y="542788"/>
            <a:ext cx="6320589" cy="577543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2"/>
                </a:solidFill>
              </a:rPr>
              <a:t>Interdisciplinary Demand for Cybersecurity Skills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EB2104-C152-81AD-A95E-0FECDD243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5983" y="1600200"/>
            <a:ext cx="6320585" cy="5257800"/>
          </a:xfrm>
        </p:spPr>
        <p:txBody>
          <a:bodyPr/>
          <a:lstStyle/>
          <a:p>
            <a:r>
              <a:rPr lang="en-US" b="1" dirty="0">
                <a:solidFill>
                  <a:srgbClr val="A20000"/>
                </a:solidFill>
              </a:rPr>
              <a:t>Cyber touches every field</a:t>
            </a:r>
            <a:r>
              <a:rPr lang="en-US" dirty="0"/>
              <a:t>: healthcare, law enforcement, agriculture, education, and manufacturing</a:t>
            </a:r>
          </a:p>
          <a:p>
            <a:r>
              <a:rPr lang="en-US" b="1" dirty="0">
                <a:solidFill>
                  <a:srgbClr val="A20000"/>
                </a:solidFill>
              </a:rPr>
              <a:t>Smart devices + data </a:t>
            </a:r>
            <a:r>
              <a:rPr lang="en-US" dirty="0"/>
              <a:t>= growing risk across all sectors</a:t>
            </a:r>
          </a:p>
          <a:p>
            <a:r>
              <a:rPr lang="en-US" b="1" dirty="0">
                <a:solidFill>
                  <a:srgbClr val="A20000"/>
                </a:solidFill>
              </a:rPr>
              <a:t>Professionals need cyber awareness</a:t>
            </a:r>
            <a:r>
              <a:rPr lang="en-US" dirty="0">
                <a:solidFill>
                  <a:srgbClr val="A20000"/>
                </a:solidFill>
              </a:rPr>
              <a:t>, </a:t>
            </a:r>
            <a:r>
              <a:rPr lang="en-US" dirty="0"/>
              <a:t>not just cyber specialists</a:t>
            </a:r>
          </a:p>
          <a:p>
            <a:r>
              <a:rPr lang="en-US" dirty="0"/>
              <a:t>Employers want </a:t>
            </a:r>
            <a:r>
              <a:rPr lang="en-US" b="1" dirty="0">
                <a:solidFill>
                  <a:srgbClr val="A20000"/>
                </a:solidFill>
              </a:rPr>
              <a:t>job-ready workers </a:t>
            </a:r>
            <a:r>
              <a:rPr lang="en-US" dirty="0"/>
              <a:t>with both technical and domain-specific knowledge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Placeholder 6">
            <a:extLst>
              <a:ext uri="{FF2B5EF4-FFF2-40B4-BE49-F238E27FC236}">
                <a16:creationId xmlns:a16="http://schemas.microsoft.com/office/drawing/2014/main" id="{D443DA54-5888-9B55-34FC-C3758F2F48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18" r="5201"/>
          <a:stretch>
            <a:fillRect/>
          </a:stretch>
        </p:blipFill>
        <p:spPr>
          <a:xfrm>
            <a:off x="0" y="1695411"/>
            <a:ext cx="4154954" cy="346717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876426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green text with green eyes&#10;&#10;AI-generated content may be incorrect.">
            <a:extLst>
              <a:ext uri="{FF2B5EF4-FFF2-40B4-BE49-F238E27FC236}">
                <a16:creationId xmlns:a16="http://schemas.microsoft.com/office/drawing/2014/main" id="{7BC13FB1-DCBF-DFD0-F31B-245E86554A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2"/>
          <a:stretch>
            <a:fillRect/>
          </a:stretch>
        </p:blipFill>
        <p:spPr>
          <a:xfrm>
            <a:off x="421105" y="2325878"/>
            <a:ext cx="11017361" cy="2785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800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467062F-8B6C-35EB-86BA-812479792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4" y="490690"/>
            <a:ext cx="10515600" cy="577543"/>
          </a:xfrm>
        </p:spPr>
        <p:txBody>
          <a:bodyPr>
            <a:normAutofit fontScale="90000"/>
          </a:bodyPr>
          <a:lstStyle/>
          <a:p>
            <a:r>
              <a:rPr lang="en-US" dirty="0"/>
              <a:t>Cybersecurity Career Awareness Toolkit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4B4AAB2F-1AB3-EE29-2753-710C2C5CFFF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066673" y="1636713"/>
            <a:ext cx="6998201" cy="4441825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>
                <a:solidFill>
                  <a:srgbClr val="A20000"/>
                </a:solidFill>
              </a:rPr>
              <a:t>Career Guide </a:t>
            </a:r>
            <a:r>
              <a:rPr lang="en-US" dirty="0"/>
              <a:t>– Supports counselors and advisors in guiding students into cybersecurity careers.</a:t>
            </a:r>
            <a:br>
              <a:rPr lang="en-US" dirty="0"/>
            </a:br>
            <a:endParaRPr lang="en-US" dirty="0"/>
          </a:p>
          <a:p>
            <a:r>
              <a:rPr lang="en-US" b="1" dirty="0">
                <a:solidFill>
                  <a:srgbClr val="A20000"/>
                </a:solidFill>
              </a:rPr>
              <a:t>Education Pathways </a:t>
            </a:r>
            <a:r>
              <a:rPr lang="en-US" dirty="0"/>
              <a:t>– Covers degrees, certifications, and scholarships.</a:t>
            </a:r>
            <a:br>
              <a:rPr lang="en-US" dirty="0"/>
            </a:br>
            <a:endParaRPr lang="en-US" dirty="0"/>
          </a:p>
          <a:p>
            <a:r>
              <a:rPr lang="en-US" b="1" dirty="0">
                <a:solidFill>
                  <a:srgbClr val="A20000"/>
                </a:solidFill>
              </a:rPr>
              <a:t>Career Tools </a:t>
            </a:r>
            <a:r>
              <a:rPr lang="en-US" dirty="0"/>
              <a:t>– Features NICE &amp; DCWF Frameworks, </a:t>
            </a:r>
            <a:r>
              <a:rPr lang="en-US" dirty="0" err="1"/>
              <a:t>CyberSeek</a:t>
            </a:r>
            <a:r>
              <a:rPr lang="en-US" dirty="0"/>
              <a:t>, and CYBER.ORG resources.</a:t>
            </a:r>
            <a:br>
              <a:rPr lang="en-US" dirty="0"/>
            </a:br>
            <a:endParaRPr lang="en-US" dirty="0"/>
          </a:p>
          <a:p>
            <a:r>
              <a:rPr lang="en-US" b="1" dirty="0">
                <a:solidFill>
                  <a:srgbClr val="A20000"/>
                </a:solidFill>
              </a:rPr>
              <a:t>Hands-on Experience </a:t>
            </a:r>
            <a:r>
              <a:rPr lang="en-US" dirty="0"/>
              <a:t>– Highlights competitions and workforce readiness programs.</a:t>
            </a:r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5753BF-B854-BD60-41B1-2F89AA6A69CE}"/>
              </a:ext>
            </a:extLst>
          </p:cNvPr>
          <p:cNvSpPr txBox="1"/>
          <p:nvPr/>
        </p:nvSpPr>
        <p:spPr>
          <a:xfrm>
            <a:off x="8809457" y="5990477"/>
            <a:ext cx="3228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Available at </a:t>
            </a:r>
            <a:r>
              <a:rPr lang="en-US" b="1" dirty="0">
                <a:solidFill>
                  <a:schemeClr val="tx2"/>
                </a:solidFill>
              </a:rPr>
              <a:t>ExploreCyber.org</a:t>
            </a:r>
            <a:r>
              <a:rPr lang="en-US" dirty="0"/>
              <a:t>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0EFA9BE-105F-7858-682A-D7AA0B7734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442" y="1574071"/>
            <a:ext cx="3272589" cy="4416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501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D0FD12-6C3D-D306-B883-CF67E8F99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71D895C-B550-B336-786D-D1FF94493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442" y="434503"/>
            <a:ext cx="10515600" cy="577543"/>
          </a:xfrm>
        </p:spPr>
        <p:txBody>
          <a:bodyPr>
            <a:normAutofit fontScale="90000"/>
          </a:bodyPr>
          <a:lstStyle/>
          <a:p>
            <a:r>
              <a:rPr lang="en-US" dirty="0"/>
              <a:t>Cybersecurity Career Awareness Toolkit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DCD853F-5DB7-8E62-1A7A-64FC977A44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1763" y="1607942"/>
            <a:ext cx="3485441" cy="455207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F16386B-8C79-84FE-7268-F5E6B037C81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468"/>
          <a:stretch>
            <a:fillRect/>
          </a:stretch>
        </p:blipFill>
        <p:spPr>
          <a:xfrm>
            <a:off x="405062" y="1535824"/>
            <a:ext cx="3485441" cy="462226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D631BA3-7070-49A2-63CD-97B84BBDC81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803"/>
          <a:stretch>
            <a:fillRect/>
          </a:stretch>
        </p:blipFill>
        <p:spPr>
          <a:xfrm>
            <a:off x="8038465" y="1607942"/>
            <a:ext cx="3833827" cy="455015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5CB4166-3A07-256A-009F-3E8440AB9E31}"/>
              </a:ext>
            </a:extLst>
          </p:cNvPr>
          <p:cNvSpPr txBox="1"/>
          <p:nvPr/>
        </p:nvSpPr>
        <p:spPr>
          <a:xfrm>
            <a:off x="8809457" y="6086733"/>
            <a:ext cx="3228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Available at </a:t>
            </a:r>
            <a:r>
              <a:rPr lang="en-US" b="1" dirty="0">
                <a:solidFill>
                  <a:schemeClr val="tx2"/>
                </a:solidFill>
              </a:rPr>
              <a:t>ExploreCyber.org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06565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59352-4DC2-2A97-5BFE-2FF61D651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NICE Cybersecurity Workforce Framework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0C2A5C-6F02-4124-EEA1-4768297DC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202" y="1333550"/>
            <a:ext cx="6096000" cy="4627980"/>
          </a:xfrm>
        </p:spPr>
        <p:txBody>
          <a:bodyPr/>
          <a:lstStyle/>
          <a:p>
            <a:r>
              <a:rPr lang="en-US" b="1" dirty="0">
                <a:solidFill>
                  <a:srgbClr val="1B2B58"/>
                </a:solidFill>
              </a:rPr>
              <a:t>Purpose</a:t>
            </a:r>
            <a:r>
              <a:rPr lang="en-US" b="1" dirty="0"/>
              <a:t>:</a:t>
            </a:r>
            <a:r>
              <a:rPr lang="en-US" dirty="0"/>
              <a:t> Standardize cybersecurity workforce categories and roles</a:t>
            </a:r>
          </a:p>
          <a:p>
            <a:r>
              <a:rPr lang="en-US" b="1" dirty="0">
                <a:solidFill>
                  <a:srgbClr val="1B2B58"/>
                </a:solidFill>
              </a:rPr>
              <a:t>Goal</a:t>
            </a:r>
            <a:r>
              <a:rPr lang="en-US" b="1" dirty="0"/>
              <a:t>:</a:t>
            </a:r>
            <a:r>
              <a:rPr lang="en-US" dirty="0"/>
              <a:t> Help organizations identify, recruit, and develop cybersecurity talent</a:t>
            </a:r>
          </a:p>
          <a:p>
            <a:r>
              <a:rPr lang="en-US" b="1" dirty="0">
                <a:solidFill>
                  <a:srgbClr val="1B2B58"/>
                </a:solidFill>
              </a:rPr>
              <a:t>Structure</a:t>
            </a:r>
            <a:r>
              <a:rPr lang="en-US" b="1" dirty="0"/>
              <a:t>:</a:t>
            </a:r>
            <a:r>
              <a:rPr lang="en-US" dirty="0"/>
              <a:t> Hierarchical organization of work functions, specialty areas, and work roles</a:t>
            </a:r>
          </a:p>
          <a:p>
            <a:r>
              <a:rPr lang="en-US" b="1" dirty="0">
                <a:solidFill>
                  <a:srgbClr val="1B2B58"/>
                </a:solidFill>
              </a:rPr>
              <a:t>Benefit</a:t>
            </a:r>
            <a:r>
              <a:rPr lang="en-US" b="1" dirty="0"/>
              <a:t>:</a:t>
            </a:r>
            <a:r>
              <a:rPr lang="en-US" dirty="0"/>
              <a:t> Creates consistency across cybersecurity career paths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6" descr="Getting Started with the NICE Framework | NIST">
            <a:extLst>
              <a:ext uri="{FF2B5EF4-FFF2-40B4-BE49-F238E27FC236}">
                <a16:creationId xmlns:a16="http://schemas.microsoft.com/office/drawing/2014/main" id="{DC275231-05DE-A2C0-8865-C30EE1E7BA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536" y="1756610"/>
            <a:ext cx="5786262" cy="317039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8B08376-F4C8-7EC6-289D-DFC957ADE36B}"/>
              </a:ext>
            </a:extLst>
          </p:cNvPr>
          <p:cNvSpPr txBox="1"/>
          <p:nvPr/>
        </p:nvSpPr>
        <p:spPr>
          <a:xfrm>
            <a:off x="8047172" y="5661448"/>
            <a:ext cx="457200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n-US" sz="135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Source: </a:t>
            </a:r>
            <a:r>
              <a:rPr lang="en-US" sz="1350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  <a:hlinkClick r:id="rId4"/>
              </a:rPr>
              <a:t>https://niccs.cisa.gov/tools/nice-framework</a:t>
            </a:r>
            <a:r>
              <a:rPr lang="en-US" sz="1350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17337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9FE80-D81B-0191-0FA6-4B931B147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NICE Cybersecurity Work Role Categories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408E8-4CD6-131B-F553-9D52A4C8F9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91753"/>
            <a:ext cx="6833938" cy="4976700"/>
          </a:xfrm>
        </p:spPr>
        <p:txBody>
          <a:bodyPr>
            <a:normAutofit fontScale="92500" lnSpcReduction="20000"/>
          </a:bodyPr>
          <a:lstStyle/>
          <a:p>
            <a:pPr marL="0" indent="0" defTabSz="685800">
              <a:buClrTx/>
              <a:buNone/>
            </a:pPr>
            <a:r>
              <a:rPr lang="en-US" b="1" dirty="0">
                <a:latin typeface="Source Sans Pro Web"/>
              </a:rPr>
              <a:t>The NICE Framework includes the following components: </a:t>
            </a:r>
            <a:br>
              <a:rPr lang="en-US" b="1" dirty="0">
                <a:latin typeface="Source Sans Pro Web"/>
              </a:rPr>
            </a:br>
            <a:endParaRPr lang="en-US" b="1" dirty="0">
              <a:latin typeface="Source Sans Pro Web"/>
            </a:endParaRPr>
          </a:p>
          <a:p>
            <a:r>
              <a:rPr lang="en-US" sz="2400" b="1" dirty="0"/>
              <a:t>Work Role Categories</a:t>
            </a:r>
            <a:r>
              <a:rPr lang="en-US" sz="2400" dirty="0"/>
              <a:t>: A high-level grouping of common cybersecurity functions.</a:t>
            </a:r>
          </a:p>
          <a:p>
            <a:r>
              <a:rPr lang="en-US" sz="2400" b="1" dirty="0"/>
              <a:t>Work Roles: </a:t>
            </a:r>
            <a:r>
              <a:rPr lang="en-US" sz="2400" dirty="0"/>
              <a:t>A grouping of work for which someone is responsible or accountable. Please note, Work Roles are not synonymous to job titles or occupations.</a:t>
            </a:r>
          </a:p>
          <a:p>
            <a:r>
              <a:rPr lang="en-US" sz="2400" b="1" dirty="0"/>
              <a:t>Task, Knowledge and Skill Statements:</a:t>
            </a:r>
            <a:r>
              <a:rPr lang="en-US" sz="2400" dirty="0"/>
              <a:t> A set of discrete building blocks that describe the work to be done (in the form of Tasks) and what is required to perform that work (through Knowledge and Skills).</a:t>
            </a:r>
          </a:p>
          <a:p>
            <a:r>
              <a:rPr lang="en-US" sz="2400" b="1" dirty="0"/>
              <a:t>Competency Areas</a:t>
            </a:r>
            <a:r>
              <a:rPr lang="en-US" sz="2400" dirty="0"/>
              <a:t>: Clusters of related Knowledge and Skill statements that correlate with one’s capability to perform Tasks in a particular domain.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3EEBB3-8F38-6B24-6B9D-4BBB26E33D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5906" y="1727409"/>
            <a:ext cx="5226094" cy="340318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3DF64BD-9CA2-30C3-6AEC-5D7A63E44806}"/>
              </a:ext>
            </a:extLst>
          </p:cNvPr>
          <p:cNvSpPr txBox="1"/>
          <p:nvPr/>
        </p:nvSpPr>
        <p:spPr>
          <a:xfrm>
            <a:off x="6710613" y="5645064"/>
            <a:ext cx="80551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Source:</a:t>
            </a:r>
            <a:r>
              <a:rPr lang="en-US" dirty="0"/>
              <a:t> </a:t>
            </a:r>
            <a:r>
              <a:rPr lang="en-US" dirty="0">
                <a:hlinkClick r:id="rId4"/>
              </a:rPr>
              <a:t>https://niccs.cisa.gov/tools/nice-framework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66284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6773E9A-A030-E73B-0C4A-619C40305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909" y="1348903"/>
            <a:ext cx="3505198" cy="2080096"/>
          </a:xfrm>
        </p:spPr>
        <p:txBody>
          <a:bodyPr>
            <a:normAutofit fontScale="90000"/>
          </a:bodyPr>
          <a:lstStyle/>
          <a:p>
            <a:r>
              <a:rPr lang="en-US" dirty="0"/>
              <a:t>Personality Exploration &amp; Work Role Matcher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620FB1F-E91B-23DE-1003-898953E933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55615" y="312862"/>
            <a:ext cx="6848759" cy="62322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3439A1-94D3-4C09-E4D7-D1B87C20EFEB}"/>
              </a:ext>
            </a:extLst>
          </p:cNvPr>
          <p:cNvSpPr txBox="1"/>
          <p:nvPr/>
        </p:nvSpPr>
        <p:spPr>
          <a:xfrm>
            <a:off x="8676903" y="0"/>
            <a:ext cx="3227471" cy="523220"/>
          </a:xfrm>
          <a:prstGeom prst="rect">
            <a:avLst/>
          </a:prstGeom>
          <a:solidFill>
            <a:srgbClr val="124066"/>
          </a:solidFill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i.explorecyber.org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716F5CD-CD4F-4779-B0E1-CBEDCBF792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830" y="3838075"/>
            <a:ext cx="2558539" cy="2504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318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31647D-09B2-0DB3-15CF-4AD001D7BE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5440" y="2338079"/>
            <a:ext cx="9107906" cy="278950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3600" b="1" dirty="0"/>
              <a:t>A note before we begin: </a:t>
            </a:r>
            <a:r>
              <a:rPr lang="en-US" sz="3600" dirty="0"/>
              <a:t>personality frameworks are exploratory tools, not verdicts. </a:t>
            </a:r>
          </a:p>
          <a:p>
            <a:pPr marL="0" indent="0">
              <a:buNone/>
            </a:pPr>
            <a:r>
              <a:rPr lang="en-US" sz="3600" dirty="0"/>
              <a:t>They are a starting point for conversation, not a definition of who you are, what you can do, or where you belong.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CE3AE8-C6AF-1447-09FC-DD7F0F053606}"/>
              </a:ext>
            </a:extLst>
          </p:cNvPr>
          <p:cNvSpPr txBox="1"/>
          <p:nvPr/>
        </p:nvSpPr>
        <p:spPr>
          <a:xfrm>
            <a:off x="-195832" y="1972872"/>
            <a:ext cx="34112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9900" dirty="0"/>
              <a:t>⚠️</a:t>
            </a:r>
            <a:endParaRPr lang="en-US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A5CB30-2229-0D97-E267-7FC9C536338A}"/>
              </a:ext>
            </a:extLst>
          </p:cNvPr>
          <p:cNvSpPr txBox="1"/>
          <p:nvPr/>
        </p:nvSpPr>
        <p:spPr>
          <a:xfrm>
            <a:off x="550446" y="252663"/>
            <a:ext cx="1185712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4000" b="1" dirty="0">
                <a:solidFill>
                  <a:schemeClr val="bg1"/>
                </a:solidFill>
              </a:rPr>
              <a:t>There is no "perfect" personality type</a:t>
            </a:r>
          </a:p>
        </p:txBody>
      </p:sp>
    </p:spTree>
    <p:extLst>
      <p:ext uri="{BB962C8B-B14F-4D97-AF65-F5344CB8AC3E}">
        <p14:creationId xmlns:p14="http://schemas.microsoft.com/office/powerpoint/2010/main" val="1744960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F88B7-DB05-75EE-66F5-5F3E7465F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88F901-901E-D20A-5FD2-97D0347A281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29915" y="1309487"/>
            <a:ext cx="10515600" cy="4627980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icture 3" descr="Benjamin Franklin 300 Anniversary — Great St Barts">
            <a:extLst>
              <a:ext uri="{FF2B5EF4-FFF2-40B4-BE49-F238E27FC236}">
                <a16:creationId xmlns:a16="http://schemas.microsoft.com/office/drawing/2014/main" id="{389BF5C0-D7A3-FD56-1C39-79579AC00C4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5" name="Text 4">
            <a:extLst>
              <a:ext uri="{FF2B5EF4-FFF2-40B4-BE49-F238E27FC236}">
                <a16:creationId xmlns:a16="http://schemas.microsoft.com/office/drawing/2014/main" id="{C5327843-C1E1-BD69-0025-23DC4E216A48}"/>
              </a:ext>
            </a:extLst>
          </p:cNvPr>
          <p:cNvSpPr/>
          <p:nvPr/>
        </p:nvSpPr>
        <p:spPr>
          <a:xfrm>
            <a:off x="8406183" y="56232"/>
            <a:ext cx="3942228" cy="400016"/>
          </a:xfrm>
          <a:prstGeom prst="rect">
            <a:avLst/>
          </a:prstGeom>
          <a:solidFill>
            <a:srgbClr val="C00000"/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kern="0" spc="1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📍 PHILADELPHIA, 1706-1790</a:t>
            </a:r>
            <a:endParaRPr lang="en-US" sz="160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D5138F4C-3311-EFD8-CAE9-A9C4C259F451}"/>
              </a:ext>
            </a:extLst>
          </p:cNvPr>
          <p:cNvSpPr/>
          <p:nvPr/>
        </p:nvSpPr>
        <p:spPr>
          <a:xfrm>
            <a:off x="5599014" y="556677"/>
            <a:ext cx="7375761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Benjamin Franklin left school at age 10</a:t>
            </a:r>
            <a:endParaRPr lang="en-US" sz="3600" dirty="0"/>
          </a:p>
        </p:txBody>
      </p:sp>
      <p:sp>
        <p:nvSpPr>
          <p:cNvPr id="8" name="Shape 8">
            <a:extLst>
              <a:ext uri="{FF2B5EF4-FFF2-40B4-BE49-F238E27FC236}">
                <a16:creationId xmlns:a16="http://schemas.microsoft.com/office/drawing/2014/main" id="{16E607F4-CFC8-E2FF-3AE0-63B7E2618AD0}"/>
              </a:ext>
            </a:extLst>
          </p:cNvPr>
          <p:cNvSpPr/>
          <p:nvPr/>
        </p:nvSpPr>
        <p:spPr>
          <a:xfrm>
            <a:off x="424474" y="5894047"/>
            <a:ext cx="4709160" cy="821864"/>
          </a:xfrm>
          <a:prstGeom prst="rect">
            <a:avLst/>
          </a:prstGeom>
          <a:solidFill>
            <a:srgbClr val="12223F"/>
          </a:solidFill>
          <a:ln w="1270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9">
            <a:extLst>
              <a:ext uri="{FF2B5EF4-FFF2-40B4-BE49-F238E27FC236}">
                <a16:creationId xmlns:a16="http://schemas.microsoft.com/office/drawing/2014/main" id="{5998D4C2-D2CA-C5BF-1B67-BD61649A87AB}"/>
              </a:ext>
            </a:extLst>
          </p:cNvPr>
          <p:cNvSpPr/>
          <p:nvPr/>
        </p:nvSpPr>
        <p:spPr>
          <a:xfrm>
            <a:off x="424474" y="5982716"/>
            <a:ext cx="64008" cy="65836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10">
            <a:extLst>
              <a:ext uri="{FF2B5EF4-FFF2-40B4-BE49-F238E27FC236}">
                <a16:creationId xmlns:a16="http://schemas.microsoft.com/office/drawing/2014/main" id="{DAA8FC6E-0957-3551-8729-4C177338AB8E}"/>
              </a:ext>
            </a:extLst>
          </p:cNvPr>
          <p:cNvSpPr/>
          <p:nvPr/>
        </p:nvSpPr>
        <p:spPr>
          <a:xfrm>
            <a:off x="497626" y="592785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3600" dirty="0"/>
          </a:p>
        </p:txBody>
      </p:sp>
      <p:sp>
        <p:nvSpPr>
          <p:cNvPr id="11" name="Text 11">
            <a:extLst>
              <a:ext uri="{FF2B5EF4-FFF2-40B4-BE49-F238E27FC236}">
                <a16:creationId xmlns:a16="http://schemas.microsoft.com/office/drawing/2014/main" id="{FD4F6900-81A3-BFA0-E627-8C5C483F76D4}"/>
              </a:ext>
            </a:extLst>
          </p:cNvPr>
          <p:cNvSpPr/>
          <p:nvPr/>
        </p:nvSpPr>
        <p:spPr>
          <a:xfrm>
            <a:off x="838198" y="6030659"/>
            <a:ext cx="4389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F5ED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 investment in knowledge pays the best interest.</a:t>
            </a:r>
            <a:endParaRPr lang="en-US" sz="2000" dirty="0"/>
          </a:p>
        </p:txBody>
      </p:sp>
      <p:sp>
        <p:nvSpPr>
          <p:cNvPr id="12" name="Text 7">
            <a:extLst>
              <a:ext uri="{FF2B5EF4-FFF2-40B4-BE49-F238E27FC236}">
                <a16:creationId xmlns:a16="http://schemas.microsoft.com/office/drawing/2014/main" id="{CF103143-6764-D910-4224-D236E650AA8F}"/>
              </a:ext>
            </a:extLst>
          </p:cNvPr>
          <p:cNvSpPr/>
          <p:nvPr/>
        </p:nvSpPr>
        <p:spPr>
          <a:xfrm>
            <a:off x="5599014" y="3237927"/>
            <a:ext cx="6436574" cy="25474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solidFill>
                  <a:schemeClr val="bg1"/>
                </a:solidFill>
              </a:rPr>
              <a:t>Through self-education, mentorship, curiosity, and persistence, he became a printer, author, inventor, scientist, diplomat, and one of America's Founding Fathers.</a:t>
            </a:r>
            <a:br>
              <a:rPr lang="en-US" sz="2000" dirty="0">
                <a:solidFill>
                  <a:schemeClr val="bg1"/>
                </a:solidFill>
              </a:rPr>
            </a:br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dirty="0">
                <a:solidFill>
                  <a:schemeClr val="bg1"/>
                </a:solidFill>
              </a:rPr>
              <a:t>Franklin's career path was anything but linear. He </a:t>
            </a:r>
            <a:r>
              <a:rPr lang="en-US" sz="2000" b="1" dirty="0">
                <a:solidFill>
                  <a:srgbClr val="C00000"/>
                </a:solidFill>
              </a:rPr>
              <a:t>explored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b="1" dirty="0">
                <a:solidFill>
                  <a:srgbClr val="C00000"/>
                </a:solidFill>
              </a:rPr>
              <a:t>opportunities</a:t>
            </a:r>
            <a:r>
              <a:rPr lang="en-US" sz="2000" dirty="0">
                <a:solidFill>
                  <a:schemeClr val="bg1"/>
                </a:solidFill>
              </a:rPr>
              <a:t>, built skills, and continuously reinvented himself throughout his life.</a:t>
            </a:r>
            <a:br>
              <a:rPr lang="en-US" sz="2000" dirty="0">
                <a:solidFill>
                  <a:schemeClr val="bg1"/>
                </a:solidFill>
              </a:rPr>
            </a:br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dirty="0">
                <a:solidFill>
                  <a:schemeClr val="bg1"/>
                </a:solidFill>
              </a:rPr>
              <a:t>Many students today face a similar challenge. They have strengths and potential, but they may not yet see the pathways available to them.</a:t>
            </a:r>
          </a:p>
          <a:p>
            <a:endParaRPr lang="en-US" sz="2000" dirty="0">
              <a:solidFill>
                <a:schemeClr val="bg1"/>
              </a:solidFill>
            </a:endParaRPr>
          </a:p>
          <a:p>
            <a:r>
              <a:rPr lang="en-US" sz="2800" b="1" dirty="0">
                <a:solidFill>
                  <a:srgbClr val="C00000"/>
                </a:solidFill>
              </a:rPr>
              <a:t>That's where advisors, counselors, and educators make a difference.</a:t>
            </a:r>
          </a:p>
          <a:p>
            <a:pPr marL="0" indent="0">
              <a:buNone/>
            </a:pP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957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232EBD7-F434-E9D4-BFA1-AAFF5097D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solidFill>
                  <a:srgbClr val="FFFFFF"/>
                </a:solidFill>
                <a:ea typeface="Arial Black" pitchFamily="34" charset="-122"/>
                <a:cs typeface="Arial Black" pitchFamily="34" charset="-120"/>
              </a:rPr>
              <a:t>Personality Types &amp; Cybersecurity</a:t>
            </a:r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C8DAA21-662A-D4AA-0680-3243A8B6FB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8503681"/>
              </p:ext>
            </p:extLst>
          </p:nvPr>
        </p:nvGraphicFramePr>
        <p:xfrm>
          <a:off x="176462" y="1290950"/>
          <a:ext cx="11839076" cy="462456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231233">
                  <a:extLst>
                    <a:ext uri="{9D8B030D-6E8A-4147-A177-3AD203B41FA5}">
                      <a16:colId xmlns:a16="http://schemas.microsoft.com/office/drawing/2014/main" val="1725475468"/>
                    </a:ext>
                  </a:extLst>
                </a:gridCol>
                <a:gridCol w="1816768">
                  <a:extLst>
                    <a:ext uri="{9D8B030D-6E8A-4147-A177-3AD203B41FA5}">
                      <a16:colId xmlns:a16="http://schemas.microsoft.com/office/drawing/2014/main" val="3740173815"/>
                    </a:ext>
                  </a:extLst>
                </a:gridCol>
                <a:gridCol w="4174958">
                  <a:extLst>
                    <a:ext uri="{9D8B030D-6E8A-4147-A177-3AD203B41FA5}">
                      <a16:colId xmlns:a16="http://schemas.microsoft.com/office/drawing/2014/main" val="4061220024"/>
                    </a:ext>
                  </a:extLst>
                </a:gridCol>
                <a:gridCol w="4616117">
                  <a:extLst>
                    <a:ext uri="{9D8B030D-6E8A-4147-A177-3AD203B41FA5}">
                      <a16:colId xmlns:a16="http://schemas.microsoft.com/office/drawing/2014/main" val="518968811"/>
                    </a:ext>
                  </a:extLst>
                </a:gridCol>
              </a:tblGrid>
              <a:tr h="16116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Dimension</a:t>
                      </a:r>
                    </a:p>
                  </a:txBody>
                  <a:tcPr marL="40290" marR="40290" marT="20145" marB="2014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40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Preference</a:t>
                      </a:r>
                    </a:p>
                  </a:txBody>
                  <a:tcPr marL="40290" marR="40290" marT="20145" marB="2014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40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Characteristics</a:t>
                      </a:r>
                    </a:p>
                  </a:txBody>
                  <a:tcPr marL="40290" marR="40290" marT="20145" marB="2014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40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Cybersecurity Examples</a:t>
                      </a:r>
                    </a:p>
                  </a:txBody>
                  <a:tcPr marL="40290" marR="40290" marT="20145" marB="2014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4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1202775"/>
                  </a:ext>
                </a:extLst>
              </a:tr>
              <a:tr h="52377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 dirty="0"/>
                        <a:t>Energy</a:t>
                      </a:r>
                    </a:p>
                  </a:txBody>
                  <a:tcPr marL="40290" marR="40290" marT="20145" marB="2014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0" dirty="0"/>
                        <a:t>Extraversion (E)</a:t>
                      </a:r>
                    </a:p>
                  </a:txBody>
                  <a:tcPr marL="40290" marR="40290" marT="20145" marB="2014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0"/>
                        <a:t>Energized by interaction, discussion, and collaboration</a:t>
                      </a:r>
                    </a:p>
                  </a:txBody>
                  <a:tcPr marL="40290" marR="40290" marT="20145" marB="2014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0"/>
                        <a:t>Security Awareness, Training, Consulting, Leadership, Customer Success</a:t>
                      </a:r>
                    </a:p>
                  </a:txBody>
                  <a:tcPr marL="40290" marR="40290" marT="20145" marB="2014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774063"/>
                  </a:ext>
                </a:extLst>
              </a:tr>
              <a:tr h="402902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600" b="1" dirty="0"/>
                    </a:p>
                  </a:txBody>
                  <a:tcPr marL="40290" marR="40290" marT="20145" marB="2014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0" dirty="0"/>
                        <a:t>Introversion (I)</a:t>
                      </a:r>
                    </a:p>
                  </a:txBody>
                  <a:tcPr marL="40290" marR="40290" marT="20145" marB="2014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0" dirty="0"/>
                        <a:t>Energized by reflection, focus, and independent work</a:t>
                      </a:r>
                    </a:p>
                  </a:txBody>
                  <a:tcPr marL="40290" marR="40290" marT="20145" marB="2014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0" dirty="0"/>
                        <a:t>Threat Analysis, Security Architecture, Digital Forensics, Research</a:t>
                      </a:r>
                    </a:p>
                  </a:txBody>
                  <a:tcPr marL="40290" marR="40290" marT="20145" marB="2014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4640837"/>
                  </a:ext>
                </a:extLst>
              </a:tr>
              <a:tr h="50502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/>
                        <a:t>Information</a:t>
                      </a:r>
                    </a:p>
                  </a:txBody>
                  <a:tcPr marL="40290" marR="40290" marT="20145" marB="2014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0" dirty="0"/>
                        <a:t>Sensing (S)</a:t>
                      </a:r>
                    </a:p>
                  </a:txBody>
                  <a:tcPr marL="40290" marR="40290" marT="20145" marB="2014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0" dirty="0"/>
                        <a:t>Practical, detail-oriented, focused on facts and evidence</a:t>
                      </a:r>
                    </a:p>
                  </a:txBody>
                  <a:tcPr marL="40290" marR="40290" marT="20145" marB="2014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0"/>
                        <a:t>Compliance, Auditing, Digital Forensics, Vulnerability Management</a:t>
                      </a:r>
                    </a:p>
                  </a:txBody>
                  <a:tcPr marL="40290" marR="40290" marT="20145" marB="2014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62180363"/>
                  </a:ext>
                </a:extLst>
              </a:tr>
              <a:tr h="523772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600" b="1" dirty="0"/>
                    </a:p>
                  </a:txBody>
                  <a:tcPr marL="40290" marR="40290" marT="20145" marB="2014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0" dirty="0"/>
                        <a:t>Intuition (N)</a:t>
                      </a:r>
                    </a:p>
                  </a:txBody>
                  <a:tcPr marL="40290" marR="40290" marT="20145" marB="2014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0"/>
                        <a:t>Big-picture thinker, enjoys patterns and possibilities</a:t>
                      </a:r>
                    </a:p>
                  </a:txBody>
                  <a:tcPr marL="40290" marR="40290" marT="20145" marB="2014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0"/>
                        <a:t>Threat Modeling, Security Strategy, Architecture, Risk Analysis</a:t>
                      </a:r>
                    </a:p>
                  </a:txBody>
                  <a:tcPr marL="40290" marR="40290" marT="20145" marB="2014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0799930"/>
                  </a:ext>
                </a:extLst>
              </a:tr>
              <a:tr h="52377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 dirty="0"/>
                        <a:t>Decision Making</a:t>
                      </a:r>
                    </a:p>
                  </a:txBody>
                  <a:tcPr marL="40290" marR="40290" marT="20145" marB="2014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0" dirty="0"/>
                        <a:t>Thinking (T)</a:t>
                      </a:r>
                    </a:p>
                  </a:txBody>
                  <a:tcPr marL="40290" marR="40290" marT="20145" marB="2014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0" dirty="0"/>
                        <a:t>Logical, analytical, objective decision-making</a:t>
                      </a:r>
                    </a:p>
                  </a:txBody>
                  <a:tcPr marL="40290" marR="40290" marT="20145" marB="2014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0"/>
                        <a:t>Penetration Testing, Incident Response, Security Engineering, Risk Assessment</a:t>
                      </a:r>
                    </a:p>
                  </a:txBody>
                  <a:tcPr marL="40290" marR="40290" marT="20145" marB="2014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5115129"/>
                  </a:ext>
                </a:extLst>
              </a:tr>
              <a:tr h="644643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600" b="1" dirty="0"/>
                    </a:p>
                  </a:txBody>
                  <a:tcPr marL="40290" marR="40290" marT="20145" marB="2014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0"/>
                        <a:t>Feeling (F)</a:t>
                      </a:r>
                    </a:p>
                  </a:txBody>
                  <a:tcPr marL="40290" marR="40290" marT="20145" marB="2014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0" dirty="0"/>
                        <a:t>Values people, relationships, and organizational impact</a:t>
                      </a:r>
                    </a:p>
                  </a:txBody>
                  <a:tcPr marL="40290" marR="40290" marT="20145" marB="2014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0" dirty="0"/>
                        <a:t>Security Awareness, Policy Development, Workforce Development, Governance</a:t>
                      </a:r>
                    </a:p>
                  </a:txBody>
                  <a:tcPr marL="40290" marR="40290" marT="20145" marB="2014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93459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 dirty="0"/>
                        <a:t>Work Style</a:t>
                      </a:r>
                    </a:p>
                  </a:txBody>
                  <a:tcPr marL="40290" marR="40290" marT="20145" marB="2014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0"/>
                        <a:t>Judging (J)</a:t>
                      </a:r>
                    </a:p>
                  </a:txBody>
                  <a:tcPr marL="40290" marR="40290" marT="20145" marB="2014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0" dirty="0"/>
                        <a:t>Organized, structured, prefers planning and predictability</a:t>
                      </a:r>
                    </a:p>
                  </a:txBody>
                  <a:tcPr marL="40290" marR="40290" marT="20145" marB="2014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0" dirty="0"/>
                        <a:t>Governance, Risk &amp; Compliance (GRC), Project Management, Policy</a:t>
                      </a:r>
                    </a:p>
                  </a:txBody>
                  <a:tcPr marL="40290" marR="40290" marT="20145" marB="2014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43399767"/>
                  </a:ext>
                </a:extLst>
              </a:tr>
              <a:tr h="523772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600" b="0"/>
                    </a:p>
                  </a:txBody>
                  <a:tcPr marL="40290" marR="40290" marT="20145" marB="2014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0"/>
                        <a:t>Perceiving (P)</a:t>
                      </a:r>
                    </a:p>
                  </a:txBody>
                  <a:tcPr marL="40290" marR="40290" marT="20145" marB="2014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0"/>
                        <a:t>Adaptable, flexible, enjoys dynamic environments</a:t>
                      </a:r>
                    </a:p>
                  </a:txBody>
                  <a:tcPr marL="40290" marR="40290" marT="20145" marB="2014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0" dirty="0"/>
                        <a:t>Incident Response, Threat Hunting, Red Teaming, Security Operations</a:t>
                      </a:r>
                    </a:p>
                  </a:txBody>
                  <a:tcPr marL="40290" marR="40290" marT="20145" marB="2014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810416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2911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825506-FC25-0BB8-427B-242929AE59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670F7F6-8515-354F-DBF5-7D1580B0C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1. Find Your Personality Type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289672-209F-78F6-728D-E012ECB7AE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799" y="1164195"/>
            <a:ext cx="5708201" cy="452961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10E3222-C8E1-DFE5-2E64-4BAAE6CE2B24}"/>
              </a:ext>
            </a:extLst>
          </p:cNvPr>
          <p:cNvSpPr txBox="1"/>
          <p:nvPr/>
        </p:nvSpPr>
        <p:spPr>
          <a:xfrm>
            <a:off x="1432101" y="4812813"/>
            <a:ext cx="4306192" cy="523220"/>
          </a:xfrm>
          <a:prstGeom prst="rect">
            <a:avLst/>
          </a:prstGeom>
          <a:solidFill>
            <a:srgbClr val="124066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16personalities.com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2F324CE-C460-209D-4D65-3EE6C9C9FF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151" y="4407803"/>
            <a:ext cx="1387599" cy="13610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BB662DF-A37C-F544-B638-13E43C2F70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4324" y="1164195"/>
            <a:ext cx="5547358" cy="452961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34D44F7-FE6A-0D34-E766-8FC98F1EDCC7}"/>
              </a:ext>
            </a:extLst>
          </p:cNvPr>
          <p:cNvSpPr txBox="1"/>
          <p:nvPr/>
        </p:nvSpPr>
        <p:spPr>
          <a:xfrm>
            <a:off x="7498009" y="5088333"/>
            <a:ext cx="4306192" cy="523220"/>
          </a:xfrm>
          <a:prstGeom prst="rect">
            <a:avLst/>
          </a:prstGeom>
          <a:solidFill>
            <a:srgbClr val="124066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i.explorecyber.org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AF89184-739A-FA14-A2DC-AF9C36A765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4324" y="4653336"/>
            <a:ext cx="1390252" cy="136106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7F1DB75-8395-4BFA-F7DF-DA10369C7456}"/>
              </a:ext>
            </a:extLst>
          </p:cNvPr>
          <p:cNvSpPr/>
          <p:nvPr/>
        </p:nvSpPr>
        <p:spPr>
          <a:xfrm>
            <a:off x="6605337" y="3777916"/>
            <a:ext cx="5198864" cy="372980"/>
          </a:xfrm>
          <a:prstGeom prst="rect">
            <a:avLst/>
          </a:prstGeom>
          <a:noFill/>
          <a:ln w="57150">
            <a:solidFill>
              <a:srgbClr val="A2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929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8DD5D-7566-2E11-E60C-7ACAAB008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16 Personalities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AEE536-7B1A-3CC8-A94A-598E39A2D3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51" y="1167312"/>
            <a:ext cx="3877764" cy="49123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EBBFE12-9F2B-2FBC-6553-2E0FDD5CC4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7323" y="1284307"/>
            <a:ext cx="7354326" cy="450595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93A32CC-C00F-86DE-CEB7-25D006AAFA00}"/>
              </a:ext>
            </a:extLst>
          </p:cNvPr>
          <p:cNvSpPr/>
          <p:nvPr/>
        </p:nvSpPr>
        <p:spPr>
          <a:xfrm>
            <a:off x="4403104" y="1455821"/>
            <a:ext cx="3385792" cy="4505954"/>
          </a:xfrm>
          <a:prstGeom prst="rect">
            <a:avLst/>
          </a:prstGeom>
          <a:noFill/>
          <a:ln>
            <a:solidFill>
              <a:srgbClr val="A2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031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A235-48F6-8DDE-D99E-6C69DA631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231" y="241998"/>
            <a:ext cx="11253537" cy="577543"/>
          </a:xfrm>
        </p:spPr>
        <p:txBody>
          <a:bodyPr>
            <a:normAutofit fontScale="90000"/>
          </a:bodyPr>
          <a:lstStyle/>
          <a:p>
            <a:r>
              <a:rPr lang="en-US" dirty="0"/>
              <a:t>2. Match Your Personality Type with a Work Role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A259FB-6D35-70A7-9AD1-643C701F37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417" y="1191126"/>
            <a:ext cx="5951792" cy="47043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355B034-A82C-FB19-802E-5D8C29335BA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28" b="8749"/>
          <a:stretch>
            <a:fillRect/>
          </a:stretch>
        </p:blipFill>
        <p:spPr>
          <a:xfrm>
            <a:off x="6655570" y="1191126"/>
            <a:ext cx="5147408" cy="4704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336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E84545-FF02-CAF0-E2B0-56589F32C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3. Explore Your Matches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A57B50-1430-8E0C-DE4C-454267F365A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94" t="1228" b="8749"/>
          <a:stretch>
            <a:fillRect/>
          </a:stretch>
        </p:blipFill>
        <p:spPr>
          <a:xfrm>
            <a:off x="0" y="1335505"/>
            <a:ext cx="5101390" cy="47043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5E79837-C170-DFAE-855E-539508C0C4A1}"/>
              </a:ext>
            </a:extLst>
          </p:cNvPr>
          <p:cNvSpPr/>
          <p:nvPr/>
        </p:nvSpPr>
        <p:spPr>
          <a:xfrm>
            <a:off x="144381" y="3236495"/>
            <a:ext cx="2177716" cy="360947"/>
          </a:xfrm>
          <a:prstGeom prst="rect">
            <a:avLst/>
          </a:prstGeom>
          <a:noFill/>
          <a:ln w="38100">
            <a:solidFill>
              <a:srgbClr val="A2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CBC39B4-3791-BF7A-38B0-648A11593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237" y="1389647"/>
            <a:ext cx="6655382" cy="441559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EEA1EB99-FE0C-79CA-4E75-19256018651C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22097" y="3017858"/>
            <a:ext cx="822283" cy="822283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59DFC61-74E2-717C-84DF-63F3F3419F04}"/>
              </a:ext>
            </a:extLst>
          </p:cNvPr>
          <p:cNvCxnSpPr>
            <a:cxnSpLocks/>
          </p:cNvCxnSpPr>
          <p:nvPr/>
        </p:nvCxnSpPr>
        <p:spPr>
          <a:xfrm flipV="1">
            <a:off x="2899611" y="2971800"/>
            <a:ext cx="2492626" cy="457199"/>
          </a:xfrm>
          <a:prstGeom prst="line">
            <a:avLst/>
          </a:prstGeom>
          <a:ln w="57150" cap="flat" cmpd="sng" algn="ctr">
            <a:solidFill>
              <a:srgbClr val="A2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7944ABDE-2F18-8D09-4CEB-CFEC08B97974}"/>
              </a:ext>
            </a:extLst>
          </p:cNvPr>
          <p:cNvSpPr/>
          <p:nvPr/>
        </p:nvSpPr>
        <p:spPr>
          <a:xfrm>
            <a:off x="5392237" y="2698079"/>
            <a:ext cx="4076616" cy="451186"/>
          </a:xfrm>
          <a:prstGeom prst="rect">
            <a:avLst/>
          </a:prstGeom>
          <a:noFill/>
          <a:ln w="38100">
            <a:solidFill>
              <a:srgbClr val="A2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C03185D-101D-6A87-5F32-101AB6CA2CEF}"/>
              </a:ext>
            </a:extLst>
          </p:cNvPr>
          <p:cNvSpPr/>
          <p:nvPr/>
        </p:nvSpPr>
        <p:spPr>
          <a:xfrm>
            <a:off x="5385178" y="3804047"/>
            <a:ext cx="4721347" cy="2001190"/>
          </a:xfrm>
          <a:prstGeom prst="rect">
            <a:avLst/>
          </a:prstGeom>
          <a:noFill/>
          <a:ln w="38100">
            <a:solidFill>
              <a:srgbClr val="A2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904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256C92-89E5-440D-3212-7D4A9688E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723D398-A062-90B8-C12B-C3AC86ACF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solidFill>
                  <a:srgbClr val="FFFFFF"/>
                </a:solidFill>
                <a:ea typeface="Arial Black" pitchFamily="34" charset="-122"/>
                <a:cs typeface="Arial Black" pitchFamily="34" charset="-120"/>
              </a:rPr>
              <a:t>Work Role Category &amp; Student Interest</a:t>
            </a:r>
            <a:endParaRPr lang="en-US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759E27B-44F9-77FB-57DC-2642DD9EB6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7107915"/>
              </p:ext>
            </p:extLst>
          </p:nvPr>
        </p:nvGraphicFramePr>
        <p:xfrm>
          <a:off x="320840" y="1179094"/>
          <a:ext cx="11566359" cy="4901015"/>
        </p:xfrm>
        <a:graphic>
          <a:graphicData uri="http://schemas.openxmlformats.org/drawingml/2006/table">
            <a:tbl>
              <a:tblPr/>
              <a:tblGrid>
                <a:gridCol w="3526822">
                  <a:extLst>
                    <a:ext uri="{9D8B030D-6E8A-4147-A177-3AD203B41FA5}">
                      <a16:colId xmlns:a16="http://schemas.microsoft.com/office/drawing/2014/main" val="1377212877"/>
                    </a:ext>
                  </a:extLst>
                </a:gridCol>
                <a:gridCol w="3750747">
                  <a:extLst>
                    <a:ext uri="{9D8B030D-6E8A-4147-A177-3AD203B41FA5}">
                      <a16:colId xmlns:a16="http://schemas.microsoft.com/office/drawing/2014/main" val="2228478056"/>
                    </a:ext>
                  </a:extLst>
                </a:gridCol>
                <a:gridCol w="4288790">
                  <a:extLst>
                    <a:ext uri="{9D8B030D-6E8A-4147-A177-3AD203B41FA5}">
                      <a16:colId xmlns:a16="http://schemas.microsoft.com/office/drawing/2014/main" val="1328949261"/>
                    </a:ext>
                  </a:extLst>
                </a:gridCol>
              </a:tblGrid>
              <a:tr h="42561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Career Area</a:t>
                      </a:r>
                    </a:p>
                  </a:txBody>
                  <a:tcPr marL="112196" marR="112196" marT="56097" marB="560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240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What They Do</a:t>
                      </a:r>
                    </a:p>
                  </a:txBody>
                  <a:tcPr marL="112196" marR="112196" marT="56097" marB="560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240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Ideal For Students Who…</a:t>
                      </a:r>
                    </a:p>
                  </a:txBody>
                  <a:tcPr marL="112196" marR="112196" marT="56097" marB="560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24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774340"/>
                  </a:ext>
                </a:extLst>
              </a:tr>
              <a:tr h="58795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 dirty="0"/>
                        <a:t>Security Analyst</a:t>
                      </a:r>
                      <a:endParaRPr lang="en-US" sz="1800" dirty="0"/>
                    </a:p>
                  </a:txBody>
                  <a:tcPr marL="112196" marR="112196" marT="56097" marB="560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Monitor systems and respond to incidents</a:t>
                      </a:r>
                    </a:p>
                  </a:txBody>
                  <a:tcPr marL="112196" marR="112196" marT="56097" marB="560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Like problem-solving, puzzles, and patterns</a:t>
                      </a:r>
                    </a:p>
                  </a:txBody>
                  <a:tcPr marL="112196" marR="112196" marT="56097" marB="560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7395307"/>
                  </a:ext>
                </a:extLst>
              </a:tr>
              <a:tr h="58795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 dirty="0"/>
                        <a:t>Penetration Tester (Ethical Hacker)</a:t>
                      </a:r>
                      <a:endParaRPr lang="en-US" sz="1800" dirty="0"/>
                    </a:p>
                  </a:txBody>
                  <a:tcPr marL="112196" marR="112196" marT="56097" marB="560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Test systems to find vulnerabilities</a:t>
                      </a:r>
                    </a:p>
                  </a:txBody>
                  <a:tcPr marL="112196" marR="112196" marT="56097" marB="560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Enjoy challenges, games, or “catching the bad guy”</a:t>
                      </a:r>
                    </a:p>
                  </a:txBody>
                  <a:tcPr marL="112196" marR="112196" marT="56097" marB="560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3374313"/>
                  </a:ext>
                </a:extLst>
              </a:tr>
              <a:tr h="58795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/>
                        <a:t>Cyber Forensics Specialist</a:t>
                      </a:r>
                      <a:endParaRPr lang="en-US" sz="1800"/>
                    </a:p>
                  </a:txBody>
                  <a:tcPr marL="112196" marR="112196" marT="56097" marB="560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Investigate breaches and gather digital evidence</a:t>
                      </a:r>
                    </a:p>
                  </a:txBody>
                  <a:tcPr marL="112196" marR="112196" marT="56097" marB="560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Like criminal justice or investigative work</a:t>
                      </a:r>
                    </a:p>
                  </a:txBody>
                  <a:tcPr marL="112196" marR="112196" marT="56097" marB="560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4978875"/>
                  </a:ext>
                </a:extLst>
              </a:tr>
              <a:tr h="58795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 dirty="0"/>
                        <a:t>Network Defender</a:t>
                      </a:r>
                      <a:endParaRPr lang="en-US" sz="1800" dirty="0"/>
                    </a:p>
                  </a:txBody>
                  <a:tcPr marL="112196" marR="112196" marT="56097" marB="560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Protect systems from attacks and maintain security tools</a:t>
                      </a:r>
                    </a:p>
                  </a:txBody>
                  <a:tcPr marL="112196" marR="112196" marT="56097" marB="560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Are detail-oriented and technical</a:t>
                      </a:r>
                    </a:p>
                  </a:txBody>
                  <a:tcPr marL="112196" marR="112196" marT="56097" marB="560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2137363"/>
                  </a:ext>
                </a:extLst>
              </a:tr>
              <a:tr h="58795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/>
                        <a:t>Risk Analyst / Policy Specialist</a:t>
                      </a:r>
                      <a:endParaRPr lang="en-US" sz="1800"/>
                    </a:p>
                  </a:txBody>
                  <a:tcPr marL="112196" marR="112196" marT="56097" marB="560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Evaluate risks, write policies, ensure compliance</a:t>
                      </a:r>
                    </a:p>
                  </a:txBody>
                  <a:tcPr marL="112196" marR="112196" marT="56097" marB="560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Enjoy writing, communication, or law</a:t>
                      </a:r>
                    </a:p>
                  </a:txBody>
                  <a:tcPr marL="112196" marR="112196" marT="56097" marB="560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8033833"/>
                  </a:ext>
                </a:extLst>
              </a:tr>
              <a:tr h="51039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/>
                        <a:t>Security Engineer / Architect</a:t>
                      </a:r>
                      <a:endParaRPr lang="en-US" sz="1800"/>
                    </a:p>
                  </a:txBody>
                  <a:tcPr marL="112196" marR="112196" marT="56097" marB="560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Design and build secure systems</a:t>
                      </a:r>
                    </a:p>
                  </a:txBody>
                  <a:tcPr marL="112196" marR="112196" marT="56097" marB="560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Like designing, planning, and building</a:t>
                      </a:r>
                    </a:p>
                  </a:txBody>
                  <a:tcPr marL="112196" marR="112196" marT="56097" marB="560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9005657"/>
                  </a:ext>
                </a:extLst>
              </a:tr>
              <a:tr h="58795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/>
                        <a:t>Cyber Educator / Trainer</a:t>
                      </a:r>
                      <a:endParaRPr lang="en-US" sz="1800"/>
                    </a:p>
                  </a:txBody>
                  <a:tcPr marL="112196" marR="112196" marT="56097" marB="560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Teach or train others in cybersecurity</a:t>
                      </a:r>
                    </a:p>
                  </a:txBody>
                  <a:tcPr marL="112196" marR="112196" marT="56097" marB="560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Like mentoring and helping people learn</a:t>
                      </a:r>
                    </a:p>
                  </a:txBody>
                  <a:tcPr marL="112196" marR="112196" marT="56097" marB="560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17201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456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495E3-61D1-2EBC-59B9-43F135D4D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Cyber Work Role Discovery &amp; Exploration (trycyber.us)</a:t>
            </a:r>
          </a:p>
        </p:txBody>
      </p:sp>
      <p:pic>
        <p:nvPicPr>
          <p:cNvPr id="6" name="Picture 5">
            <a:hlinkClick r:id="rId2"/>
            <a:extLst>
              <a:ext uri="{FF2B5EF4-FFF2-40B4-BE49-F238E27FC236}">
                <a16:creationId xmlns:a16="http://schemas.microsoft.com/office/drawing/2014/main" id="{E692FD2C-8DE4-31D1-1E58-BE92642913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9967" y="2081463"/>
            <a:ext cx="7316696" cy="434340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05400231-790F-7749-7D9F-811F41C97811}"/>
              </a:ext>
            </a:extLst>
          </p:cNvPr>
          <p:cNvGrpSpPr/>
          <p:nvPr/>
        </p:nvGrpSpPr>
        <p:grpSpPr>
          <a:xfrm>
            <a:off x="4015383" y="4025816"/>
            <a:ext cx="8320996" cy="2080248"/>
            <a:chOff x="2596789" y="3684373"/>
            <a:chExt cx="9588738" cy="239718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52F7E0E-3D4F-2EE1-0A4E-39D82280D3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96789" y="3684373"/>
              <a:ext cx="9588738" cy="2397183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AF5D794-B53D-F6B1-18C2-44124FD0D5DA}"/>
                </a:ext>
              </a:extLst>
            </p:cNvPr>
            <p:cNvSpPr/>
            <p:nvPr/>
          </p:nvSpPr>
          <p:spPr>
            <a:xfrm>
              <a:off x="5604709" y="5264976"/>
              <a:ext cx="1634622" cy="412209"/>
            </a:xfrm>
            <a:prstGeom prst="rect">
              <a:avLst/>
            </a:prstGeom>
            <a:noFill/>
            <a:ln w="57150">
              <a:solidFill>
                <a:srgbClr val="A2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058DA1E8-7373-1DB3-7469-AFE33EA4C2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977" y="2946483"/>
            <a:ext cx="3256829" cy="124175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87277F3-6C2E-0E31-7638-BDB20EF64C23}"/>
              </a:ext>
            </a:extLst>
          </p:cNvPr>
          <p:cNvSpPr txBox="1"/>
          <p:nvPr/>
        </p:nvSpPr>
        <p:spPr>
          <a:xfrm>
            <a:off x="613454" y="4188242"/>
            <a:ext cx="26230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trycyber.us</a:t>
            </a:r>
          </a:p>
        </p:txBody>
      </p:sp>
    </p:spTree>
    <p:extLst>
      <p:ext uri="{BB962C8B-B14F-4D97-AF65-F5344CB8AC3E}">
        <p14:creationId xmlns:p14="http://schemas.microsoft.com/office/powerpoint/2010/main" val="1512040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1D7BCA9-B6B3-44F3-D3CD-FC61D6445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908" y="361348"/>
            <a:ext cx="10515600" cy="577543"/>
          </a:xfrm>
        </p:spPr>
        <p:txBody>
          <a:bodyPr>
            <a:normAutofit fontScale="90000"/>
          </a:bodyPr>
          <a:lstStyle/>
          <a:p>
            <a:r>
              <a:rPr lang="en-US" dirty="0"/>
              <a:t>Using AI in Career Counseling &amp; Advising</a:t>
            </a:r>
          </a:p>
        </p:txBody>
      </p:sp>
      <p:sp>
        <p:nvSpPr>
          <p:cNvPr id="31" name="Text 12">
            <a:extLst>
              <a:ext uri="{FF2B5EF4-FFF2-40B4-BE49-F238E27FC236}">
                <a16:creationId xmlns:a16="http://schemas.microsoft.com/office/drawing/2014/main" id="{EC40DB3D-85B8-CA0E-628E-8D609749EE49}"/>
              </a:ext>
            </a:extLst>
          </p:cNvPr>
          <p:cNvSpPr/>
          <p:nvPr/>
        </p:nvSpPr>
        <p:spPr>
          <a:xfrm>
            <a:off x="906794" y="1937044"/>
            <a:ext cx="9287804" cy="30267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652ED403-B8AC-AEFC-1E8F-6E48B78809FB}"/>
              </a:ext>
            </a:extLst>
          </p:cNvPr>
          <p:cNvGrpSpPr/>
          <p:nvPr/>
        </p:nvGrpSpPr>
        <p:grpSpPr>
          <a:xfrm>
            <a:off x="146997" y="1308321"/>
            <a:ext cx="11896613" cy="1122056"/>
            <a:chOff x="146997" y="1512861"/>
            <a:chExt cx="11896613" cy="1122056"/>
          </a:xfrm>
        </p:grpSpPr>
        <p:sp>
          <p:nvSpPr>
            <p:cNvPr id="28" name="Shape 7">
              <a:extLst>
                <a:ext uri="{FF2B5EF4-FFF2-40B4-BE49-F238E27FC236}">
                  <a16:creationId xmlns:a16="http://schemas.microsoft.com/office/drawing/2014/main" id="{21AD8E25-986B-45CF-DDD4-5C607859B745}"/>
                </a:ext>
              </a:extLst>
            </p:cNvPr>
            <p:cNvSpPr/>
            <p:nvPr/>
          </p:nvSpPr>
          <p:spPr>
            <a:xfrm>
              <a:off x="146997" y="1512861"/>
              <a:ext cx="11896613" cy="1122056"/>
            </a:xfrm>
            <a:prstGeom prst="rect">
              <a:avLst/>
            </a:prstGeom>
            <a:solidFill>
              <a:srgbClr val="FFFFFF"/>
            </a:solidFill>
            <a:ln/>
            <a:effectLst>
              <a:outerShdw blurRad="63500" dist="25400" dir="8100000" algn="bl" rotWithShape="0">
                <a:srgbClr val="000000">
                  <a:alpha val="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Shape 9">
              <a:extLst>
                <a:ext uri="{FF2B5EF4-FFF2-40B4-BE49-F238E27FC236}">
                  <a16:creationId xmlns:a16="http://schemas.microsoft.com/office/drawing/2014/main" id="{0632DCB9-2BE7-DD67-7A38-099C01A00C3C}"/>
                </a:ext>
              </a:extLst>
            </p:cNvPr>
            <p:cNvSpPr/>
            <p:nvPr/>
          </p:nvSpPr>
          <p:spPr>
            <a:xfrm>
              <a:off x="265972" y="1773608"/>
              <a:ext cx="567512" cy="567512"/>
            </a:xfrm>
            <a:prstGeom prst="ellipse">
              <a:avLst/>
            </a:prstGeom>
            <a:solidFill>
              <a:srgbClr val="124066"/>
            </a:solidFill>
            <a:ln w="12700">
              <a:noFill/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Text 10">
              <a:extLst>
                <a:ext uri="{FF2B5EF4-FFF2-40B4-BE49-F238E27FC236}">
                  <a16:creationId xmlns:a16="http://schemas.microsoft.com/office/drawing/2014/main" id="{D61E2445-81CA-891C-DC14-79FD2A5B8639}"/>
                </a:ext>
              </a:extLst>
            </p:cNvPr>
            <p:cNvSpPr/>
            <p:nvPr/>
          </p:nvSpPr>
          <p:spPr>
            <a:xfrm>
              <a:off x="339282" y="1858735"/>
              <a:ext cx="397259" cy="397259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000" b="1" dirty="0">
                  <a:solidFill>
                    <a:srgbClr val="FFFFFF"/>
                  </a:solidFill>
                  <a:latin typeface="Arial Black" pitchFamily="34" charset="0"/>
                  <a:ea typeface="Arial Black" pitchFamily="34" charset="-122"/>
                  <a:cs typeface="Arial Black" pitchFamily="34" charset="-120"/>
                </a:rPr>
                <a:t>1</a:t>
              </a:r>
              <a:endParaRPr lang="en-US" sz="1500" dirty="0"/>
            </a:p>
          </p:txBody>
        </p:sp>
        <p:sp>
          <p:nvSpPr>
            <p:cNvPr id="33" name="Text 12">
              <a:extLst>
                <a:ext uri="{FF2B5EF4-FFF2-40B4-BE49-F238E27FC236}">
                  <a16:creationId xmlns:a16="http://schemas.microsoft.com/office/drawing/2014/main" id="{526C246D-4766-83FA-D44E-DC9294DD154D}"/>
                </a:ext>
              </a:extLst>
            </p:cNvPr>
            <p:cNvSpPr/>
            <p:nvPr/>
          </p:nvSpPr>
          <p:spPr>
            <a:xfrm>
              <a:off x="872311" y="1857800"/>
              <a:ext cx="10980407" cy="725999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sz="2400" b="1" dirty="0">
                  <a:solidFill>
                    <a:srgbClr val="1A1A2E"/>
                  </a:solidFill>
                </a:rPr>
                <a:t>Identify student strengths &amp; interests</a:t>
              </a:r>
              <a:endParaRPr lang="en-US" sz="2400" b="1" dirty="0"/>
            </a:p>
            <a:p>
              <a:r>
                <a:rPr lang="en-US" dirty="0"/>
                <a:t>Gather major, personality insights, soft skills, and career motivators. </a:t>
              </a:r>
              <a:r>
                <a:rPr lang="en-US" b="1" dirty="0"/>
                <a:t>Sample prompt</a:t>
              </a:r>
              <a:r>
                <a:rPr lang="en-US" dirty="0"/>
                <a:t>: "Student is a Com major, detail-oriented, motivated by helping people, interested in law. What NICE roles fit?"</a:t>
              </a:r>
            </a:p>
            <a:p>
              <a:pPr marL="0" indent="0">
                <a:buNone/>
              </a:pPr>
              <a:endParaRPr lang="en-US" b="1" dirty="0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A4D56D47-9482-C665-7414-B7A3184DA0D2}"/>
              </a:ext>
            </a:extLst>
          </p:cNvPr>
          <p:cNvGrpSpPr/>
          <p:nvPr/>
        </p:nvGrpSpPr>
        <p:grpSpPr>
          <a:xfrm>
            <a:off x="146996" y="2583718"/>
            <a:ext cx="11896613" cy="1122056"/>
            <a:chOff x="146997" y="2979856"/>
            <a:chExt cx="11896613" cy="1122056"/>
          </a:xfrm>
        </p:grpSpPr>
        <p:sp>
          <p:nvSpPr>
            <p:cNvPr id="52" name="Shape 7">
              <a:extLst>
                <a:ext uri="{FF2B5EF4-FFF2-40B4-BE49-F238E27FC236}">
                  <a16:creationId xmlns:a16="http://schemas.microsoft.com/office/drawing/2014/main" id="{E053A9D9-5A72-5FB6-D6B1-A038A6DA2E16}"/>
                </a:ext>
              </a:extLst>
            </p:cNvPr>
            <p:cNvSpPr/>
            <p:nvPr/>
          </p:nvSpPr>
          <p:spPr>
            <a:xfrm>
              <a:off x="146997" y="2979856"/>
              <a:ext cx="11896613" cy="1122056"/>
            </a:xfrm>
            <a:prstGeom prst="rect">
              <a:avLst/>
            </a:prstGeom>
            <a:solidFill>
              <a:srgbClr val="FFFFFF"/>
            </a:solidFill>
            <a:ln/>
            <a:effectLst>
              <a:outerShdw blurRad="63500" dist="25400" dir="8100000" algn="bl" rotWithShape="0">
                <a:srgbClr val="000000">
                  <a:alpha val="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Shape 9">
              <a:extLst>
                <a:ext uri="{FF2B5EF4-FFF2-40B4-BE49-F238E27FC236}">
                  <a16:creationId xmlns:a16="http://schemas.microsoft.com/office/drawing/2014/main" id="{BD129920-B685-5761-2157-37A9004D7655}"/>
                </a:ext>
              </a:extLst>
            </p:cNvPr>
            <p:cNvSpPr/>
            <p:nvPr/>
          </p:nvSpPr>
          <p:spPr>
            <a:xfrm>
              <a:off x="265972" y="3240603"/>
              <a:ext cx="567512" cy="567512"/>
            </a:xfrm>
            <a:prstGeom prst="ellipse">
              <a:avLst/>
            </a:prstGeom>
            <a:solidFill>
              <a:srgbClr val="124066"/>
            </a:solidFill>
            <a:ln w="12700">
              <a:noFill/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Text 10">
              <a:extLst>
                <a:ext uri="{FF2B5EF4-FFF2-40B4-BE49-F238E27FC236}">
                  <a16:creationId xmlns:a16="http://schemas.microsoft.com/office/drawing/2014/main" id="{03B69F8E-4217-4F2D-AF46-7E5520B5E189}"/>
                </a:ext>
              </a:extLst>
            </p:cNvPr>
            <p:cNvSpPr/>
            <p:nvPr/>
          </p:nvSpPr>
          <p:spPr>
            <a:xfrm>
              <a:off x="339282" y="3325730"/>
              <a:ext cx="397259" cy="397259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000" b="1" dirty="0">
                  <a:solidFill>
                    <a:srgbClr val="FFFFFF"/>
                  </a:solidFill>
                  <a:latin typeface="Arial Black" pitchFamily="34" charset="0"/>
                  <a:ea typeface="Arial Black" pitchFamily="34" charset="-122"/>
                  <a:cs typeface="Arial Black" pitchFamily="34" charset="-120"/>
                </a:rPr>
                <a:t>2</a:t>
              </a:r>
              <a:endParaRPr lang="en-US" sz="1500" dirty="0"/>
            </a:p>
          </p:txBody>
        </p:sp>
        <p:sp>
          <p:nvSpPr>
            <p:cNvPr id="55" name="Text 12">
              <a:extLst>
                <a:ext uri="{FF2B5EF4-FFF2-40B4-BE49-F238E27FC236}">
                  <a16:creationId xmlns:a16="http://schemas.microsoft.com/office/drawing/2014/main" id="{FCBC3F4E-4814-9401-B882-A4E8FD37B8C4}"/>
                </a:ext>
              </a:extLst>
            </p:cNvPr>
            <p:cNvSpPr/>
            <p:nvPr/>
          </p:nvSpPr>
          <p:spPr>
            <a:xfrm>
              <a:off x="872311" y="3324795"/>
              <a:ext cx="10980407" cy="725999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sz="2400" b="1" dirty="0">
                  <a:solidFill>
                    <a:srgbClr val="1A1A2E"/>
                  </a:solidFill>
                </a:rPr>
                <a:t>Map interests to NICE roles</a:t>
              </a:r>
              <a:endParaRPr lang="en-US" sz="2400" b="1" dirty="0"/>
            </a:p>
            <a:p>
              <a:r>
                <a:rPr lang="en-US" dirty="0"/>
                <a:t>Have Claude or another GAI suggest 3 – 5 relevant NICE work roles with brief rationale for each one.</a:t>
              </a:r>
            </a:p>
            <a:p>
              <a:pPr marL="0" indent="0">
                <a:buNone/>
              </a:pPr>
              <a:endParaRPr lang="en-US" b="1" dirty="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1B9CEF9-31E4-30CF-B1E3-000C48775E72}"/>
              </a:ext>
            </a:extLst>
          </p:cNvPr>
          <p:cNvGrpSpPr/>
          <p:nvPr/>
        </p:nvGrpSpPr>
        <p:grpSpPr>
          <a:xfrm>
            <a:off x="146995" y="3859115"/>
            <a:ext cx="11896613" cy="1122056"/>
            <a:chOff x="146997" y="4531929"/>
            <a:chExt cx="11896613" cy="1122056"/>
          </a:xfrm>
        </p:grpSpPr>
        <p:sp>
          <p:nvSpPr>
            <p:cNvPr id="56" name="Shape 7">
              <a:extLst>
                <a:ext uri="{FF2B5EF4-FFF2-40B4-BE49-F238E27FC236}">
                  <a16:creationId xmlns:a16="http://schemas.microsoft.com/office/drawing/2014/main" id="{2FC94A3C-D68A-E47E-B28F-EF026BEBE69E}"/>
                </a:ext>
              </a:extLst>
            </p:cNvPr>
            <p:cNvSpPr/>
            <p:nvPr/>
          </p:nvSpPr>
          <p:spPr>
            <a:xfrm>
              <a:off x="146997" y="4531929"/>
              <a:ext cx="11896613" cy="1122056"/>
            </a:xfrm>
            <a:prstGeom prst="rect">
              <a:avLst/>
            </a:prstGeom>
            <a:solidFill>
              <a:srgbClr val="FFFFFF"/>
            </a:solidFill>
            <a:ln/>
            <a:effectLst>
              <a:outerShdw blurRad="63500" dist="25400" dir="8100000" algn="bl" rotWithShape="0">
                <a:srgbClr val="000000">
                  <a:alpha val="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Shape 9">
              <a:extLst>
                <a:ext uri="{FF2B5EF4-FFF2-40B4-BE49-F238E27FC236}">
                  <a16:creationId xmlns:a16="http://schemas.microsoft.com/office/drawing/2014/main" id="{69625AEE-7553-13F5-115F-21A5F373ECB3}"/>
                </a:ext>
              </a:extLst>
            </p:cNvPr>
            <p:cNvSpPr/>
            <p:nvPr/>
          </p:nvSpPr>
          <p:spPr>
            <a:xfrm>
              <a:off x="265972" y="4792676"/>
              <a:ext cx="567512" cy="567512"/>
            </a:xfrm>
            <a:prstGeom prst="ellipse">
              <a:avLst/>
            </a:prstGeom>
            <a:solidFill>
              <a:srgbClr val="124066"/>
            </a:solidFill>
            <a:ln w="12700">
              <a:noFill/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Text 10">
              <a:extLst>
                <a:ext uri="{FF2B5EF4-FFF2-40B4-BE49-F238E27FC236}">
                  <a16:creationId xmlns:a16="http://schemas.microsoft.com/office/drawing/2014/main" id="{1937E32F-52DA-33DD-7775-EB474843AE64}"/>
                </a:ext>
              </a:extLst>
            </p:cNvPr>
            <p:cNvSpPr/>
            <p:nvPr/>
          </p:nvSpPr>
          <p:spPr>
            <a:xfrm>
              <a:off x="339282" y="4877803"/>
              <a:ext cx="397259" cy="397259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000" b="1" dirty="0">
                  <a:solidFill>
                    <a:srgbClr val="FFFFFF"/>
                  </a:solidFill>
                  <a:latin typeface="Arial Black" pitchFamily="34" charset="0"/>
                </a:rPr>
                <a:t>3</a:t>
              </a:r>
              <a:endParaRPr lang="en-US" sz="1500" dirty="0"/>
            </a:p>
          </p:txBody>
        </p:sp>
        <p:sp>
          <p:nvSpPr>
            <p:cNvPr id="59" name="Text 12">
              <a:extLst>
                <a:ext uri="{FF2B5EF4-FFF2-40B4-BE49-F238E27FC236}">
                  <a16:creationId xmlns:a16="http://schemas.microsoft.com/office/drawing/2014/main" id="{19E843D4-5D88-7928-80DF-1498E4FCFD36}"/>
                </a:ext>
              </a:extLst>
            </p:cNvPr>
            <p:cNvSpPr/>
            <p:nvPr/>
          </p:nvSpPr>
          <p:spPr>
            <a:xfrm>
              <a:off x="872311" y="4876868"/>
              <a:ext cx="10980407" cy="725999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sz="2400" b="1" dirty="0">
                  <a:solidFill>
                    <a:srgbClr val="1A1A2E"/>
                  </a:solidFill>
                </a:rPr>
                <a:t>Tailor the resume &amp; LinkedIn profile</a:t>
              </a:r>
              <a:endParaRPr lang="en-US" sz="2400" b="1" dirty="0"/>
            </a:p>
            <a:p>
              <a:r>
                <a:rPr lang="en-US" dirty="0"/>
                <a:t>Reframe existing experience using cybersecurity-relevant language. </a:t>
              </a:r>
              <a:r>
                <a:rPr lang="en-US" b="1" dirty="0"/>
                <a:t>Sample prompt</a:t>
              </a:r>
              <a:r>
                <a:rPr lang="en-US" dirty="0"/>
                <a:t>: "Rewrite internship bullets for a GRC Analyst role using NICE Framework knowledge statements."</a:t>
              </a:r>
            </a:p>
            <a:p>
              <a:pPr marL="0" indent="0">
                <a:buNone/>
              </a:pPr>
              <a:endParaRPr lang="en-US" b="1" dirty="0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D54059C5-8EA7-D930-F24A-2B9C539FD9CD}"/>
              </a:ext>
            </a:extLst>
          </p:cNvPr>
          <p:cNvGrpSpPr/>
          <p:nvPr/>
        </p:nvGrpSpPr>
        <p:grpSpPr>
          <a:xfrm>
            <a:off x="146994" y="5134512"/>
            <a:ext cx="11896613" cy="1122056"/>
            <a:chOff x="146997" y="4531929"/>
            <a:chExt cx="11896613" cy="1122056"/>
          </a:xfrm>
        </p:grpSpPr>
        <p:sp>
          <p:nvSpPr>
            <p:cNvPr id="63" name="Shape 7">
              <a:extLst>
                <a:ext uri="{FF2B5EF4-FFF2-40B4-BE49-F238E27FC236}">
                  <a16:creationId xmlns:a16="http://schemas.microsoft.com/office/drawing/2014/main" id="{4E25D8E5-D739-2A9E-48C0-80B070CCE1BB}"/>
                </a:ext>
              </a:extLst>
            </p:cNvPr>
            <p:cNvSpPr/>
            <p:nvPr/>
          </p:nvSpPr>
          <p:spPr>
            <a:xfrm>
              <a:off x="146997" y="4531929"/>
              <a:ext cx="11896613" cy="1122056"/>
            </a:xfrm>
            <a:prstGeom prst="rect">
              <a:avLst/>
            </a:prstGeom>
            <a:solidFill>
              <a:srgbClr val="FFFFFF"/>
            </a:solidFill>
            <a:ln/>
            <a:effectLst>
              <a:outerShdw blurRad="63500" dist="25400" dir="8100000" algn="bl" rotWithShape="0">
                <a:srgbClr val="000000">
                  <a:alpha val="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Shape 9">
              <a:extLst>
                <a:ext uri="{FF2B5EF4-FFF2-40B4-BE49-F238E27FC236}">
                  <a16:creationId xmlns:a16="http://schemas.microsoft.com/office/drawing/2014/main" id="{33C49B5B-F68F-953A-1232-CBB795BEA1CB}"/>
                </a:ext>
              </a:extLst>
            </p:cNvPr>
            <p:cNvSpPr/>
            <p:nvPr/>
          </p:nvSpPr>
          <p:spPr>
            <a:xfrm>
              <a:off x="265972" y="4792676"/>
              <a:ext cx="567512" cy="567512"/>
            </a:xfrm>
            <a:prstGeom prst="ellipse">
              <a:avLst/>
            </a:prstGeom>
            <a:solidFill>
              <a:srgbClr val="124066"/>
            </a:solidFill>
            <a:ln w="12700">
              <a:noFill/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Text 10">
              <a:extLst>
                <a:ext uri="{FF2B5EF4-FFF2-40B4-BE49-F238E27FC236}">
                  <a16:creationId xmlns:a16="http://schemas.microsoft.com/office/drawing/2014/main" id="{B2141493-1D06-CDA4-A32D-69AC984CC978}"/>
                </a:ext>
              </a:extLst>
            </p:cNvPr>
            <p:cNvSpPr/>
            <p:nvPr/>
          </p:nvSpPr>
          <p:spPr>
            <a:xfrm>
              <a:off x="339282" y="4877803"/>
              <a:ext cx="397259" cy="397259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000" b="1" dirty="0">
                  <a:solidFill>
                    <a:srgbClr val="FFFFFF"/>
                  </a:solidFill>
                  <a:latin typeface="Arial Black" pitchFamily="34" charset="0"/>
                </a:rPr>
                <a:t>4</a:t>
              </a:r>
              <a:endParaRPr lang="en-US" sz="1500" dirty="0"/>
            </a:p>
          </p:txBody>
        </p:sp>
        <p:sp>
          <p:nvSpPr>
            <p:cNvPr id="66" name="Text 12">
              <a:extLst>
                <a:ext uri="{FF2B5EF4-FFF2-40B4-BE49-F238E27FC236}">
                  <a16:creationId xmlns:a16="http://schemas.microsoft.com/office/drawing/2014/main" id="{9005F6A5-6C7B-9BFD-FB3C-39834A8BB062}"/>
                </a:ext>
              </a:extLst>
            </p:cNvPr>
            <p:cNvSpPr/>
            <p:nvPr/>
          </p:nvSpPr>
          <p:spPr>
            <a:xfrm>
              <a:off x="872311" y="4876868"/>
              <a:ext cx="10980407" cy="725999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sz="2400" b="1" dirty="0">
                  <a:solidFill>
                    <a:srgbClr val="1A1A2E"/>
                  </a:solidFill>
                </a:rPr>
                <a:t>Build a 6-month pathway plan</a:t>
              </a:r>
              <a:endParaRPr lang="en-US" sz="2400" b="1" dirty="0"/>
            </a:p>
            <a:p>
              <a:r>
                <a:rPr lang="en-US" dirty="0"/>
                <a:t>Generate a structured action plan: certs to pursue, competitions to join, and professional communities to engage. </a:t>
              </a:r>
              <a:r>
                <a:rPr lang="en-US" b="1" dirty="0"/>
                <a:t>Sample prompt: </a:t>
              </a:r>
              <a:r>
                <a:rPr lang="en-US" dirty="0"/>
                <a:t>"Create a 6-month plan for a student targeting SOC Analyst with no cyber certs yet."</a:t>
              </a:r>
            </a:p>
            <a:p>
              <a:pPr marL="0" indent="0">
                <a:buNone/>
              </a:pP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742928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2CA370-AA4F-A591-98B8-08D12141F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C2350EF-EEE5-AA13-18F8-F5DC6595A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908" y="361348"/>
            <a:ext cx="10515600" cy="577543"/>
          </a:xfrm>
        </p:spPr>
        <p:txBody>
          <a:bodyPr>
            <a:normAutofit fontScale="90000"/>
          </a:bodyPr>
          <a:lstStyle/>
          <a:p>
            <a:r>
              <a:rPr lang="en-US" dirty="0"/>
              <a:t>Additional Prompting Strategies</a:t>
            </a:r>
          </a:p>
        </p:txBody>
      </p:sp>
      <p:sp>
        <p:nvSpPr>
          <p:cNvPr id="31" name="Text 12">
            <a:extLst>
              <a:ext uri="{FF2B5EF4-FFF2-40B4-BE49-F238E27FC236}">
                <a16:creationId xmlns:a16="http://schemas.microsoft.com/office/drawing/2014/main" id="{D299BB34-C0FE-FEA7-28D2-7FE3F2A1F657}"/>
              </a:ext>
            </a:extLst>
          </p:cNvPr>
          <p:cNvSpPr/>
          <p:nvPr/>
        </p:nvSpPr>
        <p:spPr>
          <a:xfrm>
            <a:off x="906794" y="1937044"/>
            <a:ext cx="9287804" cy="30267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1EF9D843-B090-5D4B-15AA-0CB86CD49C02}"/>
              </a:ext>
            </a:extLst>
          </p:cNvPr>
          <p:cNvGrpSpPr/>
          <p:nvPr/>
        </p:nvGrpSpPr>
        <p:grpSpPr>
          <a:xfrm>
            <a:off x="146997" y="1308321"/>
            <a:ext cx="11896613" cy="1519100"/>
            <a:chOff x="146997" y="1512861"/>
            <a:chExt cx="11896613" cy="1519100"/>
          </a:xfrm>
        </p:grpSpPr>
        <p:sp>
          <p:nvSpPr>
            <p:cNvPr id="28" name="Shape 7">
              <a:extLst>
                <a:ext uri="{FF2B5EF4-FFF2-40B4-BE49-F238E27FC236}">
                  <a16:creationId xmlns:a16="http://schemas.microsoft.com/office/drawing/2014/main" id="{8537C31F-8455-D9F4-76DE-0DB2A9376FA0}"/>
                </a:ext>
              </a:extLst>
            </p:cNvPr>
            <p:cNvSpPr/>
            <p:nvPr/>
          </p:nvSpPr>
          <p:spPr>
            <a:xfrm>
              <a:off x="146997" y="1512861"/>
              <a:ext cx="11896613" cy="1519100"/>
            </a:xfrm>
            <a:prstGeom prst="rect">
              <a:avLst/>
            </a:prstGeom>
            <a:solidFill>
              <a:srgbClr val="FFFFFF"/>
            </a:solidFill>
            <a:ln/>
            <a:effectLst>
              <a:outerShdw blurRad="63500" dist="25400" dir="8100000" algn="bl" rotWithShape="0">
                <a:srgbClr val="000000">
                  <a:alpha val="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Shape 9">
              <a:extLst>
                <a:ext uri="{FF2B5EF4-FFF2-40B4-BE49-F238E27FC236}">
                  <a16:creationId xmlns:a16="http://schemas.microsoft.com/office/drawing/2014/main" id="{93BDEB24-8A5D-3A3D-4065-8AFC80D4E881}"/>
                </a:ext>
              </a:extLst>
            </p:cNvPr>
            <p:cNvSpPr/>
            <p:nvPr/>
          </p:nvSpPr>
          <p:spPr>
            <a:xfrm>
              <a:off x="265972" y="1773608"/>
              <a:ext cx="567512" cy="567512"/>
            </a:xfrm>
            <a:prstGeom prst="ellipse">
              <a:avLst/>
            </a:prstGeom>
            <a:solidFill>
              <a:srgbClr val="124066"/>
            </a:solidFill>
            <a:ln w="12700">
              <a:noFill/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Text 10">
              <a:extLst>
                <a:ext uri="{FF2B5EF4-FFF2-40B4-BE49-F238E27FC236}">
                  <a16:creationId xmlns:a16="http://schemas.microsoft.com/office/drawing/2014/main" id="{80674D25-1C3F-48B6-35CF-85E8106C258F}"/>
                </a:ext>
              </a:extLst>
            </p:cNvPr>
            <p:cNvSpPr/>
            <p:nvPr/>
          </p:nvSpPr>
          <p:spPr>
            <a:xfrm>
              <a:off x="339282" y="1858735"/>
              <a:ext cx="397259" cy="397259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000" b="1" dirty="0">
                  <a:solidFill>
                    <a:srgbClr val="FFFFFF"/>
                  </a:solidFill>
                  <a:latin typeface="Arial Black" pitchFamily="34" charset="0"/>
                </a:rPr>
                <a:t>5</a:t>
              </a:r>
              <a:endParaRPr lang="en-US" sz="1500" dirty="0"/>
            </a:p>
          </p:txBody>
        </p:sp>
        <p:sp>
          <p:nvSpPr>
            <p:cNvPr id="33" name="Text 12">
              <a:extLst>
                <a:ext uri="{FF2B5EF4-FFF2-40B4-BE49-F238E27FC236}">
                  <a16:creationId xmlns:a16="http://schemas.microsoft.com/office/drawing/2014/main" id="{66E092DB-8572-713F-57D4-0943FAFD4158}"/>
                </a:ext>
              </a:extLst>
            </p:cNvPr>
            <p:cNvSpPr/>
            <p:nvPr/>
          </p:nvSpPr>
          <p:spPr>
            <a:xfrm>
              <a:off x="872311" y="1857800"/>
              <a:ext cx="10980407" cy="725999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sz="2400" b="1" dirty="0">
                  <a:solidFill>
                    <a:srgbClr val="1A1A2E"/>
                  </a:solidFill>
                </a:rPr>
                <a:t>Help students recognize transferable skills.</a:t>
              </a:r>
              <a:br>
                <a:rPr lang="en-US" sz="2400" b="1" dirty="0">
                  <a:solidFill>
                    <a:srgbClr val="1A1A2E"/>
                  </a:solidFill>
                </a:rPr>
              </a:br>
              <a:r>
                <a:rPr lang="en-US" dirty="0"/>
                <a:t>Many students do not realize they already have cybersecurity-relevant experience from their retail, healthcare, military service, customer service, or volunteer work. </a:t>
              </a:r>
              <a:r>
                <a:rPr lang="en-US" b="1" dirty="0"/>
                <a:t>Sample prompt</a:t>
              </a:r>
              <a:r>
                <a:rPr lang="en-US" dirty="0"/>
                <a:t>: "Identify transferable cybersecurity skills from this student's experience as a pharmacy technician."</a:t>
              </a:r>
              <a:endParaRPr lang="en-US" b="1" dirty="0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FC34580D-23E1-A965-4866-39D83F3C073D}"/>
              </a:ext>
            </a:extLst>
          </p:cNvPr>
          <p:cNvGrpSpPr/>
          <p:nvPr/>
        </p:nvGrpSpPr>
        <p:grpSpPr>
          <a:xfrm>
            <a:off x="146995" y="3052073"/>
            <a:ext cx="11896613" cy="1122056"/>
            <a:chOff x="146997" y="2979856"/>
            <a:chExt cx="11896613" cy="1122056"/>
          </a:xfrm>
        </p:grpSpPr>
        <p:sp>
          <p:nvSpPr>
            <p:cNvPr id="52" name="Shape 7">
              <a:extLst>
                <a:ext uri="{FF2B5EF4-FFF2-40B4-BE49-F238E27FC236}">
                  <a16:creationId xmlns:a16="http://schemas.microsoft.com/office/drawing/2014/main" id="{65F4407A-BBB1-32A6-7619-36B67BBB6BC8}"/>
                </a:ext>
              </a:extLst>
            </p:cNvPr>
            <p:cNvSpPr/>
            <p:nvPr/>
          </p:nvSpPr>
          <p:spPr>
            <a:xfrm>
              <a:off x="146997" y="2979856"/>
              <a:ext cx="11896613" cy="1122056"/>
            </a:xfrm>
            <a:prstGeom prst="rect">
              <a:avLst/>
            </a:prstGeom>
            <a:solidFill>
              <a:srgbClr val="FFFFFF"/>
            </a:solidFill>
            <a:ln/>
            <a:effectLst>
              <a:outerShdw blurRad="63500" dist="25400" dir="8100000" algn="bl" rotWithShape="0">
                <a:srgbClr val="000000">
                  <a:alpha val="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Shape 9">
              <a:extLst>
                <a:ext uri="{FF2B5EF4-FFF2-40B4-BE49-F238E27FC236}">
                  <a16:creationId xmlns:a16="http://schemas.microsoft.com/office/drawing/2014/main" id="{045EC80B-4E81-8793-5DE3-E08CE81C0815}"/>
                </a:ext>
              </a:extLst>
            </p:cNvPr>
            <p:cNvSpPr/>
            <p:nvPr/>
          </p:nvSpPr>
          <p:spPr>
            <a:xfrm>
              <a:off x="265972" y="3240603"/>
              <a:ext cx="567512" cy="567512"/>
            </a:xfrm>
            <a:prstGeom prst="ellipse">
              <a:avLst/>
            </a:prstGeom>
            <a:solidFill>
              <a:srgbClr val="124066"/>
            </a:solidFill>
            <a:ln w="12700">
              <a:noFill/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Text 10">
              <a:extLst>
                <a:ext uri="{FF2B5EF4-FFF2-40B4-BE49-F238E27FC236}">
                  <a16:creationId xmlns:a16="http://schemas.microsoft.com/office/drawing/2014/main" id="{450A21F7-624E-9BE7-3FA2-6E12499607B3}"/>
                </a:ext>
              </a:extLst>
            </p:cNvPr>
            <p:cNvSpPr/>
            <p:nvPr/>
          </p:nvSpPr>
          <p:spPr>
            <a:xfrm>
              <a:off x="339282" y="3325730"/>
              <a:ext cx="397259" cy="397259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000" b="1" dirty="0">
                  <a:solidFill>
                    <a:srgbClr val="FFFFFF"/>
                  </a:solidFill>
                  <a:latin typeface="Arial Black" pitchFamily="34" charset="0"/>
                </a:rPr>
                <a:t>6</a:t>
              </a:r>
              <a:endParaRPr lang="en-US" sz="1500" dirty="0"/>
            </a:p>
          </p:txBody>
        </p:sp>
        <p:sp>
          <p:nvSpPr>
            <p:cNvPr id="55" name="Text 12">
              <a:extLst>
                <a:ext uri="{FF2B5EF4-FFF2-40B4-BE49-F238E27FC236}">
                  <a16:creationId xmlns:a16="http://schemas.microsoft.com/office/drawing/2014/main" id="{DF7CDDBD-30EE-2646-F9E9-08D573401C8A}"/>
                </a:ext>
              </a:extLst>
            </p:cNvPr>
            <p:cNvSpPr/>
            <p:nvPr/>
          </p:nvSpPr>
          <p:spPr>
            <a:xfrm>
              <a:off x="906794" y="3240603"/>
              <a:ext cx="10980407" cy="725999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sz="2400" b="1" dirty="0"/>
                <a:t>Compare Career Options</a:t>
              </a:r>
            </a:p>
            <a:p>
              <a:r>
                <a:rPr lang="en-US" dirty="0"/>
                <a:t>Help students evaluate multiple pathways. </a:t>
              </a:r>
              <a:r>
                <a:rPr lang="en-US" b="1" dirty="0"/>
                <a:t>Sample prompt: </a:t>
              </a:r>
              <a:r>
                <a:rPr lang="en-US" dirty="0"/>
                <a:t>"Compare SOC Analyst, GRC Analyst, and Digital Forensics Investigator careers including typical duties, required skills, salary, and advancement opportunities.</a:t>
              </a:r>
              <a:endParaRPr lang="en-US" b="1" dirty="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29EA7854-5832-DF9E-AB51-1D95BB1CB71A}"/>
              </a:ext>
            </a:extLst>
          </p:cNvPr>
          <p:cNvGrpSpPr/>
          <p:nvPr/>
        </p:nvGrpSpPr>
        <p:grpSpPr>
          <a:xfrm>
            <a:off x="146994" y="4490580"/>
            <a:ext cx="11896613" cy="1122056"/>
            <a:chOff x="146997" y="4531929"/>
            <a:chExt cx="11896613" cy="1122056"/>
          </a:xfrm>
        </p:grpSpPr>
        <p:sp>
          <p:nvSpPr>
            <p:cNvPr id="56" name="Shape 7">
              <a:extLst>
                <a:ext uri="{FF2B5EF4-FFF2-40B4-BE49-F238E27FC236}">
                  <a16:creationId xmlns:a16="http://schemas.microsoft.com/office/drawing/2014/main" id="{49CD2EC4-F229-E8F1-40EC-5D0B6B68EB49}"/>
                </a:ext>
              </a:extLst>
            </p:cNvPr>
            <p:cNvSpPr/>
            <p:nvPr/>
          </p:nvSpPr>
          <p:spPr>
            <a:xfrm>
              <a:off x="146997" y="4531929"/>
              <a:ext cx="11896613" cy="1122056"/>
            </a:xfrm>
            <a:prstGeom prst="rect">
              <a:avLst/>
            </a:prstGeom>
            <a:solidFill>
              <a:srgbClr val="FFFFFF"/>
            </a:solidFill>
            <a:ln/>
            <a:effectLst>
              <a:outerShdw blurRad="63500" dist="25400" dir="8100000" algn="bl" rotWithShape="0">
                <a:srgbClr val="000000">
                  <a:alpha val="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Shape 9">
              <a:extLst>
                <a:ext uri="{FF2B5EF4-FFF2-40B4-BE49-F238E27FC236}">
                  <a16:creationId xmlns:a16="http://schemas.microsoft.com/office/drawing/2014/main" id="{000DAAB8-8E61-6856-FA14-2BAE07148C0D}"/>
                </a:ext>
              </a:extLst>
            </p:cNvPr>
            <p:cNvSpPr/>
            <p:nvPr/>
          </p:nvSpPr>
          <p:spPr>
            <a:xfrm>
              <a:off x="265972" y="4792676"/>
              <a:ext cx="567512" cy="567512"/>
            </a:xfrm>
            <a:prstGeom prst="ellipse">
              <a:avLst/>
            </a:prstGeom>
            <a:solidFill>
              <a:srgbClr val="124066"/>
            </a:solidFill>
            <a:ln w="12700">
              <a:noFill/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Text 10">
              <a:extLst>
                <a:ext uri="{FF2B5EF4-FFF2-40B4-BE49-F238E27FC236}">
                  <a16:creationId xmlns:a16="http://schemas.microsoft.com/office/drawing/2014/main" id="{568E828C-92DF-8B32-69C4-E01506569915}"/>
                </a:ext>
              </a:extLst>
            </p:cNvPr>
            <p:cNvSpPr/>
            <p:nvPr/>
          </p:nvSpPr>
          <p:spPr>
            <a:xfrm>
              <a:off x="339282" y="4877803"/>
              <a:ext cx="397259" cy="397259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000" b="1" dirty="0">
                  <a:solidFill>
                    <a:srgbClr val="FFFFFF"/>
                  </a:solidFill>
                  <a:latin typeface="Arial Black" pitchFamily="34" charset="0"/>
                </a:rPr>
                <a:t>7</a:t>
              </a:r>
              <a:endParaRPr lang="en-US" sz="1500" dirty="0"/>
            </a:p>
          </p:txBody>
        </p:sp>
        <p:sp>
          <p:nvSpPr>
            <p:cNvPr id="59" name="Text 12">
              <a:extLst>
                <a:ext uri="{FF2B5EF4-FFF2-40B4-BE49-F238E27FC236}">
                  <a16:creationId xmlns:a16="http://schemas.microsoft.com/office/drawing/2014/main" id="{B0F65F2B-6DB1-64AC-842C-DF6AD1C9BE92}"/>
                </a:ext>
              </a:extLst>
            </p:cNvPr>
            <p:cNvSpPr/>
            <p:nvPr/>
          </p:nvSpPr>
          <p:spPr>
            <a:xfrm>
              <a:off x="872311" y="4876868"/>
              <a:ext cx="10980407" cy="725999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sz="2400" b="1" dirty="0"/>
                <a:t>Explore Industry-Specific Cyber Careers</a:t>
              </a:r>
            </a:p>
            <a:p>
              <a:r>
                <a:rPr lang="en-US" dirty="0"/>
                <a:t>Show students cybersecurity opportunities within their chosen field. </a:t>
              </a:r>
              <a:r>
                <a:rPr lang="en-US" b="1" dirty="0"/>
                <a:t>Sample prompt</a:t>
              </a:r>
              <a:r>
                <a:rPr lang="en-US" dirty="0"/>
                <a:t>: "A student is majoring in criminal justice. What cybersecurity roles align with their interests and educational background?."</a:t>
              </a:r>
            </a:p>
            <a:p>
              <a:pPr marL="0" indent="0">
                <a:buNone/>
              </a:pPr>
              <a:endParaRPr lang="en-US" b="1" dirty="0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63206E9-D993-040F-4886-3A38E31ECDF0}"/>
              </a:ext>
            </a:extLst>
          </p:cNvPr>
          <p:cNvSpPr txBox="1"/>
          <p:nvPr/>
        </p:nvSpPr>
        <p:spPr>
          <a:xfrm>
            <a:off x="1816764" y="5837288"/>
            <a:ext cx="1022684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400" b="1" dirty="0"/>
              <a:t>Human-in-the-loop notice: </a:t>
            </a:r>
            <a:r>
              <a:rPr lang="en-US" sz="1400" dirty="0"/>
              <a:t>AI should support, not replace, professional advising. Advisors and counselors provide the human judgment, context, encouragement, and relationship-building that students need to make informed career decisions.</a:t>
            </a:r>
          </a:p>
        </p:txBody>
      </p:sp>
    </p:spTree>
    <p:extLst>
      <p:ext uri="{BB962C8B-B14F-4D97-AF65-F5344CB8AC3E}">
        <p14:creationId xmlns:p14="http://schemas.microsoft.com/office/powerpoint/2010/main" val="220738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E346A-929A-799F-79C6-70EA8AE6E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441" y="524612"/>
            <a:ext cx="10515600" cy="577543"/>
          </a:xfrm>
        </p:spPr>
        <p:txBody>
          <a:bodyPr>
            <a:normAutofit fontScale="90000"/>
          </a:bodyPr>
          <a:lstStyle/>
          <a:p>
            <a:r>
              <a:rPr lang="en-US" dirty="0"/>
              <a:t>RICO Prompting Tips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F9FF252-1F61-7E68-F92F-A5FD7BD638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3417374"/>
              </p:ext>
            </p:extLst>
          </p:nvPr>
        </p:nvGraphicFramePr>
        <p:xfrm>
          <a:off x="324853" y="1648326"/>
          <a:ext cx="11598441" cy="4560240"/>
        </p:xfrm>
        <a:graphic>
          <a:graphicData uri="http://schemas.openxmlformats.org/drawingml/2006/table">
            <a:tbl>
              <a:tblPr/>
              <a:tblGrid>
                <a:gridCol w="2484488">
                  <a:extLst>
                    <a:ext uri="{9D8B030D-6E8A-4147-A177-3AD203B41FA5}">
                      <a16:colId xmlns:a16="http://schemas.microsoft.com/office/drawing/2014/main" val="2337149397"/>
                    </a:ext>
                  </a:extLst>
                </a:gridCol>
                <a:gridCol w="3182385">
                  <a:extLst>
                    <a:ext uri="{9D8B030D-6E8A-4147-A177-3AD203B41FA5}">
                      <a16:colId xmlns:a16="http://schemas.microsoft.com/office/drawing/2014/main" val="312340159"/>
                    </a:ext>
                  </a:extLst>
                </a:gridCol>
                <a:gridCol w="5931568">
                  <a:extLst>
                    <a:ext uri="{9D8B030D-6E8A-4147-A177-3AD203B41FA5}">
                      <a16:colId xmlns:a16="http://schemas.microsoft.com/office/drawing/2014/main" val="804321696"/>
                    </a:ext>
                  </a:extLst>
                </a:gridCol>
              </a:tblGrid>
              <a:tr h="31402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Letter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marL="77702" marR="77702" marT="38851" marB="3885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240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Meaning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marL="77702" marR="77702" marT="38851" marB="3885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240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Example Element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marL="77702" marR="77702" marT="38851" marB="3885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24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5331199"/>
                  </a:ext>
                </a:extLst>
              </a:tr>
              <a:tr h="102056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200" b="1" dirty="0"/>
                        <a:t>R – Role</a:t>
                      </a:r>
                      <a:endParaRPr lang="en-US" sz="2200" dirty="0"/>
                    </a:p>
                  </a:txBody>
                  <a:tcPr marL="77702" marR="77702" marT="38851" marB="3885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200" dirty="0"/>
                        <a:t>Assign AI an identity or perspective</a:t>
                      </a:r>
                    </a:p>
                  </a:txBody>
                  <a:tcPr marL="77702" marR="77702" marT="38851" marB="3885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200"/>
                        <a:t>"You are an academic advisor specializing in career development for community college students…"</a:t>
                      </a:r>
                    </a:p>
                  </a:txBody>
                  <a:tcPr marL="77702" marR="77702" marT="38851" marB="3885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5693371"/>
                  </a:ext>
                </a:extLst>
              </a:tr>
              <a:tr h="78505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200" b="1" dirty="0"/>
                        <a:t>I – Instructions</a:t>
                      </a:r>
                      <a:endParaRPr lang="en-US" sz="2200" dirty="0"/>
                    </a:p>
                  </a:txBody>
                  <a:tcPr marL="77702" marR="77702" marT="38851" marB="3885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200" dirty="0"/>
                        <a:t>Clearly define the task</a:t>
                      </a:r>
                    </a:p>
                  </a:txBody>
                  <a:tcPr marL="77702" marR="77702" marT="38851" marB="3885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200" dirty="0"/>
                        <a:t>"Create a personalized academic plan with recommended courses and milestones…"</a:t>
                      </a:r>
                    </a:p>
                  </a:txBody>
                  <a:tcPr marL="77702" marR="77702" marT="38851" marB="3885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1273478"/>
                  </a:ext>
                </a:extLst>
              </a:tr>
              <a:tr h="102056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200" b="1"/>
                        <a:t>C – Context</a:t>
                      </a:r>
                      <a:endParaRPr lang="en-US" sz="2200"/>
                    </a:p>
                  </a:txBody>
                  <a:tcPr marL="77702" marR="77702" marT="38851" marB="3885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200" dirty="0"/>
                        <a:t>Provide details like audience, level, or goals</a:t>
                      </a:r>
                    </a:p>
                  </a:txBody>
                  <a:tcPr marL="77702" marR="77702" marT="38851" marB="3885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200"/>
                        <a:t>"For a second-year student exploring a career change into cybersecurity with no prior tech background."</a:t>
                      </a:r>
                    </a:p>
                  </a:txBody>
                  <a:tcPr marL="77702" marR="77702" marT="38851" marB="3885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7186692"/>
                  </a:ext>
                </a:extLst>
              </a:tr>
              <a:tr h="125608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200" b="1" dirty="0"/>
                        <a:t>O – Output</a:t>
                      </a:r>
                      <a:endParaRPr lang="en-US" sz="2200" dirty="0"/>
                    </a:p>
                  </a:txBody>
                  <a:tcPr marL="77702" marR="77702" marT="38851" marB="3885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200" dirty="0"/>
                        <a:t>Specify format and scope</a:t>
                      </a:r>
                    </a:p>
                  </a:txBody>
                  <a:tcPr marL="77702" marR="77702" marT="38851" marB="3885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200" dirty="0"/>
                        <a:t>"Output as a semester-by-semester plan with a brief rationale for each recommendation and 3 reflection questions for the student."</a:t>
                      </a:r>
                    </a:p>
                  </a:txBody>
                  <a:tcPr marL="77702" marR="77702" marT="38851" marB="3885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78515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1107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inemas Greatest Scenes: When Rocky runs up the steps of the Philadelphia  Museum of Art. – Rearview Mirror">
            <a:extLst>
              <a:ext uri="{FF2B5EF4-FFF2-40B4-BE49-F238E27FC236}">
                <a16:creationId xmlns:a16="http://schemas.microsoft.com/office/drawing/2014/main" id="{819B7C94-714F-52AA-ECA1-FB51718893B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200561" cy="6858000"/>
          </a:xfrm>
          <a:prstGeom prst="rect">
            <a:avLst/>
          </a:prstGeom>
        </p:spPr>
      </p:pic>
      <p:pic>
        <p:nvPicPr>
          <p:cNvPr id="5" name="MzI1NTIwMTc4MzI1NTM2_ydQDKhCOeAA">
            <a:hlinkClick r:id="" action="ppaction://media"/>
            <a:extLst>
              <a:ext uri="{FF2B5EF4-FFF2-40B4-BE49-F238E27FC236}">
                <a16:creationId xmlns:a16="http://schemas.microsoft.com/office/drawing/2014/main" id="{DC44C551-8427-F6E8-6D26-D7567EFE11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221694" y="6649208"/>
            <a:ext cx="609600" cy="609600"/>
          </a:xfrm>
          <a:prstGeom prst="rect">
            <a:avLst/>
          </a:prstGeom>
        </p:spPr>
      </p:pic>
      <p:sp>
        <p:nvSpPr>
          <p:cNvPr id="6" name="Shape 1">
            <a:extLst>
              <a:ext uri="{FF2B5EF4-FFF2-40B4-BE49-F238E27FC236}">
                <a16:creationId xmlns:a16="http://schemas.microsoft.com/office/drawing/2014/main" id="{166B3924-8A30-EA60-1C4B-4DBE6DA45DF0}"/>
              </a:ext>
            </a:extLst>
          </p:cNvPr>
          <p:cNvSpPr/>
          <p:nvPr/>
        </p:nvSpPr>
        <p:spPr>
          <a:xfrm>
            <a:off x="-204717" y="-60941"/>
            <a:ext cx="409433" cy="7014949"/>
          </a:xfrm>
          <a:prstGeom prst="rect">
            <a:avLst/>
          </a:prstGeom>
          <a:solidFill>
            <a:srgbClr val="E83043"/>
          </a:solidFill>
          <a:ln w="12700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F871DF8F-3FCB-BAB5-A194-0B90971C872B}"/>
              </a:ext>
            </a:extLst>
          </p:cNvPr>
          <p:cNvSpPr/>
          <p:nvPr/>
        </p:nvSpPr>
        <p:spPr>
          <a:xfrm>
            <a:off x="409433" y="378589"/>
            <a:ext cx="2787555" cy="714494"/>
          </a:xfrm>
          <a:prstGeom prst="rect">
            <a:avLst/>
          </a:prstGeom>
          <a:solidFill>
            <a:srgbClr val="124066"/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kern="0" spc="1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📍 PHILADELPHIA, 1976</a:t>
            </a:r>
            <a:endParaRPr lang="en-US" sz="1600" dirty="0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6FAF27B1-44F2-7B0C-1BDA-49F16BB071B5}"/>
              </a:ext>
            </a:extLst>
          </p:cNvPr>
          <p:cNvSpPr/>
          <p:nvPr/>
        </p:nvSpPr>
        <p:spPr>
          <a:xfrm>
            <a:off x="278644" y="1787609"/>
            <a:ext cx="5817356" cy="13583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Nobody Believed</a:t>
            </a:r>
            <a:endParaRPr lang="en-US" sz="4000" dirty="0"/>
          </a:p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He Could Run</a:t>
            </a:r>
            <a:endParaRPr lang="en-US" sz="4000" dirty="0"/>
          </a:p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Those Steps.</a:t>
            </a:r>
            <a:endParaRPr lang="en-US" sz="4000" dirty="0"/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FB812712-7F11-E064-C6C1-5220AC490A35}"/>
              </a:ext>
            </a:extLst>
          </p:cNvPr>
          <p:cNvSpPr/>
          <p:nvPr/>
        </p:nvSpPr>
        <p:spPr>
          <a:xfrm>
            <a:off x="278644" y="3574734"/>
            <a:ext cx="6880145" cy="3050411"/>
          </a:xfrm>
          <a:prstGeom prst="rect">
            <a:avLst/>
          </a:prstGeom>
          <a:solidFill>
            <a:schemeClr val="tx1">
              <a:alpha val="67000"/>
            </a:schemeClr>
          </a:solidFill>
          <a:ln/>
        </p:spPr>
        <p:txBody>
          <a:bodyPr wrap="square" lIns="182880" tIns="91440" rIns="182880" bIns="18288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Rocky Balboa wasn't the obvious choice. He was overlooked, underestimated — working a dead-end job with no credentials, no connections, and no clear path forward. Until Mickey saw something in him nobody else did.</a:t>
            </a:r>
          </a:p>
          <a:p>
            <a:pPr marL="0" indent="0">
              <a:buNone/>
            </a:pPr>
            <a:endParaRPr lang="en-US" b="1" dirty="0">
              <a:solidFill>
                <a:schemeClr val="tx2">
                  <a:lumMod val="10000"/>
                  <a:lumOff val="90000"/>
                </a:schemeClr>
              </a:solidFill>
            </a:endParaRPr>
          </a:p>
          <a:p>
            <a:pPr marL="0" indent="0">
              <a:buNone/>
            </a:pPr>
            <a:r>
              <a:rPr lang="en-US" sz="2800" b="1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Mickey didn't give Rocky talent, </a:t>
            </a:r>
            <a:br>
              <a:rPr lang="en-US" sz="2400" b="1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3600" b="1" dirty="0">
                <a:solidFill>
                  <a:srgbClr val="E830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 gave him direction.</a:t>
            </a:r>
            <a:endParaRPr lang="en-US" sz="2400" b="1" dirty="0">
              <a:solidFill>
                <a:srgbClr val="E830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943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5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8C71179-CDF4-3442-BDF7-956BCA971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Next Steps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AAC1B45-BE25-9206-DDE9-3B9D88245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852" y="1345581"/>
            <a:ext cx="11550316" cy="463411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300" b="1" dirty="0"/>
              <a:t>Develop discipline-specific career exploration worksheets that connect cybersecurity concepts to students' fields of interest. </a:t>
            </a:r>
            <a:br>
              <a:rPr lang="en-US" sz="3300" b="1" dirty="0"/>
            </a:br>
            <a:endParaRPr lang="en-US" sz="3300" b="1" dirty="0"/>
          </a:p>
          <a:p>
            <a:r>
              <a:rPr lang="en-US" b="1" dirty="0"/>
              <a:t>Create </a:t>
            </a:r>
            <a:r>
              <a:rPr lang="en-US" b="1" dirty="0">
                <a:solidFill>
                  <a:srgbClr val="C00000"/>
                </a:solidFill>
              </a:rPr>
              <a:t>Healthcare</a:t>
            </a:r>
            <a:r>
              <a:rPr lang="en-US" b="1" dirty="0"/>
              <a:t> Cybersecurity </a:t>
            </a:r>
            <a:r>
              <a:rPr lang="en-US" dirty="0"/>
              <a:t>worksheets highlighting patient privacy, medical devices, healthcare IT, and regulatory compliance. </a:t>
            </a:r>
          </a:p>
          <a:p>
            <a:r>
              <a:rPr lang="en-US" b="1" dirty="0"/>
              <a:t>Develop </a:t>
            </a:r>
            <a:r>
              <a:rPr lang="en-US" b="1" dirty="0">
                <a:solidFill>
                  <a:srgbClr val="C00000"/>
                </a:solidFill>
              </a:rPr>
              <a:t>Automotive</a:t>
            </a:r>
            <a:r>
              <a:rPr lang="en-US" b="1" dirty="0"/>
              <a:t> Cybersecurity </a:t>
            </a:r>
            <a:r>
              <a:rPr lang="en-US" dirty="0"/>
              <a:t>activities exploring connected vehicles, autonomous systems, vehicle networks, and transportation security. </a:t>
            </a:r>
          </a:p>
          <a:p>
            <a:r>
              <a:rPr lang="en-US" b="1" dirty="0"/>
              <a:t>Create </a:t>
            </a:r>
            <a:r>
              <a:rPr lang="en-US" b="1" dirty="0">
                <a:solidFill>
                  <a:srgbClr val="C00000"/>
                </a:solidFill>
              </a:rPr>
              <a:t>Criminal Justice </a:t>
            </a:r>
            <a:r>
              <a:rPr lang="en-US" b="1" dirty="0"/>
              <a:t>Cybersecurity </a:t>
            </a:r>
            <a:r>
              <a:rPr lang="en-US" dirty="0"/>
              <a:t>resources focused on digital forensics, cybercrime investigations, evidence collection, and public safety. </a:t>
            </a:r>
          </a:p>
          <a:p>
            <a:r>
              <a:rPr lang="en-US" dirty="0"/>
              <a:t>Expand into additional disciplines such as business, manufacturing, education, finance, and engineering. Increase awareness of cybersecurity career opportunities that exist within non-IT professions. </a:t>
            </a:r>
          </a:p>
          <a:p>
            <a:r>
              <a:rPr lang="en-US" dirty="0"/>
              <a:t>Develop classroom-ready activities that help students identify cybersecurity responsibilities within their chosen career fields</a:t>
            </a:r>
          </a:p>
        </p:txBody>
      </p:sp>
    </p:spTree>
    <p:extLst>
      <p:ext uri="{BB962C8B-B14F-4D97-AF65-F5344CB8AC3E}">
        <p14:creationId xmlns:p14="http://schemas.microsoft.com/office/powerpoint/2010/main" val="3193164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2B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8FAAB84-DD5F-086B-D75D-5D35D1CEFE3D}"/>
              </a:ext>
            </a:extLst>
          </p:cNvPr>
          <p:cNvSpPr txBox="1"/>
          <p:nvPr/>
        </p:nvSpPr>
        <p:spPr>
          <a:xfrm>
            <a:off x="7604775" y="3634788"/>
            <a:ext cx="1427798" cy="768096"/>
          </a:xfrm>
          <a:prstGeom prst="rect">
            <a:avLst/>
          </a:prstGeom>
          <a:solidFill>
            <a:srgbClr val="009DD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tIns="91440" bIns="9144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Cyber Human Factors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BFBC92-58F9-18DF-787C-2E697FDF94EE}"/>
              </a:ext>
            </a:extLst>
          </p:cNvPr>
          <p:cNvSpPr txBox="1"/>
          <p:nvPr/>
        </p:nvSpPr>
        <p:spPr>
          <a:xfrm>
            <a:off x="10595507" y="3626595"/>
            <a:ext cx="1427798" cy="768096"/>
          </a:xfrm>
          <a:prstGeom prst="rect">
            <a:avLst/>
          </a:prstGeom>
          <a:solidFill>
            <a:srgbClr val="009DD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tIns="91440" bIns="9144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Cyber Legal &amp; Ethics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063ABA7-091E-717C-555C-FF7654F01524}"/>
              </a:ext>
            </a:extLst>
          </p:cNvPr>
          <p:cNvCxnSpPr>
            <a:cxnSpLocks/>
          </p:cNvCxnSpPr>
          <p:nvPr/>
        </p:nvCxnSpPr>
        <p:spPr>
          <a:xfrm>
            <a:off x="1492768" y="1681205"/>
            <a:ext cx="8321272" cy="14717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575097B-7ABF-368C-01A2-0C43FC7E08C0}"/>
              </a:ext>
            </a:extLst>
          </p:cNvPr>
          <p:cNvCxnSpPr/>
          <p:nvPr/>
        </p:nvCxnSpPr>
        <p:spPr>
          <a:xfrm>
            <a:off x="1510489" y="1696499"/>
            <a:ext cx="0" cy="589504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11FE168-68E7-E7FE-A3B9-3606C97215CC}"/>
              </a:ext>
            </a:extLst>
          </p:cNvPr>
          <p:cNvCxnSpPr/>
          <p:nvPr/>
        </p:nvCxnSpPr>
        <p:spPr>
          <a:xfrm>
            <a:off x="3736749" y="1688563"/>
            <a:ext cx="0" cy="589504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9DE16C8-DB45-DBAE-6C5D-DEB8ADA4E65F}"/>
              </a:ext>
            </a:extLst>
          </p:cNvPr>
          <p:cNvCxnSpPr>
            <a:cxnSpLocks/>
          </p:cNvCxnSpPr>
          <p:nvPr/>
        </p:nvCxnSpPr>
        <p:spPr>
          <a:xfrm>
            <a:off x="6174698" y="1681206"/>
            <a:ext cx="0" cy="1580472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546043B-AB33-1F27-B329-D08DF8DACD2C}"/>
              </a:ext>
            </a:extLst>
          </p:cNvPr>
          <p:cNvCxnSpPr/>
          <p:nvPr/>
        </p:nvCxnSpPr>
        <p:spPr>
          <a:xfrm>
            <a:off x="9803407" y="1681206"/>
            <a:ext cx="0" cy="589504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C6BF551-BA50-D140-44F9-D261CF060A5D}"/>
              </a:ext>
            </a:extLst>
          </p:cNvPr>
          <p:cNvCxnSpPr/>
          <p:nvPr/>
        </p:nvCxnSpPr>
        <p:spPr>
          <a:xfrm>
            <a:off x="5448350" y="1115704"/>
            <a:ext cx="0" cy="589504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FE998824-5784-27EB-3344-AC12F5B28653}"/>
              </a:ext>
            </a:extLst>
          </p:cNvPr>
          <p:cNvSpPr txBox="1"/>
          <p:nvPr/>
        </p:nvSpPr>
        <p:spPr>
          <a:xfrm>
            <a:off x="4404557" y="374904"/>
            <a:ext cx="2097405" cy="768096"/>
          </a:xfrm>
          <a:prstGeom prst="rect">
            <a:avLst/>
          </a:prstGeom>
          <a:solidFill>
            <a:srgbClr val="8EC442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tIns="91440" bIns="9144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Cybersecurity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32863D1-6EAB-0C20-C8AB-4A8F83E0A193}"/>
              </a:ext>
            </a:extLst>
          </p:cNvPr>
          <p:cNvCxnSpPr>
            <a:cxnSpLocks/>
          </p:cNvCxnSpPr>
          <p:nvPr/>
        </p:nvCxnSpPr>
        <p:spPr>
          <a:xfrm>
            <a:off x="854318" y="3274475"/>
            <a:ext cx="0" cy="375549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BF388F9-CA6C-9BBA-4481-41658E6ADC9C}"/>
              </a:ext>
            </a:extLst>
          </p:cNvPr>
          <p:cNvCxnSpPr>
            <a:cxnSpLocks/>
          </p:cNvCxnSpPr>
          <p:nvPr/>
        </p:nvCxnSpPr>
        <p:spPr>
          <a:xfrm>
            <a:off x="2179197" y="3274475"/>
            <a:ext cx="0" cy="375549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C51AF5D-228E-E677-0A58-EFCD7D89C88C}"/>
              </a:ext>
            </a:extLst>
          </p:cNvPr>
          <p:cNvCxnSpPr>
            <a:cxnSpLocks/>
          </p:cNvCxnSpPr>
          <p:nvPr/>
        </p:nvCxnSpPr>
        <p:spPr>
          <a:xfrm>
            <a:off x="3735661" y="2992042"/>
            <a:ext cx="0" cy="671032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8AD560D-EB0A-C069-683C-00EE49EBC500}"/>
              </a:ext>
            </a:extLst>
          </p:cNvPr>
          <p:cNvCxnSpPr>
            <a:cxnSpLocks/>
          </p:cNvCxnSpPr>
          <p:nvPr/>
        </p:nvCxnSpPr>
        <p:spPr>
          <a:xfrm>
            <a:off x="5389968" y="3262646"/>
            <a:ext cx="0" cy="375549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08576A7-B812-222A-44A3-7C290C01C813}"/>
              </a:ext>
            </a:extLst>
          </p:cNvPr>
          <p:cNvCxnSpPr>
            <a:cxnSpLocks/>
          </p:cNvCxnSpPr>
          <p:nvPr/>
        </p:nvCxnSpPr>
        <p:spPr>
          <a:xfrm>
            <a:off x="6935819" y="3256547"/>
            <a:ext cx="0" cy="415436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20173FA-922E-A46A-B1E1-95912BBA1C65}"/>
              </a:ext>
            </a:extLst>
          </p:cNvPr>
          <p:cNvCxnSpPr>
            <a:cxnSpLocks/>
          </p:cNvCxnSpPr>
          <p:nvPr/>
        </p:nvCxnSpPr>
        <p:spPr>
          <a:xfrm>
            <a:off x="8334829" y="3251046"/>
            <a:ext cx="0" cy="375549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BAB3474-FBDC-4AFE-8AFC-FF7924361640}"/>
              </a:ext>
            </a:extLst>
          </p:cNvPr>
          <p:cNvCxnSpPr>
            <a:cxnSpLocks/>
          </p:cNvCxnSpPr>
          <p:nvPr/>
        </p:nvCxnSpPr>
        <p:spPr>
          <a:xfrm>
            <a:off x="9803407" y="1999960"/>
            <a:ext cx="0" cy="1654921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9798527-33E6-1850-05B0-75012C0CCA0A}"/>
              </a:ext>
            </a:extLst>
          </p:cNvPr>
          <p:cNvCxnSpPr>
            <a:cxnSpLocks/>
          </p:cNvCxnSpPr>
          <p:nvPr/>
        </p:nvCxnSpPr>
        <p:spPr>
          <a:xfrm>
            <a:off x="11285599" y="3250863"/>
            <a:ext cx="0" cy="375549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286926D-4A44-6087-C8D6-F4341DFEFDE6}"/>
              </a:ext>
            </a:extLst>
          </p:cNvPr>
          <p:cNvCxnSpPr>
            <a:cxnSpLocks/>
          </p:cNvCxnSpPr>
          <p:nvPr/>
        </p:nvCxnSpPr>
        <p:spPr>
          <a:xfrm>
            <a:off x="833052" y="3251046"/>
            <a:ext cx="1371600" cy="0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A718505-6659-AAC3-00C9-B28CA121DFD9}"/>
              </a:ext>
            </a:extLst>
          </p:cNvPr>
          <p:cNvCxnSpPr/>
          <p:nvPr/>
        </p:nvCxnSpPr>
        <p:spPr>
          <a:xfrm>
            <a:off x="1492768" y="2676818"/>
            <a:ext cx="0" cy="589504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70B683D3-E75B-5C0D-E1DF-CC0F01F35910}"/>
              </a:ext>
            </a:extLst>
          </p:cNvPr>
          <p:cNvSpPr txBox="1"/>
          <p:nvPr/>
        </p:nvSpPr>
        <p:spPr>
          <a:xfrm>
            <a:off x="614475" y="2285426"/>
            <a:ext cx="1791653" cy="738664"/>
          </a:xfrm>
          <a:prstGeom prst="rect">
            <a:avLst/>
          </a:prstGeom>
          <a:solidFill>
            <a:srgbClr val="0B5395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tIns="91440" bIns="9144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Computer Science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F0CA380-112B-2F8F-4BB8-80676A2E0698}"/>
              </a:ext>
            </a:extLst>
          </p:cNvPr>
          <p:cNvSpPr txBox="1"/>
          <p:nvPr/>
        </p:nvSpPr>
        <p:spPr>
          <a:xfrm>
            <a:off x="2798305" y="2270710"/>
            <a:ext cx="2106931" cy="768096"/>
          </a:xfrm>
          <a:prstGeom prst="rect">
            <a:avLst/>
          </a:prstGeom>
          <a:solidFill>
            <a:srgbClr val="0B5395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tIns="91440" bIns="9144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Computer / Electrical Engineering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3E454D8-23A3-263B-950F-3FB234BA8E16}"/>
              </a:ext>
            </a:extLst>
          </p:cNvPr>
          <p:cNvCxnSpPr>
            <a:cxnSpLocks/>
          </p:cNvCxnSpPr>
          <p:nvPr/>
        </p:nvCxnSpPr>
        <p:spPr>
          <a:xfrm flipV="1">
            <a:off x="8318674" y="3251046"/>
            <a:ext cx="2987397" cy="10632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83A59359-65E8-7882-CEFE-7EB31A3131C9}"/>
              </a:ext>
            </a:extLst>
          </p:cNvPr>
          <p:cNvSpPr txBox="1"/>
          <p:nvPr/>
        </p:nvSpPr>
        <p:spPr>
          <a:xfrm>
            <a:off x="8845470" y="2270710"/>
            <a:ext cx="1791653" cy="768096"/>
          </a:xfrm>
          <a:prstGeom prst="rect">
            <a:avLst/>
          </a:prstGeom>
          <a:solidFill>
            <a:srgbClr val="009DD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tIns="91440" bIns="9144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Social Sciences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CE70222-7E12-A1AC-9F2F-FE8BC5E114B0}"/>
              </a:ext>
            </a:extLst>
          </p:cNvPr>
          <p:cNvCxnSpPr>
            <a:cxnSpLocks/>
          </p:cNvCxnSpPr>
          <p:nvPr/>
        </p:nvCxnSpPr>
        <p:spPr>
          <a:xfrm>
            <a:off x="5373474" y="3256437"/>
            <a:ext cx="1586249" cy="5241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5143C3AA-AC83-60B9-B2C2-075FDE80636F}"/>
              </a:ext>
            </a:extLst>
          </p:cNvPr>
          <p:cNvSpPr txBox="1"/>
          <p:nvPr/>
        </p:nvSpPr>
        <p:spPr>
          <a:xfrm>
            <a:off x="5278872" y="2270710"/>
            <a:ext cx="1791653" cy="768096"/>
          </a:xfrm>
          <a:prstGeom prst="rect">
            <a:avLst/>
          </a:prstGeom>
          <a:solidFill>
            <a:srgbClr val="E9713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tIns="91440" bIns="9144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Business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A041A29-466A-424F-DE3E-8A044C3661AA}"/>
              </a:ext>
            </a:extLst>
          </p:cNvPr>
          <p:cNvSpPr txBox="1"/>
          <p:nvPr/>
        </p:nvSpPr>
        <p:spPr>
          <a:xfrm>
            <a:off x="9100141" y="3634788"/>
            <a:ext cx="1427798" cy="768096"/>
          </a:xfrm>
          <a:prstGeom prst="rect">
            <a:avLst/>
          </a:prstGeom>
          <a:solidFill>
            <a:srgbClr val="009DD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tIns="91440" bIns="9144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Cyber Public Policy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55F0EA0-BC6B-14B8-33BF-82B755901415}"/>
              </a:ext>
            </a:extLst>
          </p:cNvPr>
          <p:cNvSpPr txBox="1"/>
          <p:nvPr/>
        </p:nvSpPr>
        <p:spPr>
          <a:xfrm>
            <a:off x="4708433" y="3618408"/>
            <a:ext cx="1337791" cy="768096"/>
          </a:xfrm>
          <a:prstGeom prst="rect">
            <a:avLst/>
          </a:prstGeom>
          <a:solidFill>
            <a:srgbClr val="E9713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tIns="91440" bIns="9144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Cyber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73B710D-E5C4-7A99-0416-E78CBFA28B86}"/>
              </a:ext>
            </a:extLst>
          </p:cNvPr>
          <p:cNvSpPr txBox="1"/>
          <p:nvPr/>
        </p:nvSpPr>
        <p:spPr>
          <a:xfrm>
            <a:off x="6138684" y="3626595"/>
            <a:ext cx="1337791" cy="768096"/>
          </a:xfrm>
          <a:prstGeom prst="rect">
            <a:avLst/>
          </a:prstGeom>
          <a:solidFill>
            <a:srgbClr val="E9713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tIns="91440" bIns="9144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Cyber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Risk Mgmt.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8199644-3E6F-95D1-DB7D-6328A366DC29}"/>
              </a:ext>
            </a:extLst>
          </p:cNvPr>
          <p:cNvSpPr txBox="1"/>
          <p:nvPr/>
        </p:nvSpPr>
        <p:spPr>
          <a:xfrm>
            <a:off x="3066766" y="3626595"/>
            <a:ext cx="1337791" cy="768096"/>
          </a:xfrm>
          <a:prstGeom prst="rect">
            <a:avLst/>
          </a:prstGeom>
          <a:solidFill>
            <a:srgbClr val="0B5395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tIns="91440" bIns="9144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Cyber Engineering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B85F514-E125-E26F-B30B-159FBFE3C159}"/>
              </a:ext>
            </a:extLst>
          </p:cNvPr>
          <p:cNvSpPr txBox="1"/>
          <p:nvPr/>
        </p:nvSpPr>
        <p:spPr>
          <a:xfrm>
            <a:off x="69417" y="3628069"/>
            <a:ext cx="1337792" cy="768096"/>
          </a:xfrm>
          <a:prstGeom prst="rect">
            <a:avLst/>
          </a:prstGeom>
          <a:solidFill>
            <a:srgbClr val="0B5395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tIns="91440" bIns="9144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Cyber Operations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5ED9741-C83E-6536-8AC3-E51ECD2BBE9A}"/>
              </a:ext>
            </a:extLst>
          </p:cNvPr>
          <p:cNvSpPr txBox="1"/>
          <p:nvPr/>
        </p:nvSpPr>
        <p:spPr>
          <a:xfrm>
            <a:off x="1510302" y="3626595"/>
            <a:ext cx="1337791" cy="768096"/>
          </a:xfrm>
          <a:prstGeom prst="rect">
            <a:avLst/>
          </a:prstGeom>
          <a:solidFill>
            <a:srgbClr val="0B5395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tIns="91440" bIns="9144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Cyber Forensics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31F55C-3CD5-8607-1A81-453D582519EA}"/>
              </a:ext>
            </a:extLst>
          </p:cNvPr>
          <p:cNvGrpSpPr/>
          <p:nvPr/>
        </p:nvGrpSpPr>
        <p:grpSpPr>
          <a:xfrm>
            <a:off x="69417" y="4508709"/>
            <a:ext cx="5773782" cy="928031"/>
            <a:chOff x="119056" y="4920995"/>
            <a:chExt cx="5773782" cy="928031"/>
          </a:xfrm>
          <a:solidFill>
            <a:srgbClr val="0B5395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0C21CA3F-58AF-3049-0DED-C289363C5ED2}"/>
                </a:ext>
              </a:extLst>
            </p:cNvPr>
            <p:cNvGrpSpPr/>
            <p:nvPr/>
          </p:nvGrpSpPr>
          <p:grpSpPr>
            <a:xfrm>
              <a:off x="119056" y="4920995"/>
              <a:ext cx="5773782" cy="300753"/>
              <a:chOff x="32094" y="5029205"/>
              <a:chExt cx="5773782" cy="300753"/>
            </a:xfrm>
            <a:grpFill/>
          </p:grpSpPr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CD7EF079-658F-0D19-C946-485971E3B3C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094" y="5312037"/>
                <a:ext cx="5773782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CD740501-3282-A2CE-4766-5EF3D1B718F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258" y="5029205"/>
                <a:ext cx="0" cy="27432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7E5B3CD5-CA28-704A-DAD8-743A22B5A60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87569" y="5055638"/>
                <a:ext cx="0" cy="27432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42B16AE-770A-73FA-BE68-4E133F304411}"/>
                </a:ext>
              </a:extLst>
            </p:cNvPr>
            <p:cNvSpPr txBox="1"/>
            <p:nvPr/>
          </p:nvSpPr>
          <p:spPr>
            <a:xfrm>
              <a:off x="1957245" y="5356583"/>
              <a:ext cx="2097405" cy="49244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wrap="square" tIns="91440" bIns="91440" rtlCol="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Technical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9719C10-E571-05FD-AF17-921E84BB4503}"/>
              </a:ext>
            </a:extLst>
          </p:cNvPr>
          <p:cNvGrpSpPr/>
          <p:nvPr/>
        </p:nvGrpSpPr>
        <p:grpSpPr>
          <a:xfrm>
            <a:off x="6138684" y="4508709"/>
            <a:ext cx="5773782" cy="928031"/>
            <a:chOff x="6188323" y="4935675"/>
            <a:chExt cx="5773782" cy="928031"/>
          </a:xfrm>
          <a:solidFill>
            <a:srgbClr val="009DD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BA2E3506-58C0-F896-725E-DFB41DDE5E28}"/>
                </a:ext>
              </a:extLst>
            </p:cNvPr>
            <p:cNvGrpSpPr/>
            <p:nvPr/>
          </p:nvGrpSpPr>
          <p:grpSpPr>
            <a:xfrm>
              <a:off x="6188323" y="4935675"/>
              <a:ext cx="5773782" cy="300753"/>
              <a:chOff x="32094" y="5029205"/>
              <a:chExt cx="5773782" cy="300753"/>
            </a:xfrm>
            <a:grpFill/>
          </p:grpSpPr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ECDA736A-936B-8AC1-A715-615BF2C9DF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094" y="5312037"/>
                <a:ext cx="5773782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7F5D1B2B-EE7A-7364-C77F-9110BE14A14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258" y="5029205"/>
                <a:ext cx="0" cy="27432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48F192BE-B970-FC97-23FA-663F7A07D2E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87569" y="5055638"/>
                <a:ext cx="0" cy="27432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ABF5377-AC51-7260-8C3F-1EE446028D61}"/>
                </a:ext>
              </a:extLst>
            </p:cNvPr>
            <p:cNvSpPr txBox="1"/>
            <p:nvPr/>
          </p:nvSpPr>
          <p:spPr>
            <a:xfrm>
              <a:off x="8026512" y="5371263"/>
              <a:ext cx="2097405" cy="49244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wrap="square" tIns="91440" bIns="91440" rtlCol="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Non-Technical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907633C5-B092-826D-C992-A2786892498A}"/>
              </a:ext>
            </a:extLst>
          </p:cNvPr>
          <p:cNvSpPr txBox="1"/>
          <p:nvPr/>
        </p:nvSpPr>
        <p:spPr>
          <a:xfrm>
            <a:off x="9295481" y="6188020"/>
            <a:ext cx="2683284" cy="338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Source: Dr. Seth Hamman</a:t>
            </a:r>
          </a:p>
        </p:txBody>
      </p:sp>
    </p:spTree>
    <p:extLst>
      <p:ext uri="{BB962C8B-B14F-4D97-AF65-F5344CB8AC3E}">
        <p14:creationId xmlns:p14="http://schemas.microsoft.com/office/powerpoint/2010/main" val="1393834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757860-1BE0-E044-E2C0-55E554177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C1D8AA-D7EF-1A35-24B7-9FBC458CC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316" y="457796"/>
            <a:ext cx="10515600" cy="577543"/>
          </a:xfrm>
        </p:spPr>
        <p:txBody>
          <a:bodyPr>
            <a:normAutofit fontScale="90000"/>
          </a:bodyPr>
          <a:lstStyle/>
          <a:p>
            <a:r>
              <a:rPr lang="en-US" dirty="0"/>
              <a:t>Healthcare and Public Health Sector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809CA11-6E12-5A00-9D0A-C2DC371DBA6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22346" y="1669607"/>
            <a:ext cx="7642559" cy="444182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Protecting Lives and Medical Data</a:t>
            </a:r>
          </a:p>
          <a:p>
            <a:r>
              <a:rPr lang="en-US" b="1" dirty="0">
                <a:solidFill>
                  <a:srgbClr val="A20000"/>
                </a:solidFill>
              </a:rPr>
              <a:t>Critical Assets</a:t>
            </a:r>
            <a:r>
              <a:rPr lang="en-US" dirty="0"/>
              <a:t>: Hospitals, Acute Care Facilities, Pharmaceutical companies, Medical Device Managers, Emergency Medical Services</a:t>
            </a:r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r>
              <a:rPr lang="en-US" b="1" dirty="0"/>
              <a:t>Sector Composition:</a:t>
            </a:r>
            <a:endParaRPr lang="en-US" dirty="0"/>
          </a:p>
          <a:p>
            <a:pPr lvl="1"/>
            <a:r>
              <a:rPr lang="en-US" dirty="0"/>
              <a:t>6,000+ hospitals in the United States</a:t>
            </a:r>
          </a:p>
          <a:p>
            <a:pPr lvl="1"/>
            <a:r>
              <a:rPr lang="en-US" dirty="0"/>
              <a:t>250,000+ healthcare facilities including clinics and nursing homes</a:t>
            </a:r>
          </a:p>
          <a:p>
            <a:pPr lvl="1"/>
            <a:r>
              <a:rPr lang="en-US" dirty="0"/>
              <a:t>$4.3 trillion annual healthcare spending</a:t>
            </a:r>
          </a:p>
          <a:p>
            <a:pPr lvl="1"/>
            <a:r>
              <a:rPr lang="en-US" dirty="0"/>
              <a:t>18% of US GDP represented by healthcare</a:t>
            </a:r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id="{49C8EB16-EEF8-97C7-102C-DAB6E02F61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8316702" y="1792058"/>
            <a:ext cx="3552952" cy="1847838"/>
          </a:xfrm>
          <a:prstGeom prst="roundRect">
            <a:avLst>
              <a:gd name="adj" fmla="val 10236"/>
            </a:avLst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37005B9-4318-80D3-2A7F-56B162AABCC3}"/>
              </a:ext>
            </a:extLst>
          </p:cNvPr>
          <p:cNvSpPr txBox="1"/>
          <p:nvPr/>
        </p:nvSpPr>
        <p:spPr>
          <a:xfrm>
            <a:off x="8316702" y="2802728"/>
            <a:ext cx="3552952" cy="3200876"/>
          </a:xfrm>
          <a:prstGeom prst="roundRect">
            <a:avLst>
              <a:gd name="adj" fmla="val 0"/>
            </a:avLst>
          </a:prstGeom>
          <a:solidFill>
            <a:schemeClr val="tx2">
              <a:lumMod val="10000"/>
              <a:lumOff val="90000"/>
            </a:schemeClr>
          </a:solidFill>
          <a:effectLst/>
        </p:spPr>
        <p:txBody>
          <a:bodyPr wrap="square" lIns="182880" tIns="91440" rIns="182880" bIns="91440">
            <a:spAutoFit/>
          </a:bodyPr>
          <a:lstStyle/>
          <a:p>
            <a:pPr>
              <a:buNone/>
            </a:pPr>
            <a:r>
              <a:rPr lang="en-US" sz="2000" b="1" dirty="0">
                <a:solidFill>
                  <a:srgbClr val="124066"/>
                </a:solidFill>
              </a:rPr>
              <a:t>Common Attacks: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b="1" dirty="0"/>
              <a:t>Ransomware </a:t>
            </a:r>
            <a:r>
              <a:rPr lang="en-US" sz="1600" dirty="0"/>
              <a:t>- Increasingly targets hospitals for maximum impact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b="1" dirty="0"/>
              <a:t>Data theft </a:t>
            </a:r>
            <a:r>
              <a:rPr lang="en-US" sz="1600" dirty="0"/>
              <a:t>- PHI valuable on black markets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b="1" dirty="0"/>
              <a:t>Medical device compromises </a:t>
            </a:r>
            <a:r>
              <a:rPr lang="en-US" sz="1600" dirty="0"/>
              <a:t>- Insulin pumps, pacemakers, imaging systems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b="1" dirty="0"/>
              <a:t>Supply chain attacks </a:t>
            </a:r>
            <a:r>
              <a:rPr lang="en-US" sz="1600" dirty="0"/>
              <a:t>- Compromised medical software and devices</a:t>
            </a:r>
          </a:p>
        </p:txBody>
      </p:sp>
    </p:spTree>
    <p:extLst>
      <p:ext uri="{BB962C8B-B14F-4D97-AF65-F5344CB8AC3E}">
        <p14:creationId xmlns:p14="http://schemas.microsoft.com/office/powerpoint/2010/main" val="3540963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FAF416-3E92-8838-0A7D-D55B0FB0A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>
            <a:extLst>
              <a:ext uri="{FF2B5EF4-FFF2-40B4-BE49-F238E27FC236}">
                <a16:creationId xmlns:a16="http://schemas.microsoft.com/office/drawing/2014/main" id="{B70E0E61-2DE3-5C42-1EC7-89EF79591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362313"/>
            <a:ext cx="10515600" cy="577543"/>
          </a:xfrm>
        </p:spPr>
        <p:txBody>
          <a:bodyPr>
            <a:noAutofit/>
          </a:bodyPr>
          <a:lstStyle/>
          <a:p>
            <a:r>
              <a:rPr lang="en-US" dirty="0"/>
              <a:t>Healthcare and Public Health Sector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5065A0-1FCB-2EF6-7DEC-EB6B1FC4F64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5" y="1636713"/>
            <a:ext cx="10758738" cy="44418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</a:rPr>
              <a:t>Cybersecurity Challenges:</a:t>
            </a:r>
            <a:endParaRPr lang="en-US" dirty="0">
              <a:solidFill>
                <a:srgbClr val="C00000"/>
              </a:solidFill>
            </a:endParaRPr>
          </a:p>
          <a:p>
            <a:r>
              <a:rPr lang="en-US" b="1" dirty="0">
                <a:solidFill>
                  <a:srgbClr val="1B2B58"/>
                </a:solidFill>
              </a:rPr>
              <a:t>Legacy Systems</a:t>
            </a:r>
            <a:r>
              <a:rPr lang="en-US" b="1" dirty="0"/>
              <a:t>:</a:t>
            </a:r>
            <a:r>
              <a:rPr lang="en-US" dirty="0"/>
              <a:t> Medical devices designed for longevity, not security.</a:t>
            </a:r>
          </a:p>
          <a:p>
            <a:r>
              <a:rPr lang="en-US" b="1" dirty="0">
                <a:solidFill>
                  <a:srgbClr val="1B2B58"/>
                </a:solidFill>
              </a:rPr>
              <a:t>Availability Requirements</a:t>
            </a:r>
            <a:r>
              <a:rPr lang="en-US" b="1" dirty="0"/>
              <a:t>: </a:t>
            </a:r>
            <a:r>
              <a:rPr lang="en-US" dirty="0"/>
              <a:t>Cannot take critical systems offline for updates.</a:t>
            </a:r>
          </a:p>
          <a:p>
            <a:r>
              <a:rPr lang="en-US" b="1" dirty="0">
                <a:solidFill>
                  <a:srgbClr val="1B2B58"/>
                </a:solidFill>
              </a:rPr>
              <a:t>Interoperability Needs</a:t>
            </a:r>
            <a:r>
              <a:rPr lang="en-US" dirty="0"/>
              <a:t>: Systems must communicate across organizations.</a:t>
            </a:r>
          </a:p>
          <a:p>
            <a:r>
              <a:rPr lang="en-US" b="1" dirty="0">
                <a:solidFill>
                  <a:srgbClr val="1B2B58"/>
                </a:solidFill>
              </a:rPr>
              <a:t>Regulatory Complexity</a:t>
            </a:r>
            <a:r>
              <a:rPr lang="en-US" b="1" dirty="0"/>
              <a:t>:</a:t>
            </a:r>
            <a:r>
              <a:rPr lang="en-US" dirty="0"/>
              <a:t> HIPAA, FDA, and state requirements.</a:t>
            </a:r>
          </a:p>
          <a:p>
            <a:r>
              <a:rPr lang="en-US" b="1" dirty="0">
                <a:solidFill>
                  <a:srgbClr val="1B2B58"/>
                </a:solidFill>
              </a:rPr>
              <a:t>Resource Constraints</a:t>
            </a:r>
            <a:r>
              <a:rPr lang="en-US" b="1" dirty="0"/>
              <a:t>: </a:t>
            </a:r>
            <a:r>
              <a:rPr lang="en-US" dirty="0"/>
              <a:t>Tight budgets limit security investments.</a:t>
            </a:r>
          </a:p>
        </p:txBody>
      </p:sp>
    </p:spTree>
    <p:extLst>
      <p:ext uri="{BB962C8B-B14F-4D97-AF65-F5344CB8AC3E}">
        <p14:creationId xmlns:p14="http://schemas.microsoft.com/office/powerpoint/2010/main" val="1566011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4DDB89-5E61-721F-77B9-D77622420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D38283-50AB-A279-87DC-96FBB4E684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367" y="1225266"/>
            <a:ext cx="10515600" cy="462798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b="1" dirty="0">
                <a:solidFill>
                  <a:srgbClr val="1B2B58"/>
                </a:solidFill>
              </a:rPr>
              <a:t>What happened</a:t>
            </a:r>
            <a:r>
              <a:rPr lang="en-US" sz="2400" dirty="0"/>
              <a:t>: Sophisticated hackers gained </a:t>
            </a:r>
            <a:br>
              <a:rPr lang="en-US" sz="2400" dirty="0"/>
            </a:br>
            <a:r>
              <a:rPr lang="en-US" sz="2400" dirty="0"/>
              <a:t>unauthorized access to a network server, exposing </a:t>
            </a:r>
            <a:br>
              <a:rPr lang="en-US" sz="2400" dirty="0"/>
            </a:br>
            <a:r>
              <a:rPr lang="en-US" sz="2400" dirty="0"/>
              <a:t>demographic data for approximately </a:t>
            </a:r>
            <a:r>
              <a:rPr lang="en-US" sz="2400" b="1" dirty="0"/>
              <a:t>5.6 million patients:</a:t>
            </a:r>
            <a:r>
              <a:rPr lang="en-US" sz="2400" dirty="0"/>
              <a:t> </a:t>
            </a:r>
            <a:br>
              <a:rPr lang="en-US" sz="2400" dirty="0"/>
            </a:br>
            <a:r>
              <a:rPr lang="en-US" sz="2400" dirty="0"/>
              <a:t>names, DOBs, addresses, race/ethnicity, &amp; </a:t>
            </a:r>
            <a:br>
              <a:rPr lang="en-US" sz="2400" dirty="0"/>
            </a:br>
            <a:r>
              <a:rPr lang="en-US" sz="2400" dirty="0"/>
              <a:t>medical record numbers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b="1" dirty="0">
                <a:solidFill>
                  <a:srgbClr val="1B2B58"/>
                </a:solidFill>
              </a:rPr>
              <a:t>Why it matters</a:t>
            </a:r>
            <a:r>
              <a:rPr lang="en-US" sz="2400" dirty="0"/>
              <a:t>: 5.56 million patients affected: </a:t>
            </a:r>
            <a:br>
              <a:rPr lang="en-US" sz="2400" dirty="0"/>
            </a:br>
            <a:r>
              <a:rPr lang="en-US" sz="2400" b="1" dirty="0">
                <a:solidFill>
                  <a:srgbClr val="FF0000"/>
                </a:solidFill>
              </a:rPr>
              <a:t>largest healthcare breach of 2025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b="1" dirty="0">
                <a:solidFill>
                  <a:srgbClr val="1B2B58"/>
                </a:solidFill>
              </a:rPr>
              <a:t>Data compromised</a:t>
            </a:r>
            <a:r>
              <a:rPr lang="en-US" sz="2400" dirty="0"/>
              <a:t>: Names, addresses, SSNs, medical </a:t>
            </a:r>
            <a:br>
              <a:rPr lang="en-US" sz="2400" dirty="0"/>
            </a:br>
            <a:r>
              <a:rPr lang="en-US" sz="2400" dirty="0"/>
              <a:t>record numbers. </a:t>
            </a:r>
            <a:r>
              <a:rPr lang="en-US" sz="2400" i="1" dirty="0"/>
              <a:t>Protected Data</a:t>
            </a:r>
            <a:r>
              <a:rPr lang="en-US" sz="2400" b="1" dirty="0"/>
              <a:t>:</a:t>
            </a:r>
            <a:r>
              <a:rPr lang="en-US" sz="2400" dirty="0"/>
              <a:t> Medical records, financial information, treatment details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b="1" dirty="0">
                <a:solidFill>
                  <a:srgbClr val="1B2B58"/>
                </a:solidFill>
              </a:rPr>
              <a:t>Key takeaway</a:t>
            </a:r>
            <a:r>
              <a:rPr lang="en-US" sz="2400" b="1" dirty="0"/>
              <a:t>: </a:t>
            </a:r>
            <a:r>
              <a:rPr lang="en-US" sz="2400" dirty="0"/>
              <a:t>Lack of basic safeguards (e.g., segmentation, encryption) not only jeopardizes patient data but invites regulatory and legal consequences, plus severe reputational damage.</a:t>
            </a:r>
            <a:endParaRPr lang="en-US" sz="2400" b="1" dirty="0"/>
          </a:p>
        </p:txBody>
      </p:sp>
      <p:pic>
        <p:nvPicPr>
          <p:cNvPr id="5122" name="Picture 2" descr="Yale New Haven Health data breach exposes info of 5.6 million patients">
            <a:extLst>
              <a:ext uri="{FF2B5EF4-FFF2-40B4-BE49-F238E27FC236}">
                <a16:creationId xmlns:a16="http://schemas.microsoft.com/office/drawing/2014/main" id="{C1BB122F-CB41-4B8E-C905-01EAA7E425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64"/>
          <a:stretch>
            <a:fillRect/>
          </a:stretch>
        </p:blipFill>
        <p:spPr bwMode="auto">
          <a:xfrm>
            <a:off x="8698149" y="1309487"/>
            <a:ext cx="3015601" cy="2550105"/>
          </a:xfrm>
          <a:prstGeom prst="roundRect">
            <a:avLst>
              <a:gd name="adj" fmla="val 6327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07E27569-E9B7-9368-F4B7-42FF1F37A8F0}"/>
              </a:ext>
            </a:extLst>
          </p:cNvPr>
          <p:cNvSpPr txBox="1">
            <a:spLocks/>
          </p:cNvSpPr>
          <p:nvPr/>
        </p:nvSpPr>
        <p:spPr>
          <a:xfrm>
            <a:off x="436307" y="0"/>
            <a:ext cx="10515600" cy="1006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Case Study: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Yale New Haven Health Data Breach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855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786F22-CDA7-EFB2-C43E-ECC9E3BE7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357943C-236E-02DC-4285-406625658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915" y="495716"/>
            <a:ext cx="10515600" cy="577543"/>
          </a:xfrm>
        </p:spPr>
        <p:txBody>
          <a:bodyPr>
            <a:noAutofit/>
          </a:bodyPr>
          <a:lstStyle/>
          <a:p>
            <a:r>
              <a:rPr lang="en-US" sz="3600" dirty="0"/>
              <a:t>Case Study: </a:t>
            </a:r>
            <a:br>
              <a:rPr lang="en-US" sz="3600" dirty="0"/>
            </a:br>
            <a:r>
              <a:rPr lang="en-US" sz="2800" dirty="0"/>
              <a:t>Ascension Health Ransomware Incident (2024)</a:t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0CAA3-3A1D-09D2-E522-75BA10EE13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808" y="1270189"/>
            <a:ext cx="11722771" cy="462798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1B2B58"/>
                </a:solidFill>
              </a:rPr>
              <a:t>What happened</a:t>
            </a:r>
            <a:r>
              <a:rPr lang="en-US" sz="2400" dirty="0"/>
              <a:t>: Ransomware attack by Black Basta (Russian), on </a:t>
            </a:r>
            <a:br>
              <a:rPr lang="en-US" sz="2400" dirty="0"/>
            </a:br>
            <a:r>
              <a:rPr lang="en-US" sz="2400" dirty="0"/>
              <a:t>May 8, 2024, crippled Ascension’s digital systems across 140 hospitals, </a:t>
            </a:r>
            <a:br>
              <a:rPr lang="en-US" sz="2400" dirty="0"/>
            </a:br>
            <a:r>
              <a:rPr lang="en-US" sz="2400" dirty="0"/>
              <a:t>forcing manual paper-based operations – ambulance diversions and </a:t>
            </a:r>
            <a:br>
              <a:rPr lang="en-US" sz="2400" dirty="0"/>
            </a:br>
            <a:r>
              <a:rPr lang="en-US" sz="2400" dirty="0"/>
              <a:t>delayed care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1B2B58"/>
                </a:solidFill>
              </a:rPr>
              <a:t>Cause</a:t>
            </a:r>
            <a:r>
              <a:rPr lang="en-US" sz="2400" b="1" dirty="0"/>
              <a:t>: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FF0000"/>
                </a:solidFill>
              </a:rPr>
              <a:t>Employee</a:t>
            </a:r>
            <a:r>
              <a:rPr lang="en-US" sz="2400" dirty="0"/>
              <a:t> accidentally downloaded a malicious file thinking </a:t>
            </a:r>
            <a:br>
              <a:rPr lang="en-US" sz="2400" dirty="0"/>
            </a:br>
            <a:r>
              <a:rPr lang="en-US" sz="2400" dirty="0"/>
              <a:t>it was legitimate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1B2B58"/>
                </a:solidFill>
              </a:rPr>
              <a:t>Why it matters</a:t>
            </a:r>
            <a:r>
              <a:rPr lang="en-US" sz="2400" dirty="0"/>
              <a:t>: Electronic Health Records (EHRs) were inaccessible. Critical diagnostics (e.g., stroke CT scans) are delayed by hours, disrupting surgeries, pharmacy, radiology, and emergency services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1B2B58"/>
                </a:solidFill>
              </a:rPr>
              <a:t>Data compromised</a:t>
            </a:r>
            <a:r>
              <a:rPr lang="en-US" sz="2400" dirty="0"/>
              <a:t>: Medical records, Social Security numbers, credit card info, insurance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1B2B58"/>
                </a:solidFill>
              </a:rPr>
              <a:t>Key takeaways</a:t>
            </a:r>
            <a:r>
              <a:rPr lang="en-US" sz="2400" b="1" dirty="0"/>
              <a:t>: </a:t>
            </a:r>
            <a:r>
              <a:rPr lang="en-US" sz="2400" dirty="0"/>
              <a:t>Cybersecurity failures can </a:t>
            </a:r>
            <a:r>
              <a:rPr lang="en-US" sz="2400" b="1" dirty="0">
                <a:solidFill>
                  <a:srgbClr val="FF0000"/>
                </a:solidFill>
              </a:rPr>
              <a:t>threaten lives</a:t>
            </a:r>
            <a:r>
              <a:rPr lang="en-US" sz="2400" dirty="0"/>
              <a:t>, not just data. Demonstrates how employee error can trigger massive operational disruption and the critical importance of cybersecurity training in healthcare</a:t>
            </a:r>
            <a:endParaRPr lang="en-US" sz="2400" b="1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0F2CC9E1-7198-E94D-1FF2-CC97A1CDA3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13859" r="19623"/>
          <a:stretch>
            <a:fillRect/>
          </a:stretch>
        </p:blipFill>
        <p:spPr bwMode="auto">
          <a:xfrm>
            <a:off x="9433305" y="1474726"/>
            <a:ext cx="2064289" cy="1745640"/>
          </a:xfrm>
          <a:prstGeom prst="roundRect">
            <a:avLst>
              <a:gd name="adj" fmla="val 6327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3120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E52A6F-BA90-9513-3005-20096454A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B62FC1B-43B6-31B1-B5F4-CA9804BDF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Resources for Health Science Classes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D81F34-450B-9FFE-B47C-F5DA732F3F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915" y="1309487"/>
            <a:ext cx="10515600" cy="4958966"/>
          </a:xfrm>
        </p:spPr>
        <p:txBody>
          <a:bodyPr>
            <a:normAutofit/>
          </a:bodyPr>
          <a:lstStyle/>
          <a:p>
            <a:r>
              <a:rPr lang="en-US" b="1" dirty="0"/>
              <a:t>HHS 405(d) Program – Health Industry Cybersecurity Practices (HICP): </a:t>
            </a:r>
            <a:br>
              <a:rPr lang="en-US" b="1" dirty="0"/>
            </a:br>
            <a:r>
              <a:rPr lang="en-US" sz="2400" dirty="0"/>
              <a:t>offers free downloadable playbooks, threat scenarios, and best practices </a:t>
            </a:r>
            <a:r>
              <a:rPr lang="en-US" dirty="0">
                <a:hlinkClick r:id="rId3"/>
              </a:rPr>
              <a:t>https://405d.hhs.gov</a:t>
            </a:r>
            <a:r>
              <a:rPr lang="en-US" dirty="0"/>
              <a:t> </a:t>
            </a:r>
            <a:br>
              <a:rPr lang="en-US" dirty="0"/>
            </a:br>
            <a:endParaRPr lang="en-US" sz="1800" dirty="0"/>
          </a:p>
          <a:p>
            <a:r>
              <a:rPr lang="en-US" b="1" dirty="0"/>
              <a:t>Health Sector Cybersecurity Coordination Center (HC3): </a:t>
            </a:r>
            <a:br>
              <a:rPr lang="en-US" b="1" dirty="0"/>
            </a:br>
            <a:r>
              <a:rPr lang="en-US" sz="2400" dirty="0"/>
              <a:t>Alerts, sector threat briefs, and trend analysis (e.g., ransomware, phishing, zero-days)</a:t>
            </a:r>
            <a:br>
              <a:rPr lang="en-US" dirty="0"/>
            </a:br>
            <a:r>
              <a:rPr lang="en-US" dirty="0">
                <a:hlinkClick r:id="rId4"/>
              </a:rPr>
              <a:t>https://www.hhs.gov/about/agencies/asa/ocio/hc3/index.html</a:t>
            </a:r>
            <a:r>
              <a:rPr lang="en-US" dirty="0"/>
              <a:t> </a:t>
            </a:r>
            <a:br>
              <a:rPr lang="en-US" dirty="0"/>
            </a:br>
            <a:endParaRPr lang="en-US" b="1" dirty="0"/>
          </a:p>
          <a:p>
            <a:r>
              <a:rPr lang="en-US" b="1" dirty="0"/>
              <a:t>Health-ISAC Threat Intelligence Reports:</a:t>
            </a:r>
            <a:br>
              <a:rPr lang="en-US" b="1" dirty="0"/>
            </a:br>
            <a:r>
              <a:rPr lang="en-US" dirty="0">
                <a:hlinkClick r:id="rId5"/>
              </a:rPr>
              <a:t>https://h-isac.org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43636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8CF43C-4B97-F43C-0EA4-8E8DEC4F4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014BEF-628F-1302-5CAB-C5ED04FC9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Interactives for Health Science Classes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E69D50-981D-B2BD-64FC-0642242AFD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442" y="1417771"/>
            <a:ext cx="7872664" cy="4627980"/>
          </a:xfrm>
        </p:spPr>
        <p:txBody>
          <a:bodyPr>
            <a:normAutofit/>
          </a:bodyPr>
          <a:lstStyle/>
          <a:p>
            <a:r>
              <a:rPr lang="en-US" b="1" dirty="0"/>
              <a:t>Defend the Hospital (Incident Response) </a:t>
            </a:r>
            <a:r>
              <a:rPr lang="en-US" dirty="0">
                <a:hlinkClick r:id="rId3" tooltip="https://cyberskillslive.com/activity/defend-the-hospital/"/>
              </a:rPr>
              <a:t>https://cyberskillslive.com/activity/defend-the-hospital/</a:t>
            </a:r>
            <a:r>
              <a:rPr lang="en-US" dirty="0"/>
              <a:t> </a:t>
            </a:r>
            <a:br>
              <a:rPr lang="en-US" dirty="0"/>
            </a:br>
            <a:endParaRPr lang="en-US" sz="800" dirty="0"/>
          </a:p>
          <a:p>
            <a:r>
              <a:rPr lang="en-US" b="1" dirty="0" err="1"/>
              <a:t>HackableHospital</a:t>
            </a:r>
            <a:r>
              <a:rPr lang="en-US" b="1" dirty="0"/>
              <a:t> (Offensive):</a:t>
            </a:r>
            <a:br>
              <a:rPr lang="en-US" b="1" dirty="0"/>
            </a:br>
            <a:r>
              <a:rPr lang="en-US" dirty="0">
                <a:hlinkClick r:id="rId4" tooltip="https://www.hackablehospital.com/"/>
              </a:rPr>
              <a:t>https://www.hackablehospital.com/</a:t>
            </a:r>
            <a:r>
              <a:rPr lang="en-US" dirty="0"/>
              <a:t> </a:t>
            </a:r>
            <a:br>
              <a:rPr lang="en-US" dirty="0"/>
            </a:br>
            <a:endParaRPr lang="en-US" sz="1600" dirty="0"/>
          </a:p>
          <a:p>
            <a:r>
              <a:rPr lang="en-US" b="1" dirty="0"/>
              <a:t>Digital Care Hub (Leadership &amp; Consequence Management Focused)</a:t>
            </a:r>
            <a:r>
              <a:rPr lang="en-US" dirty="0"/>
              <a:t>: </a:t>
            </a:r>
            <a:br>
              <a:rPr lang="en-US" dirty="0"/>
            </a:br>
            <a:r>
              <a:rPr lang="en-US" dirty="0">
                <a:hlinkClick r:id="rId5"/>
              </a:rPr>
              <a:t>https://www.digitalcarehub.co.uk/digital-skills-and-training/cyber-game/</a:t>
            </a:r>
            <a:r>
              <a:rPr lang="en-US" dirty="0"/>
              <a:t> </a:t>
            </a:r>
          </a:p>
        </p:txBody>
      </p:sp>
      <p:pic>
        <p:nvPicPr>
          <p:cNvPr id="8" name="Picture 7">
            <a:hlinkClick r:id="rId4"/>
            <a:extLst>
              <a:ext uri="{FF2B5EF4-FFF2-40B4-BE49-F238E27FC236}">
                <a16:creationId xmlns:a16="http://schemas.microsoft.com/office/drawing/2014/main" id="{03D030F1-2C71-087B-A00F-50B1FAABAF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03336" y="1879769"/>
            <a:ext cx="3370191" cy="3487415"/>
          </a:xfrm>
          <a:prstGeom prst="roundRect">
            <a:avLst>
              <a:gd name="adj" fmla="val 3210"/>
            </a:avLst>
          </a:prstGeom>
        </p:spPr>
      </p:pic>
    </p:spTree>
    <p:extLst>
      <p:ext uri="{BB962C8B-B14F-4D97-AF65-F5344CB8AC3E}">
        <p14:creationId xmlns:p14="http://schemas.microsoft.com/office/powerpoint/2010/main" val="686440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6B0DA-D050-4178-C5D9-0B8B77C64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We Want to Partner and Work With You!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76EBCB8-971A-38E8-919E-55DE597FBD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953" y="1263315"/>
            <a:ext cx="11829048" cy="45778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</a:rPr>
              <a:t>Connect With Us &amp; Share Your Thoughts! </a:t>
            </a:r>
            <a:endParaRPr lang="en-US" sz="2400" dirty="0">
              <a:solidFill>
                <a:srgbClr val="C0000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/>
              <a:t>Tell us what's working, what's missing, and what your students need most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/>
              <a:t>Share how you're using these tools and frameworks in your own advising or counseling practice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/>
              <a:t>Help us improve by letting us know what resonates and what needs refining</a:t>
            </a:r>
            <a:br>
              <a:rPr lang="en-US" sz="2200" dirty="0"/>
            </a:br>
            <a:endParaRPr lang="en-US" sz="22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</a:rPr>
              <a:t>Bring Us to Your Campus – Free Training!</a:t>
            </a:r>
            <a:endParaRPr lang="en-US" sz="2400" dirty="0">
              <a:solidFill>
                <a:srgbClr val="C0000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/>
              <a:t>Invite us for an on-site workshop, training session, or faculty professional development day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b="1" dirty="0"/>
              <a:t>Prefer virtual? </a:t>
            </a:r>
            <a:r>
              <a:rPr lang="en-US" sz="2200" dirty="0"/>
              <a:t>We offer flexible remote training options that fit your schedule</a:t>
            </a:r>
          </a:p>
          <a:p>
            <a:pPr marL="0" indent="0">
              <a:buNone/>
            </a:pPr>
            <a:br>
              <a:rPr lang="en-US" sz="2400" b="1" dirty="0"/>
            </a:br>
            <a:r>
              <a:rPr lang="en-US" sz="2400" b="1" dirty="0">
                <a:solidFill>
                  <a:srgbClr val="C00000"/>
                </a:solidFill>
              </a:rPr>
              <a:t>Build With Us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/>
              <a:t>Join a growing community of advisors, counselors, &amp;  educators committed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/>
              <a:t>Collaborate on resources, share strategies, and learn alongside peers across institutions</a:t>
            </a:r>
          </a:p>
        </p:txBody>
      </p:sp>
    </p:spTree>
    <p:extLst>
      <p:ext uri="{BB962C8B-B14F-4D97-AF65-F5344CB8AC3E}">
        <p14:creationId xmlns:p14="http://schemas.microsoft.com/office/powerpoint/2010/main" val="2945557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269;p59">
            <a:extLst>
              <a:ext uri="{FF2B5EF4-FFF2-40B4-BE49-F238E27FC236}">
                <a16:creationId xmlns:a16="http://schemas.microsoft.com/office/drawing/2014/main" id="{AD963989-D1BF-1601-48BA-680AA9F4C820}"/>
              </a:ext>
            </a:extLst>
          </p:cNvPr>
          <p:cNvSpPr txBox="1"/>
          <p:nvPr/>
        </p:nvSpPr>
        <p:spPr>
          <a:xfrm>
            <a:off x="4380293" y="174308"/>
            <a:ext cx="6289808" cy="1300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1" dirty="0">
                <a:solidFill>
                  <a:srgbClr val="1B2B58"/>
                </a:solidFill>
                <a:latin typeface="Cabin"/>
                <a:ea typeface="Cabin"/>
                <a:cs typeface="Cabin"/>
                <a:sym typeface="Cabin"/>
              </a:rPr>
              <a:t>Thank You!</a:t>
            </a:r>
            <a:endParaRPr sz="8000" b="1" dirty="0">
              <a:solidFill>
                <a:srgbClr val="1B2B58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pic>
        <p:nvPicPr>
          <p:cNvPr id="7" name="Picture 6" descr="A qr code with a white background&#10;&#10;AI-generated content may be incorrect.">
            <a:extLst>
              <a:ext uri="{FF2B5EF4-FFF2-40B4-BE49-F238E27FC236}">
                <a16:creationId xmlns:a16="http://schemas.microsoft.com/office/drawing/2014/main" id="{C16428F0-29DB-D988-6D39-FBAF1ABBC4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293" y="1474634"/>
            <a:ext cx="2032392" cy="203239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214ACA3-971F-1E77-9B7D-154686CD8745}"/>
              </a:ext>
            </a:extLst>
          </p:cNvPr>
          <p:cNvSpPr txBox="1"/>
          <p:nvPr/>
        </p:nvSpPr>
        <p:spPr>
          <a:xfrm>
            <a:off x="6412685" y="1474634"/>
            <a:ext cx="641032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1B2B58"/>
                </a:solidFill>
              </a:rPr>
              <a:t>Kristine Christensen, Ph.D. </a:t>
            </a:r>
          </a:p>
          <a:p>
            <a:r>
              <a:rPr lang="en-US" sz="2000" b="1" dirty="0">
                <a:solidFill>
                  <a:srgbClr val="A20000"/>
                </a:solidFill>
              </a:rPr>
              <a:t>Christensen@morainevalley.edu</a:t>
            </a:r>
            <a:br>
              <a:rPr lang="en-US" sz="28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PI, Explore Cyber</a:t>
            </a:r>
            <a:b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Director, Faculty Development &amp; </a:t>
            </a:r>
            <a:b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Professor, Computer Information Systems  &amp; </a:t>
            </a:r>
            <a:b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Moraine Valley Community College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50B2F80-43E1-429C-857A-9AA7398F1A5A}"/>
              </a:ext>
            </a:extLst>
          </p:cNvPr>
          <p:cNvGrpSpPr/>
          <p:nvPr/>
        </p:nvGrpSpPr>
        <p:grpSpPr>
          <a:xfrm>
            <a:off x="4488562" y="3735526"/>
            <a:ext cx="8334447" cy="1949451"/>
            <a:chOff x="4488562" y="4086902"/>
            <a:chExt cx="8334447" cy="194945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29F6245-9AA1-5491-2DE2-484ED8550191}"/>
                </a:ext>
              </a:extLst>
            </p:cNvPr>
            <p:cNvSpPr txBox="1"/>
            <p:nvPr/>
          </p:nvSpPr>
          <p:spPr>
            <a:xfrm>
              <a:off x="6412685" y="4282027"/>
              <a:ext cx="6410324" cy="17543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1B2B58"/>
                  </a:solidFill>
                </a:rPr>
                <a:t>Dr. Deanne Cranford-Wesley</a:t>
              </a:r>
            </a:p>
            <a:p>
              <a:r>
                <a:rPr lang="en-US" sz="2000" b="1">
                  <a:solidFill>
                    <a:srgbClr val="A20000"/>
                  </a:solidFill>
                </a:rPr>
                <a:t>dcranfor@nccu.edu</a:t>
              </a:r>
              <a:b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</a:b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Director of Cybersecurity Programs</a:t>
              </a:r>
              <a:b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</a:b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North Carolina Central University</a:t>
              </a:r>
              <a:endParaRPr lang="en-US" sz="2800" b="1" dirty="0">
                <a:solidFill>
                  <a:srgbClr val="1B2B58"/>
                </a:solidFill>
              </a:endParaRPr>
            </a:p>
            <a:p>
              <a:endPara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8B646D4-A32D-68AA-B2CB-F22EB3A3329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88562" y="4086902"/>
              <a:ext cx="1815853" cy="1834288"/>
            </a:xfrm>
            <a:prstGeom prst="rect">
              <a:avLst/>
            </a:prstGeom>
          </p:spPr>
        </p:pic>
      </p:grpSp>
      <p:pic>
        <p:nvPicPr>
          <p:cNvPr id="18" name="Graphic 17">
            <a:extLst>
              <a:ext uri="{FF2B5EF4-FFF2-40B4-BE49-F238E27FC236}">
                <a16:creationId xmlns:a16="http://schemas.microsoft.com/office/drawing/2014/main" id="{1DDAA3EA-4471-B4EB-89D1-EAB8B24EB078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267" y="1859705"/>
            <a:ext cx="3138589" cy="3138589"/>
          </a:xfrm>
          <a:prstGeom prst="rect">
            <a:avLst/>
          </a:prstGeom>
        </p:spPr>
      </p:pic>
      <p:pic>
        <p:nvPicPr>
          <p:cNvPr id="2" name="Picture 1" descr="NSF Logo">
            <a:extLst>
              <a:ext uri="{FF2B5EF4-FFF2-40B4-BE49-F238E27FC236}">
                <a16:creationId xmlns:a16="http://schemas.microsoft.com/office/drawing/2014/main" id="{1774AF00-43CF-40E8-A8A5-2961E38908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4846" y="6064340"/>
            <a:ext cx="623284" cy="62958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FB854C0-E1D6-5709-002E-B746B5B03E6C}"/>
              </a:ext>
            </a:extLst>
          </p:cNvPr>
          <p:cNvSpPr txBox="1"/>
          <p:nvPr/>
        </p:nvSpPr>
        <p:spPr>
          <a:xfrm>
            <a:off x="5852131" y="6075221"/>
            <a:ext cx="5887586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b="1" i="0" u="none" strike="noStrike" dirty="0">
                <a:effectLst/>
                <a:latin typeface="Inter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Explore Cyber</a:t>
            </a:r>
            <a:r>
              <a:rPr lang="en-US" sz="1050" b="0" i="0" dirty="0">
                <a:effectLst/>
                <a:latin typeface="Inter"/>
              </a:rPr>
              <a:t>,, is funded by the </a:t>
            </a:r>
            <a:r>
              <a:rPr lang="en-US" sz="1050" b="1" i="0" dirty="0">
                <a:effectLst/>
                <a:latin typeface="Inter"/>
              </a:rPr>
              <a:t>National Science Foundation Advanced Technological Education grant #2500740</a:t>
            </a:r>
            <a:r>
              <a:rPr lang="en-US" sz="1050" b="0" i="0" dirty="0">
                <a:effectLst/>
                <a:latin typeface="Inter"/>
              </a:rPr>
              <a:t>.  Any opinions, findings, and conclusions or recommendations expressed in this material are those of the author(s) and do not necessarily reflect the views of the National Science Foundation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343819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6E7B460-4712-1E1A-E316-7024AB3CF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5979" y="372979"/>
            <a:ext cx="6320589" cy="577543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124066"/>
                </a:solidFill>
              </a:rPr>
              <a:t>What we’ll cover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046753-5BCE-D7A9-A20C-F0B2C3643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5980" y="1227221"/>
            <a:ext cx="6176210" cy="5257800"/>
          </a:xfrm>
        </p:spPr>
        <p:txBody>
          <a:bodyPr>
            <a:normAutofit/>
          </a:bodyPr>
          <a:lstStyle/>
          <a:p>
            <a:pPr marL="349250" indent="-349250"/>
            <a:r>
              <a:rPr lang="en-US" dirty="0"/>
              <a:t>The cybersecurity workforce gap &amp; why counselors &amp; advisors matter </a:t>
            </a:r>
          </a:p>
          <a:p>
            <a:pPr marL="349250" indent="-349250"/>
            <a:r>
              <a:rPr lang="en-US" dirty="0"/>
              <a:t>Overview of Explore Cyber</a:t>
            </a:r>
          </a:p>
          <a:p>
            <a:pPr marL="349250" indent="-349250"/>
            <a:r>
              <a:rPr lang="en-US" dirty="0"/>
              <a:t>Jungian personality types &amp; career fit </a:t>
            </a:r>
          </a:p>
          <a:p>
            <a:pPr marL="349250" indent="-349250"/>
            <a:r>
              <a:rPr lang="en-US" b="1" dirty="0"/>
              <a:t>Hands-on</a:t>
            </a:r>
            <a:r>
              <a:rPr lang="en-US" dirty="0"/>
              <a:t>: mapping personality type to work roles </a:t>
            </a:r>
          </a:p>
          <a:p>
            <a:pPr marL="349250" indent="-349250"/>
            <a:r>
              <a:rPr lang="en-US" dirty="0"/>
              <a:t>AI tools for resume &amp; career materials </a:t>
            </a:r>
          </a:p>
          <a:p>
            <a:pPr marL="349250" indent="-349250"/>
            <a:r>
              <a:rPr lang="en-US" dirty="0"/>
              <a:t>The Explore Cyber Toolkit &amp; free training</a:t>
            </a:r>
          </a:p>
          <a:p>
            <a:pPr marL="349250" indent="-349250"/>
            <a:r>
              <a:rPr lang="en-US" dirty="0"/>
              <a:t>Ways to get involved</a:t>
            </a:r>
          </a:p>
          <a:p>
            <a:pPr marL="349250" indent="-349250"/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9A44258C-7BDD-5901-4312-593F99642283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503" y="1616492"/>
            <a:ext cx="3810000" cy="381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19169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AA01AE2-B446-E215-9C22-398337524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490690"/>
            <a:ext cx="10515600" cy="577543"/>
          </a:xfrm>
        </p:spPr>
        <p:txBody>
          <a:bodyPr>
            <a:normAutofit fontScale="90000"/>
          </a:bodyPr>
          <a:lstStyle/>
          <a:p>
            <a:r>
              <a:rPr lang="en-US" dirty="0"/>
              <a:t>What is the biggest challenge when helping students explore cybersecurity careers?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AAC6022-E587-1C91-202F-1332FC9B715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63337" y="1543065"/>
            <a:ext cx="7285789" cy="4824245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50000"/>
              </a:lnSpc>
            </a:pPr>
            <a:r>
              <a:rPr lang="en-US" dirty="0"/>
              <a:t>Lack of student awareness </a:t>
            </a:r>
          </a:p>
          <a:p>
            <a:pPr marL="457200" indent="-457200">
              <a:lnSpc>
                <a:spcPct val="150000"/>
              </a:lnSpc>
            </a:pPr>
            <a:r>
              <a:rPr lang="en-US" dirty="0"/>
              <a:t>Limited advisor and counselor knowledge</a:t>
            </a:r>
          </a:p>
          <a:p>
            <a:pPr marL="457200" indent="-457200">
              <a:lnSpc>
                <a:spcPct val="150000"/>
              </a:lnSpc>
            </a:pPr>
            <a:r>
              <a:rPr lang="en-US" dirty="0"/>
              <a:t>Too many career options </a:t>
            </a:r>
          </a:p>
          <a:p>
            <a:pPr marL="457200" indent="-457200">
              <a:lnSpc>
                <a:spcPct val="150000"/>
              </a:lnSpc>
            </a:pPr>
            <a:r>
              <a:rPr lang="en-US" dirty="0"/>
              <a:t>Misconceptions about cybersecurity </a:t>
            </a:r>
          </a:p>
          <a:p>
            <a:pPr marL="457200" indent="-457200">
              <a:lnSpc>
                <a:spcPct val="150000"/>
              </a:lnSpc>
            </a:pPr>
            <a:r>
              <a:rPr lang="en-US" dirty="0"/>
              <a:t>Career readiness concerns</a:t>
            </a:r>
          </a:p>
          <a:p>
            <a:pPr marL="457200" indent="-457200">
              <a:lnSpc>
                <a:spcPct val="150000"/>
              </a:lnSpc>
            </a:pPr>
            <a:r>
              <a:rPr lang="en-US" dirty="0"/>
              <a:t>Competing with other disciplines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62A6EBF9-288C-184C-9CF4-8B397AF363FD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10321" y="2046604"/>
            <a:ext cx="3268331" cy="3268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624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4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34F3B41-1FA8-1059-92B2-7A1F540C85FA}"/>
              </a:ext>
            </a:extLst>
          </p:cNvPr>
          <p:cNvSpPr txBox="1"/>
          <p:nvPr/>
        </p:nvSpPr>
        <p:spPr>
          <a:xfrm>
            <a:off x="1666875" y="1962150"/>
            <a:ext cx="82772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</a:rPr>
              <a:t>What do you think most people think of when they hear the word </a:t>
            </a:r>
            <a:r>
              <a:rPr lang="en-US" sz="4800" b="1" i="1" dirty="0">
                <a:solidFill>
                  <a:schemeClr val="bg1"/>
                </a:solidFill>
              </a:rPr>
              <a:t>cybersecurity</a:t>
            </a:r>
            <a:r>
              <a:rPr lang="en-US" sz="4800" b="1" dirty="0">
                <a:solidFill>
                  <a:schemeClr val="bg1"/>
                </a:solidFill>
              </a:rPr>
              <a:t>?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9E27B96-C79C-FB7A-C8B1-E9317E6C69DB}"/>
              </a:ext>
            </a:extLst>
          </p:cNvPr>
          <p:cNvGrpSpPr/>
          <p:nvPr/>
        </p:nvGrpSpPr>
        <p:grpSpPr>
          <a:xfrm>
            <a:off x="0" y="0"/>
            <a:ext cx="12191980" cy="6857990"/>
            <a:chOff x="20" y="10"/>
            <a:chExt cx="12191980" cy="685799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97097B2-FB76-2416-DD92-DD9BC21BB1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20" y="10"/>
              <a:ext cx="12191980" cy="6857990"/>
            </a:xfrm>
            <a:prstGeom prst="rect">
              <a:avLst/>
            </a:prstGeom>
          </p:spPr>
        </p:pic>
        <p:pic>
          <p:nvPicPr>
            <p:cNvPr id="4098" name="Picture 2" descr="Hacking Your Ride: How Thieves Can Hold Your Self-Driving Car as a Virtual  Hostage |">
              <a:extLst>
                <a:ext uri="{FF2B5EF4-FFF2-40B4-BE49-F238E27FC236}">
                  <a16:creationId xmlns:a16="http://schemas.microsoft.com/office/drawing/2014/main" id="{194CED91-AB03-0484-7E72-54AE66D54D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37" r="7229" b="-1"/>
            <a:stretch/>
          </p:blipFill>
          <p:spPr bwMode="auto">
            <a:xfrm>
              <a:off x="5063087" y="4543"/>
              <a:ext cx="7128913" cy="6853457"/>
            </a:xfrm>
            <a:custGeom>
              <a:avLst/>
              <a:gdLst/>
              <a:ahLst/>
              <a:cxnLst/>
              <a:rect l="l" t="t" r="r" b="b"/>
              <a:pathLst>
                <a:path w="7128913" h="6853457">
                  <a:moveTo>
                    <a:pt x="2343548" y="0"/>
                  </a:moveTo>
                  <a:lnTo>
                    <a:pt x="5168877" y="0"/>
                  </a:lnTo>
                  <a:lnTo>
                    <a:pt x="5218299" y="19487"/>
                  </a:lnTo>
                  <a:cubicBezTo>
                    <a:pt x="5976640" y="340238"/>
                    <a:pt x="6607722" y="902948"/>
                    <a:pt x="7014769" y="1610837"/>
                  </a:cubicBezTo>
                  <a:lnTo>
                    <a:pt x="7128913" y="1827198"/>
                  </a:lnTo>
                  <a:lnTo>
                    <a:pt x="7128913" y="5131581"/>
                  </a:lnTo>
                  <a:lnTo>
                    <a:pt x="7091067" y="5210750"/>
                  </a:lnTo>
                  <a:cubicBezTo>
                    <a:pt x="6744936" y="5876527"/>
                    <a:pt x="6205281" y="6425584"/>
                    <a:pt x="5546646" y="6783375"/>
                  </a:cubicBezTo>
                  <a:lnTo>
                    <a:pt x="5409811" y="6853457"/>
                  </a:lnTo>
                  <a:lnTo>
                    <a:pt x="2102613" y="6853457"/>
                  </a:lnTo>
                  <a:lnTo>
                    <a:pt x="1965779" y="6783375"/>
                  </a:lnTo>
                  <a:cubicBezTo>
                    <a:pt x="794873" y="6147301"/>
                    <a:pt x="0" y="4906735"/>
                    <a:pt x="0" y="3480517"/>
                  </a:cubicBezTo>
                  <a:cubicBezTo>
                    <a:pt x="0" y="1924643"/>
                    <a:pt x="945964" y="589711"/>
                    <a:pt x="2294125" y="19487"/>
                  </a:cubicBezTo>
                  <a:close/>
                </a:path>
              </a:pathLst>
            </a:cu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" name="Picture 5" descr="A white van with black stripes&#10;&#10;AI-generated content may be incorrect.">
            <a:extLst>
              <a:ext uri="{FF2B5EF4-FFF2-40B4-BE49-F238E27FC236}">
                <a16:creationId xmlns:a16="http://schemas.microsoft.com/office/drawing/2014/main" id="{5055713A-1D0A-9DBD-7348-2EE4E9C70B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5125929" y="2790497"/>
            <a:ext cx="5344511" cy="5344511"/>
          </a:xfrm>
          <a:prstGeom prst="rect">
            <a:avLst/>
          </a:prstGeom>
        </p:spPr>
      </p:pic>
      <p:pic>
        <p:nvPicPr>
          <p:cNvPr id="7" name="car-race-car-citroen-race-screeching-tires-76578">
            <a:hlinkClick r:id="" action="ppaction://media"/>
            <a:extLst>
              <a:ext uri="{FF2B5EF4-FFF2-40B4-BE49-F238E27FC236}">
                <a16:creationId xmlns:a16="http://schemas.microsoft.com/office/drawing/2014/main" id="{13109C8B-3218-3099-1F85-197C40989A6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10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299325" y="72373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674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2.22222E-6 L 1.41523 0.00069 " pathEditMode="relative" rAng="0" ptsTypes="AA">
                                      <p:cBhvr>
                                        <p:cTn id="11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755" y="23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55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CD6D98-D0FB-809F-F184-7FA59AC02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057FAA65-DFF2-B151-05F9-5DEF23C45E3B}"/>
              </a:ext>
            </a:extLst>
          </p:cNvPr>
          <p:cNvSpPr/>
          <p:nvPr/>
        </p:nvSpPr>
        <p:spPr>
          <a:xfrm>
            <a:off x="1" y="-635"/>
            <a:ext cx="12192000" cy="1083477"/>
          </a:xfrm>
          <a:prstGeom prst="rect">
            <a:avLst/>
          </a:prstGeom>
          <a:solidFill>
            <a:srgbClr val="1240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EEB8CC-6C58-1553-E5DC-CD6B1FE9B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442" y="426973"/>
            <a:ext cx="10515600" cy="577543"/>
          </a:xfrm>
        </p:spPr>
        <p:txBody>
          <a:bodyPr>
            <a:noAutofit/>
          </a:bodyPr>
          <a:lstStyle/>
          <a:p>
            <a:r>
              <a:rPr lang="en-US" sz="3600" dirty="0"/>
              <a:t>The Cybersecurity Workforce Challenge Isn't </a:t>
            </a:r>
            <a:r>
              <a:rPr lang="en-US" sz="3600" i="1" dirty="0"/>
              <a:t>Just</a:t>
            </a:r>
            <a:r>
              <a:rPr lang="en-US" sz="3600" dirty="0"/>
              <a:t> a Talent Problem. </a:t>
            </a:r>
            <a:r>
              <a:rPr lang="en-US" sz="3600" dirty="0">
                <a:solidFill>
                  <a:srgbClr val="E83043"/>
                </a:solidFill>
              </a:rPr>
              <a:t>It's an Awareness Problem.</a:t>
            </a:r>
            <a:endParaRPr lang="en-US" sz="3600" b="1" dirty="0">
              <a:solidFill>
                <a:srgbClr val="E83043"/>
              </a:solidFill>
            </a:endParaRPr>
          </a:p>
        </p:txBody>
      </p:sp>
      <p:sp>
        <p:nvSpPr>
          <p:cNvPr id="30" name="Text 14">
            <a:extLst>
              <a:ext uri="{FF2B5EF4-FFF2-40B4-BE49-F238E27FC236}">
                <a16:creationId xmlns:a16="http://schemas.microsoft.com/office/drawing/2014/main" id="{F53154CE-6E23-7B2C-13E3-E9C465B329F9}"/>
              </a:ext>
            </a:extLst>
          </p:cNvPr>
          <p:cNvSpPr/>
          <p:nvPr/>
        </p:nvSpPr>
        <p:spPr>
          <a:xfrm>
            <a:off x="895460" y="6153890"/>
            <a:ext cx="9622054" cy="54864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dirty="0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C41F9EE-F77D-F7A6-2E1C-2318C8AD4100}"/>
              </a:ext>
            </a:extLst>
          </p:cNvPr>
          <p:cNvCxnSpPr>
            <a:cxnSpLocks/>
          </p:cNvCxnSpPr>
          <p:nvPr/>
        </p:nvCxnSpPr>
        <p:spPr>
          <a:xfrm>
            <a:off x="-12032" y="6840717"/>
            <a:ext cx="12308305" cy="56768"/>
          </a:xfrm>
          <a:prstGeom prst="line">
            <a:avLst/>
          </a:prstGeom>
          <a:ln w="76200">
            <a:solidFill>
              <a:srgbClr val="E8304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CA5B90C-A2D2-2014-6A9C-3EF7ACA3309D}"/>
              </a:ext>
            </a:extLst>
          </p:cNvPr>
          <p:cNvGrpSpPr/>
          <p:nvPr/>
        </p:nvGrpSpPr>
        <p:grpSpPr>
          <a:xfrm>
            <a:off x="759893" y="1553505"/>
            <a:ext cx="10982927" cy="803270"/>
            <a:chOff x="759893" y="1687267"/>
            <a:chExt cx="10982927" cy="803270"/>
          </a:xfrm>
        </p:grpSpPr>
        <p:sp>
          <p:nvSpPr>
            <p:cNvPr id="5" name="Shape 7">
              <a:extLst>
                <a:ext uri="{FF2B5EF4-FFF2-40B4-BE49-F238E27FC236}">
                  <a16:creationId xmlns:a16="http://schemas.microsoft.com/office/drawing/2014/main" id="{546A5339-D215-11DE-E517-61DCE0EB94BC}"/>
                </a:ext>
              </a:extLst>
            </p:cNvPr>
            <p:cNvSpPr/>
            <p:nvPr/>
          </p:nvSpPr>
          <p:spPr>
            <a:xfrm>
              <a:off x="759893" y="1687267"/>
              <a:ext cx="10982927" cy="803270"/>
            </a:xfrm>
            <a:prstGeom prst="rect">
              <a:avLst/>
            </a:prstGeom>
            <a:solidFill>
              <a:srgbClr val="FFFFFF"/>
            </a:solidFill>
            <a:ln/>
            <a:effectLst>
              <a:outerShdw blurRad="63500" dist="25400" dir="8100000" algn="bl" rotWithShape="0">
                <a:srgbClr val="000000">
                  <a:alpha val="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Shape 9">
              <a:extLst>
                <a:ext uri="{FF2B5EF4-FFF2-40B4-BE49-F238E27FC236}">
                  <a16:creationId xmlns:a16="http://schemas.microsoft.com/office/drawing/2014/main" id="{19FAFE56-53E1-ABE9-9936-A6686F5A5218}"/>
                </a:ext>
              </a:extLst>
            </p:cNvPr>
            <p:cNvSpPr/>
            <p:nvPr/>
          </p:nvSpPr>
          <p:spPr>
            <a:xfrm>
              <a:off x="874911" y="1823025"/>
              <a:ext cx="548640" cy="548640"/>
            </a:xfrm>
            <a:prstGeom prst="ellipse">
              <a:avLst/>
            </a:prstGeom>
            <a:solidFill>
              <a:srgbClr val="124066"/>
            </a:solidFill>
            <a:ln w="12700">
              <a:noFill/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 10">
              <a:extLst>
                <a:ext uri="{FF2B5EF4-FFF2-40B4-BE49-F238E27FC236}">
                  <a16:creationId xmlns:a16="http://schemas.microsoft.com/office/drawing/2014/main" id="{CF01A5FD-3EE2-F679-54DC-7A944D128C03}"/>
                </a:ext>
              </a:extLst>
            </p:cNvPr>
            <p:cNvSpPr/>
            <p:nvPr/>
          </p:nvSpPr>
          <p:spPr>
            <a:xfrm>
              <a:off x="945783" y="1905321"/>
              <a:ext cx="384048" cy="38404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000" b="1" dirty="0">
                  <a:solidFill>
                    <a:srgbClr val="FFFFFF"/>
                  </a:solidFill>
                  <a:latin typeface="Arial Black" pitchFamily="34" charset="0"/>
                  <a:ea typeface="Arial Black" pitchFamily="34" charset="-122"/>
                  <a:cs typeface="Arial Black" pitchFamily="34" charset="-120"/>
                </a:rPr>
                <a:t>1</a:t>
              </a:r>
              <a:endParaRPr lang="en-US" sz="1500" dirty="0"/>
            </a:p>
          </p:txBody>
        </p:sp>
        <p:sp>
          <p:nvSpPr>
            <p:cNvPr id="8" name="Text 12">
              <a:extLst>
                <a:ext uri="{FF2B5EF4-FFF2-40B4-BE49-F238E27FC236}">
                  <a16:creationId xmlns:a16="http://schemas.microsoft.com/office/drawing/2014/main" id="{38908AA5-1B15-E5CB-6581-5605C622D66A}"/>
                </a:ext>
              </a:extLst>
            </p:cNvPr>
            <p:cNvSpPr/>
            <p:nvPr/>
          </p:nvSpPr>
          <p:spPr>
            <a:xfrm>
              <a:off x="1494423" y="2097345"/>
              <a:ext cx="8978945" cy="29260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endParaRPr lang="en-US" dirty="0"/>
            </a:p>
          </p:txBody>
        </p:sp>
        <p:sp>
          <p:nvSpPr>
            <p:cNvPr id="9" name="Text 13">
              <a:extLst>
                <a:ext uri="{FF2B5EF4-FFF2-40B4-BE49-F238E27FC236}">
                  <a16:creationId xmlns:a16="http://schemas.microsoft.com/office/drawing/2014/main" id="{CA04C7C7-9E32-9A3A-A5A3-8FB086BF2E18}"/>
                </a:ext>
              </a:extLst>
            </p:cNvPr>
            <p:cNvSpPr/>
            <p:nvPr/>
          </p:nvSpPr>
          <p:spPr>
            <a:xfrm>
              <a:off x="9488813" y="2197929"/>
              <a:ext cx="2057400" cy="237744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r">
                <a:buNone/>
              </a:pPr>
              <a:r>
                <a:rPr lang="en-US" sz="1050" i="1" dirty="0">
                  <a:solidFill>
                    <a:srgbClr val="6B728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CyberSeek / CompTIA, 2025</a:t>
              </a:r>
              <a:endParaRPr lang="en-US" sz="1050" dirty="0"/>
            </a:p>
          </p:txBody>
        </p:sp>
        <p:sp>
          <p:nvSpPr>
            <p:cNvPr id="11" name="Text 12">
              <a:extLst>
                <a:ext uri="{FF2B5EF4-FFF2-40B4-BE49-F238E27FC236}">
                  <a16:creationId xmlns:a16="http://schemas.microsoft.com/office/drawing/2014/main" id="{94A93BF5-ED5F-544F-5F2C-0E3C43AD96E1}"/>
                </a:ext>
              </a:extLst>
            </p:cNvPr>
            <p:cNvSpPr/>
            <p:nvPr/>
          </p:nvSpPr>
          <p:spPr>
            <a:xfrm>
              <a:off x="1494422" y="2070154"/>
              <a:ext cx="8978945" cy="29260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2000" b="1" dirty="0">
                  <a:solidFill>
                    <a:srgbClr val="1F2937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Hundreds of thousands of cybersecurity positions remain open</a:t>
              </a:r>
            </a:p>
            <a:p>
              <a:r>
                <a:rPr lang="en-US" dirty="0">
                  <a:solidFill>
                    <a:srgbClr val="1F2937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The U.S. alone has 500,000+ unfilled roles, and the gap is growing every year</a:t>
              </a:r>
              <a:endParaRPr lang="en-US" dirty="0"/>
            </a:p>
            <a:p>
              <a:pPr marL="0" indent="0">
                <a:buNone/>
              </a:pPr>
              <a:endParaRPr lang="en-US" b="1" dirty="0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0309454-64E6-F9B1-8E3D-C60B3B6B9367}"/>
              </a:ext>
            </a:extLst>
          </p:cNvPr>
          <p:cNvGrpSpPr/>
          <p:nvPr/>
        </p:nvGrpSpPr>
        <p:grpSpPr>
          <a:xfrm>
            <a:off x="759892" y="2488438"/>
            <a:ext cx="10982927" cy="803270"/>
            <a:chOff x="759893" y="1687267"/>
            <a:chExt cx="10982927" cy="803270"/>
          </a:xfrm>
        </p:grpSpPr>
        <p:sp>
          <p:nvSpPr>
            <p:cNvPr id="46" name="Shape 7">
              <a:extLst>
                <a:ext uri="{FF2B5EF4-FFF2-40B4-BE49-F238E27FC236}">
                  <a16:creationId xmlns:a16="http://schemas.microsoft.com/office/drawing/2014/main" id="{2D308AAC-DBAB-82CF-C852-26A87B9E2FFB}"/>
                </a:ext>
              </a:extLst>
            </p:cNvPr>
            <p:cNvSpPr/>
            <p:nvPr/>
          </p:nvSpPr>
          <p:spPr>
            <a:xfrm>
              <a:off x="759893" y="1687267"/>
              <a:ext cx="10982927" cy="803270"/>
            </a:xfrm>
            <a:prstGeom prst="rect">
              <a:avLst/>
            </a:prstGeom>
            <a:solidFill>
              <a:srgbClr val="FFFFFF"/>
            </a:solidFill>
            <a:ln/>
            <a:effectLst>
              <a:outerShdw blurRad="63500" dist="25400" dir="8100000" algn="bl" rotWithShape="0">
                <a:srgbClr val="000000">
                  <a:alpha val="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Shape 9">
              <a:extLst>
                <a:ext uri="{FF2B5EF4-FFF2-40B4-BE49-F238E27FC236}">
                  <a16:creationId xmlns:a16="http://schemas.microsoft.com/office/drawing/2014/main" id="{FB23EA77-E4F7-05FE-0438-9B51A48FA950}"/>
                </a:ext>
              </a:extLst>
            </p:cNvPr>
            <p:cNvSpPr/>
            <p:nvPr/>
          </p:nvSpPr>
          <p:spPr>
            <a:xfrm>
              <a:off x="874911" y="1823025"/>
              <a:ext cx="548640" cy="548640"/>
            </a:xfrm>
            <a:prstGeom prst="ellipse">
              <a:avLst/>
            </a:prstGeom>
            <a:solidFill>
              <a:srgbClr val="124066"/>
            </a:solidFill>
            <a:ln w="12700">
              <a:noFill/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Text 10">
              <a:extLst>
                <a:ext uri="{FF2B5EF4-FFF2-40B4-BE49-F238E27FC236}">
                  <a16:creationId xmlns:a16="http://schemas.microsoft.com/office/drawing/2014/main" id="{9094AC8A-AB0C-B062-F025-60142A96D4AD}"/>
                </a:ext>
              </a:extLst>
            </p:cNvPr>
            <p:cNvSpPr/>
            <p:nvPr/>
          </p:nvSpPr>
          <p:spPr>
            <a:xfrm>
              <a:off x="945783" y="1905321"/>
              <a:ext cx="384048" cy="38404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000" b="1" dirty="0">
                  <a:solidFill>
                    <a:srgbClr val="FFFFFF"/>
                  </a:solidFill>
                  <a:latin typeface="Arial Black" pitchFamily="34" charset="0"/>
                  <a:ea typeface="Arial Black" pitchFamily="34" charset="-122"/>
                  <a:cs typeface="Arial Black" pitchFamily="34" charset="-120"/>
                </a:rPr>
                <a:t>2</a:t>
              </a:r>
              <a:endParaRPr lang="en-US" sz="1500" dirty="0"/>
            </a:p>
          </p:txBody>
        </p:sp>
        <p:sp>
          <p:nvSpPr>
            <p:cNvPr id="50" name="Text 12">
              <a:extLst>
                <a:ext uri="{FF2B5EF4-FFF2-40B4-BE49-F238E27FC236}">
                  <a16:creationId xmlns:a16="http://schemas.microsoft.com/office/drawing/2014/main" id="{1127EF7A-925F-8C4C-C6BA-593387E6B54D}"/>
                </a:ext>
              </a:extLst>
            </p:cNvPr>
            <p:cNvSpPr/>
            <p:nvPr/>
          </p:nvSpPr>
          <p:spPr>
            <a:xfrm>
              <a:off x="1494423" y="2097345"/>
              <a:ext cx="8978945" cy="29260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endParaRPr lang="en-US" dirty="0"/>
            </a:p>
          </p:txBody>
        </p:sp>
        <p:sp>
          <p:nvSpPr>
            <p:cNvPr id="52" name="Text 12">
              <a:extLst>
                <a:ext uri="{FF2B5EF4-FFF2-40B4-BE49-F238E27FC236}">
                  <a16:creationId xmlns:a16="http://schemas.microsoft.com/office/drawing/2014/main" id="{295138E2-62FB-5423-46E2-1640955F8589}"/>
                </a:ext>
              </a:extLst>
            </p:cNvPr>
            <p:cNvSpPr/>
            <p:nvPr/>
          </p:nvSpPr>
          <p:spPr>
            <a:xfrm>
              <a:off x="1494422" y="2070154"/>
              <a:ext cx="8978945" cy="29260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2000" b="1" dirty="0">
                  <a:solidFill>
                    <a:srgbClr val="1F2937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Many counselors &amp; advisors report limited familiarity with cyber career pathways</a:t>
              </a:r>
            </a:p>
            <a:p>
              <a:r>
                <a:rPr lang="en-US" dirty="0">
                  <a:solidFill>
                    <a:srgbClr val="1F2937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78.6% of participants had little to no knowledge of the cybersecurity career landscape</a:t>
              </a:r>
              <a:endParaRPr lang="en-US" dirty="0"/>
            </a:p>
            <a:p>
              <a:pPr marL="0" indent="0">
                <a:buNone/>
              </a:pPr>
              <a:endParaRPr lang="en-US" b="1" dirty="0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02871CB-360E-C4F5-98F1-2AED1CFF1FD3}"/>
              </a:ext>
            </a:extLst>
          </p:cNvPr>
          <p:cNvGrpSpPr/>
          <p:nvPr/>
        </p:nvGrpSpPr>
        <p:grpSpPr>
          <a:xfrm>
            <a:off x="759892" y="3493687"/>
            <a:ext cx="10982927" cy="803270"/>
            <a:chOff x="759893" y="1687267"/>
            <a:chExt cx="10982927" cy="803270"/>
          </a:xfrm>
        </p:grpSpPr>
        <p:sp>
          <p:nvSpPr>
            <p:cNvPr id="55" name="Shape 7">
              <a:extLst>
                <a:ext uri="{FF2B5EF4-FFF2-40B4-BE49-F238E27FC236}">
                  <a16:creationId xmlns:a16="http://schemas.microsoft.com/office/drawing/2014/main" id="{7FBC5448-7A59-4602-61C2-78D2AA43A7B8}"/>
                </a:ext>
              </a:extLst>
            </p:cNvPr>
            <p:cNvSpPr/>
            <p:nvPr/>
          </p:nvSpPr>
          <p:spPr>
            <a:xfrm>
              <a:off x="759893" y="1687267"/>
              <a:ext cx="10982927" cy="803270"/>
            </a:xfrm>
            <a:prstGeom prst="rect">
              <a:avLst/>
            </a:prstGeom>
            <a:solidFill>
              <a:srgbClr val="FFFFFF"/>
            </a:solidFill>
            <a:ln/>
            <a:effectLst>
              <a:outerShdw blurRad="63500" dist="25400" dir="8100000" algn="bl" rotWithShape="0">
                <a:srgbClr val="000000">
                  <a:alpha val="8000"/>
                </a:srgbClr>
              </a:outerShdw>
            </a:effec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7" name="Shape 9">
              <a:extLst>
                <a:ext uri="{FF2B5EF4-FFF2-40B4-BE49-F238E27FC236}">
                  <a16:creationId xmlns:a16="http://schemas.microsoft.com/office/drawing/2014/main" id="{9837DB80-629E-53C8-1996-137265901901}"/>
                </a:ext>
              </a:extLst>
            </p:cNvPr>
            <p:cNvSpPr/>
            <p:nvPr/>
          </p:nvSpPr>
          <p:spPr>
            <a:xfrm>
              <a:off x="874911" y="1823025"/>
              <a:ext cx="548640" cy="548640"/>
            </a:xfrm>
            <a:prstGeom prst="ellipse">
              <a:avLst/>
            </a:prstGeom>
            <a:solidFill>
              <a:srgbClr val="124066"/>
            </a:solidFill>
            <a:ln w="12700">
              <a:noFill/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Text 10">
              <a:extLst>
                <a:ext uri="{FF2B5EF4-FFF2-40B4-BE49-F238E27FC236}">
                  <a16:creationId xmlns:a16="http://schemas.microsoft.com/office/drawing/2014/main" id="{AAC66D4F-B962-254C-D84B-FB56831D6A22}"/>
                </a:ext>
              </a:extLst>
            </p:cNvPr>
            <p:cNvSpPr/>
            <p:nvPr/>
          </p:nvSpPr>
          <p:spPr>
            <a:xfrm>
              <a:off x="945783" y="1905321"/>
              <a:ext cx="384048" cy="38404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000" b="1" dirty="0">
                  <a:solidFill>
                    <a:srgbClr val="FFFFFF"/>
                  </a:solidFill>
                  <a:latin typeface="Arial Black" pitchFamily="34" charset="0"/>
                  <a:ea typeface="Arial Black" pitchFamily="34" charset="-122"/>
                  <a:cs typeface="Arial Black" pitchFamily="34" charset="-120"/>
                </a:rPr>
                <a:t>3</a:t>
              </a:r>
              <a:endParaRPr lang="en-US" sz="1500" dirty="0"/>
            </a:p>
          </p:txBody>
        </p:sp>
        <p:sp>
          <p:nvSpPr>
            <p:cNvPr id="59" name="Text 12">
              <a:extLst>
                <a:ext uri="{FF2B5EF4-FFF2-40B4-BE49-F238E27FC236}">
                  <a16:creationId xmlns:a16="http://schemas.microsoft.com/office/drawing/2014/main" id="{F2142E55-10A7-FEEE-1492-1F496BA610E0}"/>
                </a:ext>
              </a:extLst>
            </p:cNvPr>
            <p:cNvSpPr/>
            <p:nvPr/>
          </p:nvSpPr>
          <p:spPr>
            <a:xfrm>
              <a:off x="1494423" y="2097345"/>
              <a:ext cx="8978945" cy="29260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endParaRPr lang="en-US" dirty="0"/>
            </a:p>
          </p:txBody>
        </p:sp>
        <p:sp>
          <p:nvSpPr>
            <p:cNvPr id="61" name="Text 12">
              <a:extLst>
                <a:ext uri="{FF2B5EF4-FFF2-40B4-BE49-F238E27FC236}">
                  <a16:creationId xmlns:a16="http://schemas.microsoft.com/office/drawing/2014/main" id="{765671BA-7F46-6427-E80B-055B4A69B609}"/>
                </a:ext>
              </a:extLst>
            </p:cNvPr>
            <p:cNvSpPr/>
            <p:nvPr/>
          </p:nvSpPr>
          <p:spPr>
            <a:xfrm>
              <a:off x="1494422" y="1951041"/>
              <a:ext cx="8978945" cy="29260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2000" b="1" dirty="0">
                  <a:solidFill>
                    <a:srgbClr val="1F2937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Cybersecurity is often misunderstood</a:t>
              </a:r>
            </a:p>
            <a:p>
              <a:r>
                <a:rPr lang="en-US" sz="1600" dirty="0">
                  <a:solidFill>
                    <a:srgbClr val="1F2937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Many people associate cybersecurity primarily with hackers, cybercrime, and highly technical work, overlooking roles focused on protection, education, and risk management.</a:t>
              </a:r>
              <a:endParaRPr lang="en-US" sz="1600" b="1" dirty="0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BC4FD2C3-031F-7F8E-C3F6-631C5510ABE3}"/>
              </a:ext>
            </a:extLst>
          </p:cNvPr>
          <p:cNvGrpSpPr/>
          <p:nvPr/>
        </p:nvGrpSpPr>
        <p:grpSpPr>
          <a:xfrm>
            <a:off x="759892" y="4540035"/>
            <a:ext cx="10982927" cy="803270"/>
            <a:chOff x="759893" y="1687267"/>
            <a:chExt cx="10982927" cy="803270"/>
          </a:xfrm>
        </p:grpSpPr>
        <p:sp>
          <p:nvSpPr>
            <p:cNvPr id="63" name="Shape 7">
              <a:extLst>
                <a:ext uri="{FF2B5EF4-FFF2-40B4-BE49-F238E27FC236}">
                  <a16:creationId xmlns:a16="http://schemas.microsoft.com/office/drawing/2014/main" id="{54B311CA-A682-0BBB-FB03-F0E33AC4097D}"/>
                </a:ext>
              </a:extLst>
            </p:cNvPr>
            <p:cNvSpPr/>
            <p:nvPr/>
          </p:nvSpPr>
          <p:spPr>
            <a:xfrm>
              <a:off x="759893" y="1687267"/>
              <a:ext cx="10982927" cy="803270"/>
            </a:xfrm>
            <a:prstGeom prst="rect">
              <a:avLst/>
            </a:prstGeom>
            <a:solidFill>
              <a:srgbClr val="FFFFFF"/>
            </a:solidFill>
            <a:ln/>
            <a:effectLst>
              <a:outerShdw blurRad="63500" dist="25400" dir="8100000" algn="bl" rotWithShape="0">
                <a:srgbClr val="000000">
                  <a:alpha val="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Shape 9">
              <a:extLst>
                <a:ext uri="{FF2B5EF4-FFF2-40B4-BE49-F238E27FC236}">
                  <a16:creationId xmlns:a16="http://schemas.microsoft.com/office/drawing/2014/main" id="{E068F1A5-9A6B-E115-112D-7026AEE5BC5F}"/>
                </a:ext>
              </a:extLst>
            </p:cNvPr>
            <p:cNvSpPr/>
            <p:nvPr/>
          </p:nvSpPr>
          <p:spPr>
            <a:xfrm>
              <a:off x="874911" y="1823025"/>
              <a:ext cx="548640" cy="548640"/>
            </a:xfrm>
            <a:prstGeom prst="ellipse">
              <a:avLst/>
            </a:prstGeom>
            <a:solidFill>
              <a:srgbClr val="124066"/>
            </a:solidFill>
            <a:ln w="12700">
              <a:noFill/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Text 10">
              <a:extLst>
                <a:ext uri="{FF2B5EF4-FFF2-40B4-BE49-F238E27FC236}">
                  <a16:creationId xmlns:a16="http://schemas.microsoft.com/office/drawing/2014/main" id="{51F07ACE-01BB-3788-732F-F08AE761D164}"/>
                </a:ext>
              </a:extLst>
            </p:cNvPr>
            <p:cNvSpPr/>
            <p:nvPr/>
          </p:nvSpPr>
          <p:spPr>
            <a:xfrm>
              <a:off x="945783" y="1905321"/>
              <a:ext cx="384048" cy="38404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000" b="1" dirty="0">
                  <a:solidFill>
                    <a:srgbClr val="FFFFFF"/>
                  </a:solidFill>
                  <a:latin typeface="Arial Black" pitchFamily="34" charset="0"/>
                  <a:ea typeface="Arial Black" pitchFamily="34" charset="-122"/>
                  <a:cs typeface="Arial Black" pitchFamily="34" charset="-120"/>
                </a:rPr>
                <a:t>4</a:t>
              </a:r>
              <a:endParaRPr lang="en-US" sz="1500" dirty="0"/>
            </a:p>
          </p:txBody>
        </p:sp>
        <p:sp>
          <p:nvSpPr>
            <p:cNvPr id="66" name="Text 12">
              <a:extLst>
                <a:ext uri="{FF2B5EF4-FFF2-40B4-BE49-F238E27FC236}">
                  <a16:creationId xmlns:a16="http://schemas.microsoft.com/office/drawing/2014/main" id="{78B0E660-9029-C6C9-38A7-B3C53ABA4D9E}"/>
                </a:ext>
              </a:extLst>
            </p:cNvPr>
            <p:cNvSpPr/>
            <p:nvPr/>
          </p:nvSpPr>
          <p:spPr>
            <a:xfrm>
              <a:off x="1494423" y="2097345"/>
              <a:ext cx="8978945" cy="29260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endParaRPr lang="en-US" dirty="0"/>
            </a:p>
          </p:txBody>
        </p:sp>
        <p:sp>
          <p:nvSpPr>
            <p:cNvPr id="68" name="Text 12">
              <a:extLst>
                <a:ext uri="{FF2B5EF4-FFF2-40B4-BE49-F238E27FC236}">
                  <a16:creationId xmlns:a16="http://schemas.microsoft.com/office/drawing/2014/main" id="{EA265130-F02D-F319-6579-5E0757784648}"/>
                </a:ext>
              </a:extLst>
            </p:cNvPr>
            <p:cNvSpPr/>
            <p:nvPr/>
          </p:nvSpPr>
          <p:spPr>
            <a:xfrm>
              <a:off x="1525097" y="1920837"/>
              <a:ext cx="9907012" cy="29260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2000" b="1" dirty="0">
                  <a:solidFill>
                    <a:srgbClr val="1F2937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Students may not see themselves in cybersecurity</a:t>
              </a:r>
            </a:p>
            <a:p>
              <a:r>
                <a:rPr lang="en-US" sz="1600" dirty="0">
                  <a:solidFill>
                    <a:srgbClr val="1F2937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Cybersecurity careers span business, healthcare, education, communications, law, policy, manufacturing, and technology, yet many students believe the field is only for programmers and hackers</a:t>
              </a:r>
              <a:endParaRPr lang="en-US" sz="1600" b="1" dirty="0"/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F9C2D199-3053-00BF-4D94-18A893AF6AF4}"/>
              </a:ext>
            </a:extLst>
          </p:cNvPr>
          <p:cNvSpPr txBox="1"/>
          <p:nvPr/>
        </p:nvSpPr>
        <p:spPr>
          <a:xfrm>
            <a:off x="759891" y="5663827"/>
            <a:ext cx="10982927" cy="646331"/>
          </a:xfrm>
          <a:prstGeom prst="rect">
            <a:avLst/>
          </a:prstGeom>
          <a:solidFill>
            <a:srgbClr val="E83043"/>
          </a:solidFill>
          <a:ln w="38100">
            <a:solidFill>
              <a:srgbClr val="124066"/>
            </a:solidFill>
          </a:ln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chemeClr val="bg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Result</a:t>
            </a:r>
            <a:r>
              <a:rPr lang="en-US" sz="18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: Students may never discover cybersecurity careers that align with their interests, strengths, and goals.  That's the gap this toolkit is designed to address.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08478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40C4C18-EED2-7491-F4B0-8BFD85DA709E}"/>
              </a:ext>
            </a:extLst>
          </p:cNvPr>
          <p:cNvSpPr txBox="1">
            <a:spLocks/>
          </p:cNvSpPr>
          <p:nvPr/>
        </p:nvSpPr>
        <p:spPr>
          <a:xfrm>
            <a:off x="3200399" y="501705"/>
            <a:ext cx="7945476" cy="104900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1B2B58"/>
                </a:solidFill>
              </a:rPr>
              <a:t>Cybersecurity Workforce Gap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75F6295-0E6F-1591-67E8-4FF571FC2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399" y="1550706"/>
            <a:ext cx="4487779" cy="4932947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1B2B58"/>
                </a:solidFill>
              </a:rPr>
              <a:t>Severe Workforce Shortage</a:t>
            </a:r>
            <a:r>
              <a:rPr lang="en-US" sz="1800" dirty="0">
                <a:solidFill>
                  <a:srgbClr val="1B2B58"/>
                </a:solidFill>
              </a:rPr>
              <a:t>:</a:t>
            </a:r>
            <a:r>
              <a:rPr lang="en-US" sz="1800" dirty="0">
                <a:solidFill>
                  <a:srgbClr val="156082"/>
                </a:solidFill>
              </a:rPr>
              <a:t> </a:t>
            </a:r>
            <a:r>
              <a:rPr lang="en-US" sz="1800" dirty="0"/>
              <a:t>There are an estimated 4 million unfilled cybersecurity jobs globally, with over 500,000 vacancies in the U.S. alone (</a:t>
            </a:r>
            <a:r>
              <a:rPr lang="en-US" sz="1800" dirty="0" err="1"/>
              <a:t>Cyberseek</a:t>
            </a:r>
            <a:r>
              <a:rPr lang="en-US" sz="1800" dirty="0"/>
              <a:t>).</a:t>
            </a:r>
          </a:p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1B2B58"/>
                </a:solidFill>
              </a:rPr>
              <a:t>Rising Demand</a:t>
            </a:r>
            <a:r>
              <a:rPr lang="en-US" sz="1800" dirty="0">
                <a:solidFill>
                  <a:srgbClr val="1B2B58"/>
                </a:solidFill>
              </a:rPr>
              <a:t>: </a:t>
            </a:r>
            <a:r>
              <a:rPr lang="en-US" sz="1800" dirty="0"/>
              <a:t>Cybersecurity job growth is projected to increase </a:t>
            </a:r>
            <a:r>
              <a:rPr lang="en-US" sz="1800" b="1" dirty="0">
                <a:solidFill>
                  <a:srgbClr val="1B2B58"/>
                </a:solidFill>
              </a:rPr>
              <a:t>35% from 2021 to 2031</a:t>
            </a:r>
            <a:r>
              <a:rPr lang="en-US" sz="1800" dirty="0"/>
              <a:t>, significantly outpacing the average job growth rate (Bureau of Labor Statistics).</a:t>
            </a:r>
          </a:p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1B2B58"/>
                </a:solidFill>
              </a:rPr>
              <a:t>Increasing Cyber Threats: </a:t>
            </a:r>
            <a:r>
              <a:rPr lang="en-US" sz="1800" dirty="0"/>
              <a:t>The rapid rise of cybercrime, ransomware, and nation-state attacks has heightened the need for a skilled cybersecurity workforce.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29265DD-158E-E3DA-88E7-790E0FBE4DDA}"/>
              </a:ext>
            </a:extLst>
          </p:cNvPr>
          <p:cNvSpPr txBox="1">
            <a:spLocks/>
          </p:cNvSpPr>
          <p:nvPr/>
        </p:nvSpPr>
        <p:spPr>
          <a:xfrm>
            <a:off x="8410075" y="1531630"/>
            <a:ext cx="3524896" cy="43638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1B2B58"/>
                </a:solidFill>
              </a:rPr>
              <a:t>Shortage of Qualified Professionals: </a:t>
            </a:r>
            <a:r>
              <a:rPr lang="en-US" sz="1800" dirty="0"/>
              <a:t>Many job applicants lack the necessary hands-on skills, certifications, and specialized training required to meet industry demands.</a:t>
            </a:r>
          </a:p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1B2B58"/>
                </a:solidFill>
              </a:rPr>
              <a:t>Continues to Hold National Attention: </a:t>
            </a:r>
            <a:r>
              <a:rPr lang="en-US" sz="1800" dirty="0"/>
              <a:t>White House Office of the National Cyber Director (ONCD)</a:t>
            </a:r>
          </a:p>
          <a:p>
            <a:pPr marL="0" indent="0">
              <a:lnSpc>
                <a:spcPct val="110000"/>
              </a:lnSpc>
              <a:buFontTx/>
              <a:buNone/>
            </a:pPr>
            <a:endParaRPr lang="en-US" sz="1800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29F09EF-7609-F6D1-6325-E2CE16572762}"/>
              </a:ext>
            </a:extLst>
          </p:cNvPr>
          <p:cNvCxnSpPr/>
          <p:nvPr/>
        </p:nvCxnSpPr>
        <p:spPr>
          <a:xfrm>
            <a:off x="8049126" y="1660358"/>
            <a:ext cx="0" cy="4235116"/>
          </a:xfrm>
          <a:prstGeom prst="line">
            <a:avLst/>
          </a:prstGeom>
          <a:ln>
            <a:solidFill>
              <a:srgbClr val="E8304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Graphic 15">
            <a:extLst>
              <a:ext uri="{FF2B5EF4-FFF2-40B4-BE49-F238E27FC236}">
                <a16:creationId xmlns:a16="http://schemas.microsoft.com/office/drawing/2014/main" id="{CF8B211F-F7CE-DCDC-A0C5-5C42480037F8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2309379"/>
            <a:ext cx="2239241" cy="2239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510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5CC94-6931-BBCD-7B7A-773054684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126" y="422472"/>
            <a:ext cx="8040026" cy="1033349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rgbClr val="1B2B58"/>
                </a:solidFill>
              </a:rPr>
              <a:t>Career Counselors &amp; Academic Advisors help students with: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8E61F-9FD7-D313-E548-07E7A167AC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626" y="1710813"/>
            <a:ext cx="7456001" cy="5001441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>
                <a:solidFill>
                  <a:srgbClr val="A20000"/>
                </a:solidFill>
              </a:rPr>
              <a:t>Self-discovery</a:t>
            </a:r>
            <a:r>
              <a:rPr lang="en-US" dirty="0">
                <a:solidFill>
                  <a:srgbClr val="A20000"/>
                </a:solidFill>
              </a:rPr>
              <a:t> </a:t>
            </a:r>
            <a:br>
              <a:rPr lang="en-US" dirty="0"/>
            </a:br>
            <a:r>
              <a:rPr lang="en-US" dirty="0"/>
              <a:t>use assessments to identify strengths, interests and values – crucial factors in career satisfaction</a:t>
            </a:r>
            <a:br>
              <a:rPr lang="en-US" dirty="0"/>
            </a:br>
            <a:endParaRPr lang="en-US" dirty="0"/>
          </a:p>
          <a:p>
            <a:r>
              <a:rPr lang="en-US" b="1" dirty="0">
                <a:solidFill>
                  <a:srgbClr val="A20000"/>
                </a:solidFill>
              </a:rPr>
              <a:t>Informed decision-making</a:t>
            </a:r>
            <a:br>
              <a:rPr lang="en-US" dirty="0"/>
            </a:br>
            <a:r>
              <a:rPr lang="en-US" dirty="0"/>
              <a:t>provide in-depth information about various careers, including job descriptions, educational requirements, salary ranges, empowering student to make informed decisions</a:t>
            </a:r>
            <a:br>
              <a:rPr lang="en-US" dirty="0"/>
            </a:br>
            <a:endParaRPr lang="en-US" dirty="0"/>
          </a:p>
          <a:p>
            <a:r>
              <a:rPr lang="en-US" b="1" dirty="0">
                <a:solidFill>
                  <a:srgbClr val="A20000"/>
                </a:solidFill>
              </a:rPr>
              <a:t>Goal setting &amp; planning </a:t>
            </a:r>
            <a:br>
              <a:rPr lang="en-US" dirty="0"/>
            </a:br>
            <a:r>
              <a:rPr lang="en-US" dirty="0"/>
              <a:t>help individuals set realistic career goals and develop a roadmap to achieve them</a:t>
            </a:r>
            <a:br>
              <a:rPr lang="en-US" dirty="0"/>
            </a:br>
            <a:endParaRPr lang="en-US" dirty="0"/>
          </a:p>
          <a:p>
            <a:r>
              <a:rPr lang="en-US" b="1" dirty="0">
                <a:solidFill>
                  <a:srgbClr val="A20000"/>
                </a:solidFill>
              </a:rPr>
              <a:t>Improved job search skills</a:t>
            </a:r>
            <a:br>
              <a:rPr lang="en-US" dirty="0"/>
            </a:br>
            <a:r>
              <a:rPr lang="en-US" dirty="0"/>
              <a:t>provide counselors on effective resumes, cover letters, and interview skills</a:t>
            </a:r>
          </a:p>
          <a:p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9B7688A-BD6E-0C9F-4D01-FC599FCDCB49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855493" y="1524000"/>
            <a:ext cx="381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135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F60184C3-40F9-421B-BA35-F31164B8E255}">
  <we:reference id="wa104381063" version="1.0.0.1" store="en-001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778</TotalTime>
  <Words>3181</Words>
  <Application>Microsoft Office PowerPoint</Application>
  <PresentationFormat>Widescreen</PresentationFormat>
  <Paragraphs>316</Paragraphs>
  <Slides>39</Slides>
  <Notes>24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39</vt:i4>
      </vt:variant>
    </vt:vector>
  </HeadingPairs>
  <TitlesOfParts>
    <vt:vector size="52" baseType="lpstr">
      <vt:lpstr>Aptos</vt:lpstr>
      <vt:lpstr>Aptos Display</vt:lpstr>
      <vt:lpstr>Arial</vt:lpstr>
      <vt:lpstr>Arial Black</vt:lpstr>
      <vt:lpstr>Cabin</vt:lpstr>
      <vt:lpstr>Calibri</vt:lpstr>
      <vt:lpstr>Georgia</vt:lpstr>
      <vt:lpstr>Inter</vt:lpstr>
      <vt:lpstr>Source Sans Pro Web</vt:lpstr>
      <vt:lpstr>Trebuchet MS</vt:lpstr>
      <vt:lpstr>Wingdings</vt:lpstr>
      <vt:lpstr>Office Theme</vt:lpstr>
      <vt:lpstr>1_Office Theme</vt:lpstr>
      <vt:lpstr>From Foundations to Futures:  Guiding Students into Cybersecurity Careers</vt:lpstr>
      <vt:lpstr>PowerPoint Presentation</vt:lpstr>
      <vt:lpstr>PowerPoint Presentation</vt:lpstr>
      <vt:lpstr>What we’ll cover</vt:lpstr>
      <vt:lpstr>What is the biggest challenge when helping students explore cybersecurity careers?</vt:lpstr>
      <vt:lpstr>PowerPoint Presentation</vt:lpstr>
      <vt:lpstr>The Cybersecurity Workforce Challenge Isn't Just a Talent Problem. It's an Awareness Problem.</vt:lpstr>
      <vt:lpstr>PowerPoint Presentation</vt:lpstr>
      <vt:lpstr>Career Counselors &amp; Academic Advisors help students with: </vt:lpstr>
      <vt:lpstr>Career Counselors &amp; Academic Advisors:  </vt:lpstr>
      <vt:lpstr>We want to help advisors and counselors:</vt:lpstr>
      <vt:lpstr>Interdisciplinary Demand for Cybersecurity Skills</vt:lpstr>
      <vt:lpstr>PowerPoint Presentation</vt:lpstr>
      <vt:lpstr>Cybersecurity Career Awareness Toolkit</vt:lpstr>
      <vt:lpstr>Cybersecurity Career Awareness Toolkit</vt:lpstr>
      <vt:lpstr>NICE Cybersecurity Workforce Framework</vt:lpstr>
      <vt:lpstr>NICE Cybersecurity Work Role Categories</vt:lpstr>
      <vt:lpstr>Personality Exploration &amp; Work Role Matcher</vt:lpstr>
      <vt:lpstr>PowerPoint Presentation</vt:lpstr>
      <vt:lpstr>Personality Types &amp; Cybersecurity</vt:lpstr>
      <vt:lpstr>1. Find Your Personality Type</vt:lpstr>
      <vt:lpstr>16 Personalities</vt:lpstr>
      <vt:lpstr>2. Match Your Personality Type with a Work Role</vt:lpstr>
      <vt:lpstr>3. Explore Your Matches</vt:lpstr>
      <vt:lpstr>Work Role Category &amp; Student Interest</vt:lpstr>
      <vt:lpstr>Cyber Work Role Discovery &amp; Exploration (trycyber.us)</vt:lpstr>
      <vt:lpstr>Using AI in Career Counseling &amp; Advising</vt:lpstr>
      <vt:lpstr>Additional Prompting Strategies</vt:lpstr>
      <vt:lpstr>RICO Prompting Tips</vt:lpstr>
      <vt:lpstr>Next Steps</vt:lpstr>
      <vt:lpstr>PowerPoint Presentation</vt:lpstr>
      <vt:lpstr>Healthcare and Public Health Sector</vt:lpstr>
      <vt:lpstr>Healthcare and Public Health Sector</vt:lpstr>
      <vt:lpstr>PowerPoint Presentation</vt:lpstr>
      <vt:lpstr>Case Study:  Ascension Health Ransomware Incident (2024) </vt:lpstr>
      <vt:lpstr>Resources for Health Science Classes</vt:lpstr>
      <vt:lpstr>Interactives for Health Science Classes</vt:lpstr>
      <vt:lpstr>We Want to Partner and Work With You!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Kristine Christensen</dc:creator>
  <cp:lastModifiedBy>Christensen, Kristine</cp:lastModifiedBy>
  <cp:revision>13</cp:revision>
  <dcterms:created xsi:type="dcterms:W3CDTF">2026-05-30T16:39:44Z</dcterms:created>
  <dcterms:modified xsi:type="dcterms:W3CDTF">2026-05-31T05:50:24Z</dcterms:modified>
</cp:coreProperties>
</file>