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7_0.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84" r:id="rId3"/>
    <p:sldId id="276" r:id="rId4"/>
    <p:sldId id="277" r:id="rId5"/>
    <p:sldId id="258" r:id="rId6"/>
    <p:sldId id="259" r:id="rId7"/>
    <p:sldId id="260" r:id="rId8"/>
    <p:sldId id="261" r:id="rId9"/>
    <p:sldId id="262" r:id="rId10"/>
    <p:sldId id="285" r:id="rId11"/>
    <p:sldId id="263" r:id="rId12"/>
    <p:sldId id="264" r:id="rId13"/>
    <p:sldId id="278" r:id="rId14"/>
    <p:sldId id="279" r:id="rId15"/>
    <p:sldId id="280" r:id="rId16"/>
    <p:sldId id="281" r:id="rId17"/>
    <p:sldId id="282" r:id="rId18"/>
    <p:sldId id="283" r:id="rId19"/>
    <p:sldId id="257" r:id="rId20"/>
    <p:sldId id="265" r:id="rId21"/>
    <p:sldId id="266" r:id="rId22"/>
    <p:sldId id="267" r:id="rId23"/>
    <p:sldId id="268" r:id="rId24"/>
    <p:sldId id="269" r:id="rId25"/>
    <p:sldId id="270" r:id="rId26"/>
    <p:sldId id="271" r:id="rId27"/>
    <p:sldId id="286" r:id="rId28"/>
    <p:sldId id="272" r:id="rId29"/>
    <p:sldId id="273" r:id="rId30"/>
    <p:sldId id="287" r:id="rId31"/>
    <p:sldId id="274" r:id="rId32"/>
    <p:sldId id="275" r:id="rId33"/>
    <p:sldId id="288" r:id="rId34"/>
    <p:sldId id="289" r:id="rId35"/>
    <p:sldId id="290" r:id="rId36"/>
    <p:sldId id="291" r:id="rId37"/>
    <p:sldId id="292" r:id="rId38"/>
    <p:sldId id="29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91D2DA-ED5C-3701-87ED-B04E0FD2E104}" name="Matthew Dobbs" initials="MD" userId="S::Matthew.Dobbs@Cyberbit.com::96b63d8f-f1fd-4cd2-9350-75bddda9612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22"/>
    <p:restoredTop sz="73201"/>
  </p:normalViewPr>
  <p:slideViewPr>
    <p:cSldViewPr snapToGrid="0">
      <p:cViewPr varScale="1">
        <p:scale>
          <a:sx n="122" d="100"/>
          <a:sy n="122" d="100"/>
        </p:scale>
        <p:origin x="968" y="2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3" d="100"/>
        <a:sy n="153" d="100"/>
      </p:scale>
      <p:origin x="0" y="0"/>
    </p:cViewPr>
  </p:sorterViewPr>
  <p:notesViewPr>
    <p:cSldViewPr snapToGrid="0">
      <p:cViewPr varScale="1">
        <p:scale>
          <a:sx n="128" d="100"/>
          <a:sy n="128" d="100"/>
        </p:scale>
        <p:origin x="3232"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nessa Leker" userId="S::vleker@fiu.edu::9a7544c8-65e2-4991-81b9-bc34ae04a596" providerId="AD" clId="Web-{445FD787-1190-8FF0-1BBF-FA77578AC81F}"/>
    <pc:docChg chg="mod modMainMaster">
      <pc:chgData name="Vanessa Leker" userId="S::vleker@fiu.edu::9a7544c8-65e2-4991-81b9-bc34ae04a596" providerId="AD" clId="Web-{445FD787-1190-8FF0-1BBF-FA77578AC81F}" dt="2026-05-31T18:10:38.835" v="1" actId="33475"/>
      <pc:docMkLst>
        <pc:docMk/>
      </pc:docMkLst>
      <pc:sldMasterChg chg="addSp">
        <pc:chgData name="Vanessa Leker" userId="S::vleker@fiu.edu::9a7544c8-65e2-4991-81b9-bc34ae04a596" providerId="AD" clId="Web-{445FD787-1190-8FF0-1BBF-FA77578AC81F}" dt="2026-05-31T18:10:38.835" v="0" actId="33475"/>
        <pc:sldMasterMkLst>
          <pc:docMk/>
          <pc:sldMasterMk cId="3687475683" sldId="2147483648"/>
        </pc:sldMasterMkLst>
        <pc:spChg chg="add">
          <ac:chgData name="Vanessa Leker" userId="S::vleker@fiu.edu::9a7544c8-65e2-4991-81b9-bc34ae04a596" providerId="AD" clId="Web-{445FD787-1190-8FF0-1BBF-FA77578AC81F}" dt="2026-05-31T18:10:38.835" v="0" actId="33475"/>
          <ac:spMkLst>
            <pc:docMk/>
            <pc:sldMasterMk cId="3687475683" sldId="2147483648"/>
            <ac:spMk id="3" creationId="{CF25A877-C042-B723-6835-DD25AB5D9E8D}"/>
          </ac:spMkLst>
        </pc:sp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Improvement (%)</c:v>
                </c:pt>
              </c:strCache>
            </c:strRef>
          </c:tx>
          <c:spPr>
            <a:solidFill>
              <a:srgbClr val="008AD7"/>
            </a:solidFill>
            <a:effectLst/>
          </c:spPr>
          <c:invertIfNegative val="0"/>
          <c:dLbls>
            <c:numFmt formatCode="0\%" sourceLinked="0"/>
            <c:spPr>
              <a:noFill/>
              <a:ln>
                <a:noFill/>
              </a:ln>
              <a:effectLst/>
            </c:spPr>
            <c:txPr>
              <a:bodyPr/>
              <a:lstStyle/>
              <a:p>
                <a:pPr>
                  <a:defRPr sz="1000" b="0" i="0" u="none" strike="noStrike">
                    <a:solidFill>
                      <a:srgbClr val="FFFFFF"/>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MTTD</c:v>
                </c:pt>
                <c:pt idx="1">
                  <c:v>MTTR</c:v>
                </c:pt>
                <c:pt idx="2">
                  <c:v>Alert noise reduction</c:v>
                </c:pt>
                <c:pt idx="3">
                  <c:v>Analyst efficiency</c:v>
                </c:pt>
                <c:pt idx="4">
                  <c:v>TCO reduction</c:v>
                </c:pt>
              </c:strCache>
            </c:strRef>
          </c:cat>
          <c:val>
            <c:numRef>
              <c:f>Sheet1!$B$2:$B$6</c:f>
              <c:numCache>
                <c:formatCode>General</c:formatCode>
                <c:ptCount val="5"/>
                <c:pt idx="0">
                  <c:v>62</c:v>
                </c:pt>
                <c:pt idx="1">
                  <c:v>70</c:v>
                </c:pt>
                <c:pt idx="2">
                  <c:v>55</c:v>
                </c:pt>
                <c:pt idx="3">
                  <c:v>48</c:v>
                </c:pt>
                <c:pt idx="4">
                  <c:v>43</c:v>
                </c:pt>
              </c:numCache>
            </c:numRef>
          </c:val>
          <c:extLst>
            <c:ext xmlns:c16="http://schemas.microsoft.com/office/drawing/2014/chart" uri="{C3380CC4-5D6E-409C-BE32-E72D297353CC}">
              <c16:uniqueId val="{00000000-99B3-B446-BCC3-CDCFBC47F58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00" b="0" i="0" u="none" strike="noStrike">
                <a:solidFill>
                  <a:srgbClr val="B3B3CC"/>
                </a:solidFill>
                <a:latin typeface="Arial"/>
              </a:defRPr>
            </a:pPr>
            <a:endParaRPr lang="en-US"/>
          </a:p>
        </c:txPr>
        <c:crossAx val="2094734552"/>
        <c:crosses val="autoZero"/>
        <c:auto val="1"/>
        <c:lblAlgn val="ctr"/>
        <c:lblOffset val="100"/>
        <c:noMultiLvlLbl val="1"/>
      </c:catAx>
      <c:valAx>
        <c:axId val="2094734552"/>
        <c:scaling>
          <c:orientation val="minMax"/>
          <c:max val="80"/>
          <c:min val="0"/>
        </c:scaling>
        <c:delete val="0"/>
        <c:axPos val="b"/>
        <c:majorGridlines>
          <c:spPr>
            <a:ln w="6350" cap="flat">
              <a:solidFill>
                <a:srgbClr val="8080A0"/>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8080A0"/>
                </a:solidFill>
                <a:latin typeface="Arial"/>
              </a:defRPr>
            </a:pPr>
            <a:endParaRPr lang="en-US"/>
          </a:p>
        </c:txPr>
        <c:crossAx val="2094734554"/>
        <c:crosses val="autoZero"/>
        <c:crossBetween val="between"/>
      </c:valAx>
      <c:spPr>
        <a:solidFill>
          <a:srgbClr val="000000">
            <a:alpha val="0"/>
          </a:srgbClr>
        </a:solidFill>
        <a:ln>
          <a:noFill/>
        </a:ln>
        <a:effectLst/>
      </c:spPr>
    </c:plotArea>
    <c:plotVisOnly val="1"/>
    <c:dispBlanksAs val="span"/>
    <c:showDLblsOverMax val="1"/>
  </c:chart>
  <c:spPr>
    <a:solidFill>
      <a:srgbClr val="000000">
        <a:alpha val="0"/>
      </a:srgbClr>
    </a:solidFill>
    <a:ln>
      <a:noFill/>
    </a:ln>
    <a:effectLst/>
  </c:spPr>
  <c:externalData r:id="rId1">
    <c:autoUpdate val="0"/>
  </c:externalData>
</c:chartSpace>
</file>

<file path=ppt/comments/modernComment_107_0.xml><?xml version="1.0" encoding="utf-8"?>
<p188:cmLst xmlns:a="http://schemas.openxmlformats.org/drawingml/2006/main" xmlns:r="http://schemas.openxmlformats.org/officeDocument/2006/relationships" xmlns:p188="http://schemas.microsoft.com/office/powerpoint/2018/8/main">
  <p188:cm id="{4CE4F58E-EC03-B145-AAC6-463322FE6E54}" authorId="{BF91D2DA-ED5C-3701-87ED-B04E0FD2E104}" created="2026-05-20T18:39:23.479">
    <ac:deMkLst xmlns:ac="http://schemas.microsoft.com/office/drawing/2013/main/command">
      <pc:docMk xmlns:pc="http://schemas.microsoft.com/office/powerpoint/2013/main/command"/>
      <pc:sldMk xmlns:pc="http://schemas.microsoft.com/office/powerpoint/2013/main/command" cId="0" sldId="263"/>
      <ac:spMk id="48" creationId="{00000000-0000-0000-0000-000000000000}"/>
    </ac:deMkLst>
    <p188:txBody>
      <a:bodyPr/>
      <a:lstStyle/>
      <a:p>
        <a:r>
          <a:rPr lang="en-US"/>
          <a:t>I'm not sure I want to include a Horizon time line.... thinking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4A81D3-700D-3F49-A20F-0F4A78268C2D}" type="datetimeFigureOut">
              <a:rPr lang="en-US" smtClean="0"/>
              <a:t>5/31/2026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DB2646-D391-1A4B-864E-7E82748312BE}" type="slidenum">
              <a:rPr lang="en-US" smtClean="0"/>
              <a:t>‹#›</a:t>
            </a:fld>
            <a:endParaRPr lang="en-US"/>
          </a:p>
        </p:txBody>
      </p:sp>
    </p:spTree>
    <p:extLst>
      <p:ext uri="{BB962C8B-B14F-4D97-AF65-F5344CB8AC3E}">
        <p14:creationId xmlns:p14="http://schemas.microsoft.com/office/powerpoint/2010/main" val="2969698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The title of this talk is intentionally a little provocative — *the new human-machine partnership in cybersecurity*. For years we've been talking about AI in the SOC as if it were a fight: machines replacing analysts, automation replacing jobs. That framing is wrong. The honest story is that AI and the human analyst are becoming co-workers. The next 45 minutes is about how to prepare your team for that shift."</a:t>
            </a:r>
          </a:p>
          <a:p>
            <a:endParaRPr lang="en-US" dirty="0"/>
          </a:p>
          <a:p>
            <a:r>
              <a:rPr lang="en-US" dirty="0"/>
              <a:t>Audience moment: Eye contact across the room before clicking. Land the word *partnership*.</a:t>
            </a:r>
          </a:p>
          <a:p>
            <a:endParaRPr lang="en-US" dirty="0"/>
          </a:p>
          <a:p>
            <a:r>
              <a:rPr lang="en-US" dirty="0"/>
              <a:t>Transition: "Here's the map for the next 45 minutes."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"Adopt the roadmap that's coming, but avoid these five traps. Each one looks reasonable on a slide. Each one breaks in production. I've watched all five of them happen at customers in the last 24 months."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five anti-patterns (one beat each):</a:t>
            </a:r>
          </a:p>
          <a:p>
            <a:r>
              <a:rPr lang="en-US" sz="1200" kern="1200" dirty="0">
                <a:solidFill>
                  <a:schemeClr val="tx1"/>
                </a:solidFill>
                <a:effectLst/>
                <a:latin typeface="+mn-lt"/>
                <a:ea typeface="+mn-ea"/>
                <a:cs typeface="+mn-cs"/>
              </a:rPr>
              <a:t>1. AI as a magic bullet → *Fix:* Redesign the workflow first. Then layer AI. "Tooling without workflow change is just a more expensive way to do the wrong thing."</a:t>
            </a:r>
          </a:p>
          <a:p>
            <a:r>
              <a:rPr lang="en-US" sz="1200" kern="1200" dirty="0">
                <a:solidFill>
                  <a:schemeClr val="tx1"/>
                </a:solidFill>
                <a:effectLst/>
                <a:latin typeface="+mn-lt"/>
                <a:ea typeface="+mn-ea"/>
                <a:cs typeface="+mn-cs"/>
              </a:rPr>
              <a:t>2. Pure automation, no oversight → *Fix:* Human-in-the-loop for anything that can't be undone. "Spend an extra beat here. Autonomous LLM agents on destructive actions — quarantining servers, deleting emails, locking accounts — are how you end up in the news for the wrong reason."</a:t>
            </a:r>
          </a:p>
          <a:p>
            <a:r>
              <a:rPr lang="en-US" sz="1200" kern="1200" dirty="0">
                <a:solidFill>
                  <a:schemeClr val="tx1"/>
                </a:solidFill>
                <a:effectLst/>
                <a:latin typeface="+mn-lt"/>
                <a:ea typeface="+mn-ea"/>
                <a:cs typeface="+mn-cs"/>
              </a:rPr>
              <a:t>3. Tools without skills → *Fix:* Budget training as a line item, not a hope. "Procurement signs the Copilot deal. Analysts never get trained. Three months later the renewal is on the chopping block."</a:t>
            </a:r>
          </a:p>
          <a:p>
            <a:r>
              <a:rPr lang="en-US" sz="1200" kern="1200" dirty="0">
                <a:solidFill>
                  <a:schemeClr val="tx1"/>
                </a:solidFill>
                <a:effectLst/>
                <a:latin typeface="+mn-lt"/>
                <a:ea typeface="+mn-ea"/>
                <a:cs typeface="+mn-cs"/>
              </a:rPr>
              <a:t>4. Ignoring the data layer → *Fix:* Unify before you intelligently analyze. "Running AI on fragmented telemetry just makes wrong answers faster."</a:t>
            </a:r>
          </a:p>
          <a:p>
            <a:r>
              <a:rPr lang="en-US" sz="1200" kern="1200" dirty="0">
                <a:solidFill>
                  <a:schemeClr val="tx1"/>
                </a:solidFill>
                <a:effectLst/>
                <a:latin typeface="+mn-lt"/>
                <a:ea typeface="+mn-ea"/>
                <a:cs typeface="+mn-cs"/>
              </a:rPr>
              <a:t>5. Pilot purgatory → *Fix:* Set a 90-day decision gate. "Endless POCs are how AI ambition dies. Pick a window. At the end of it, you either promote or you kill. No third option."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closer: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"Every one of these has been on the news in the last 24 months. Don't be the case study."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"Now the plan that avoids all five."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Opening: This is the map. Don't drown in it; preview the journey.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"Six steps. Each one gets its own slide. Two include a live exercise where you'll do the work yourselves. Don't try to run all six in parallel — start with whatever you voted as your biggest pain a few minutes ago."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six steps quickly:</a:t>
            </a:r>
          </a:p>
          <a:p>
            <a:r>
              <a:rPr lang="en-US" sz="1200" kern="1200" dirty="0">
                <a:solidFill>
                  <a:schemeClr val="tx1"/>
                </a:solidFill>
                <a:effectLst/>
                <a:latin typeface="+mn-lt"/>
                <a:ea typeface="+mn-ea"/>
                <a:cs typeface="+mn-cs"/>
              </a:rPr>
              <a:t>1. AI and ML literacy.</a:t>
            </a:r>
          </a:p>
          <a:p>
            <a:r>
              <a:rPr lang="en-US" sz="1200" kern="1200" dirty="0">
                <a:solidFill>
                  <a:schemeClr val="tx1"/>
                </a:solidFill>
                <a:effectLst/>
                <a:latin typeface="+mn-lt"/>
                <a:ea typeface="+mn-ea"/>
                <a:cs typeface="+mn-cs"/>
              </a:rPr>
              <a:t>2. Prompt engineering.</a:t>
            </a:r>
          </a:p>
          <a:p>
            <a:r>
              <a:rPr lang="en-US" sz="1200" kern="1200" dirty="0">
                <a:solidFill>
                  <a:schemeClr val="tx1"/>
                </a:solidFill>
                <a:effectLst/>
                <a:latin typeface="+mn-lt"/>
                <a:ea typeface="+mn-ea"/>
                <a:cs typeface="+mn-cs"/>
              </a:rPr>
              <a:t>3. Automation and SOAR.</a:t>
            </a:r>
          </a:p>
          <a:p>
            <a:r>
              <a:rPr lang="en-US" sz="1200" kern="1200" dirty="0">
                <a:solidFill>
                  <a:schemeClr val="tx1"/>
                </a:solidFill>
                <a:effectLst/>
                <a:latin typeface="+mn-lt"/>
                <a:ea typeface="+mn-ea"/>
                <a:cs typeface="+mn-cs"/>
              </a:rPr>
              <a:t>4. Unified platforms.</a:t>
            </a:r>
          </a:p>
          <a:p>
            <a:r>
              <a:rPr lang="en-US" sz="1200" kern="1200" dirty="0">
                <a:solidFill>
                  <a:schemeClr val="tx1"/>
                </a:solidFill>
                <a:effectLst/>
                <a:latin typeface="+mn-lt"/>
                <a:ea typeface="+mn-ea"/>
                <a:cs typeface="+mn-cs"/>
              </a:rPr>
              <a:t>5. Human-machine teaming.</a:t>
            </a:r>
          </a:p>
          <a:p>
            <a:r>
              <a:rPr lang="en-US" sz="1200" kern="1200" dirty="0">
                <a:solidFill>
                  <a:schemeClr val="tx1"/>
                </a:solidFill>
                <a:effectLst/>
                <a:latin typeface="+mn-lt"/>
                <a:ea typeface="+mn-ea"/>
                <a:cs typeface="+mn-cs"/>
              </a:rPr>
              <a:t>6. Continuous learning.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horizon strip: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"Twelve to thirty-six months. Phased and parallel. People-led on Steps 1, 2, and 5; platform-led on Steps 3 and 4; Step 6 is the engine."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"Before we walk the steps, here's the tooling map you'll need to navigate."</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"Step one. Your analysts can no longer treat their tools as black boxes. They need to understand the principles that drive the AI in their console — without becoming data scientists."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three pillars:</a:t>
            </a:r>
          </a:p>
          <a:p>
            <a:r>
              <a:rPr lang="en-US" sz="1200" kern="1200" dirty="0">
                <a:solidFill>
                  <a:schemeClr val="tx1"/>
                </a:solidFill>
                <a:effectLst/>
                <a:latin typeface="+mn-lt"/>
                <a:ea typeface="+mn-ea"/>
                <a:cs typeface="+mn-cs"/>
              </a:rPr>
              <a:t>1. Understand the model. "Read the model card. Know how it was trained, what it does well, where it fails."</a:t>
            </a:r>
          </a:p>
          <a:p>
            <a:r>
              <a:rPr lang="en-US" sz="1200" kern="1200" dirty="0">
                <a:solidFill>
                  <a:schemeClr val="tx1"/>
                </a:solidFill>
                <a:effectLst/>
                <a:latin typeface="+mn-lt"/>
                <a:ea typeface="+mn-ea"/>
                <a:cs typeface="+mn-cs"/>
              </a:rPr>
              <a:t>2. Audit for adversarial inputs. "Data poisoning. Evasion. Prompt injection. These target your AI specifically."</a:t>
            </a:r>
          </a:p>
          <a:p>
            <a:r>
              <a:rPr lang="en-US" sz="1200" kern="1200" dirty="0">
                <a:solidFill>
                  <a:schemeClr val="tx1"/>
                </a:solidFill>
                <a:effectLst/>
                <a:latin typeface="+mn-lt"/>
                <a:ea typeface="+mn-ea"/>
                <a:cs typeface="+mn-cs"/>
              </a:rPr>
              <a:t>3. Read confidence scores. "A 0.62 confidence score is a question, not an answer."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framing: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"Trust your tools too much, you miss real threats. Dismiss them entirely, you drown in manual work. AI literacy is calibrated trust."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"Literacy means knowing the difference between the two kinds of AI in your console. Let's pull on that thread for a few slides."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4283238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"Six-slide deep dive. The point is that 'AI' is not one thing. There are two distinct categories of AI running in modern security operations, and your literacy needs to cover both."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two big cards:</a:t>
            </a:r>
          </a:p>
          <a:p>
            <a:r>
              <a:rPr lang="en-US" sz="1200" kern="1200" dirty="0">
                <a:solidFill>
                  <a:schemeClr val="tx1"/>
                </a:solidFill>
                <a:effectLst/>
                <a:latin typeface="+mn-lt"/>
                <a:ea typeface="+mn-ea"/>
                <a:cs typeface="+mn-cs"/>
              </a:rPr>
              <a:t>- Category 1 — Traditional ML and deep learning. "The pattern matcher. Built to find structured signals at machine speed."</a:t>
            </a:r>
          </a:p>
          <a:p>
            <a:r>
              <a:rPr lang="en-US" sz="1200" kern="1200" dirty="0">
                <a:solidFill>
                  <a:schemeClr val="tx1"/>
                </a:solidFill>
                <a:effectLst/>
                <a:latin typeface="+mn-lt"/>
                <a:ea typeface="+mn-ea"/>
                <a:cs typeface="+mn-cs"/>
              </a:rPr>
              <a:t>- Category 2 — Large language models. "The interpreter. Built to read and write language."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metaphor (you'll repeat it on the last slide of this deep dive):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"Different but complementary. Each strongest where the other is weakest. ML is the security guard at the gate, scanning every event. The LLM is the detective who reconstructs what happened after the alarm. Both are required."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"Three dimensions where they differ."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"Three questions that decide which AI category fits any task you'll face."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three rows:</a:t>
            </a:r>
          </a:p>
          <a:p>
            <a:r>
              <a:rPr lang="en-US" sz="1200" kern="1200" dirty="0">
                <a:solidFill>
                  <a:schemeClr val="tx1"/>
                </a:solidFill>
                <a:effectLst/>
                <a:latin typeface="+mn-lt"/>
                <a:ea typeface="+mn-ea"/>
                <a:cs typeface="+mn-cs"/>
              </a:rPr>
              <a:t>1. Data and context — "Structured features versus unstructured text. Packets versus paragraphs."</a:t>
            </a:r>
          </a:p>
          <a:p>
            <a:r>
              <a:rPr lang="en-US" sz="1200" kern="1200" dirty="0">
                <a:solidFill>
                  <a:schemeClr val="tx1"/>
                </a:solidFill>
                <a:effectLst/>
                <a:latin typeface="+mn-lt"/>
                <a:ea typeface="+mn-ea"/>
                <a:cs typeface="+mn-cs"/>
              </a:rPr>
              <a:t>2. Speed and scale — "Real-time millions-of-events versus seconds-per-task depth."</a:t>
            </a:r>
          </a:p>
          <a:p>
            <a:r>
              <a:rPr lang="en-US" sz="1200" kern="1200" dirty="0">
                <a:solidFill>
                  <a:schemeClr val="tx1"/>
                </a:solidFill>
                <a:effectLst/>
                <a:latin typeface="+mn-lt"/>
                <a:ea typeface="+mn-ea"/>
                <a:cs typeface="+mn-cs"/>
              </a:rPr>
              <a:t>3. Output and function — "Scores and labels versus sentences and recommendations."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decision rule: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"Here's the shortcut. If the answer you need is a *label* or a *score*, use ML. If the answer you need is a *sentence*, use an LLM. That single heuristic will get you 80% of the way to the right choice every time."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"Where ML shines."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"Four canonical use cases for traditional ML and deep learning."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four cards (one beat each):</a:t>
            </a:r>
          </a:p>
          <a:p>
            <a:r>
              <a:rPr lang="en-US" sz="1200" kern="1200" dirty="0">
                <a:solidFill>
                  <a:schemeClr val="tx1"/>
                </a:solidFill>
                <a:effectLst/>
                <a:latin typeface="+mn-lt"/>
                <a:ea typeface="+mn-ea"/>
                <a:cs typeface="+mn-cs"/>
              </a:rPr>
              <a:t>1. Intrusion and anomaly detection — "Unsupervised models baseline normal behavior. LSTMs and autoencoders catch zero-day patterns. Think Darktrace."</a:t>
            </a:r>
          </a:p>
          <a:p>
            <a:r>
              <a:rPr lang="en-US" sz="1200" kern="1200" dirty="0">
                <a:solidFill>
                  <a:schemeClr val="tx1"/>
                </a:solidFill>
                <a:effectLst/>
                <a:latin typeface="+mn-lt"/>
                <a:ea typeface="+mn-ea"/>
                <a:cs typeface="+mn-cs"/>
              </a:rPr>
              <a:t>2. Malware and endpoint detection — "Deep neural networks score PE bytecode, API calls, process behavior. Think CrowdStrike Falcon, Deep Instinct."</a:t>
            </a:r>
          </a:p>
          <a:p>
            <a:r>
              <a:rPr lang="en-US" sz="1200" kern="1200" dirty="0">
                <a:solidFill>
                  <a:schemeClr val="tx1"/>
                </a:solidFill>
                <a:effectLst/>
                <a:latin typeface="+mn-lt"/>
                <a:ea typeface="+mn-ea"/>
                <a:cs typeface="+mn-cs"/>
              </a:rPr>
              <a:t>3. Alert triage and correlation — "ML classifiers down-rank duplicates. 50%-plus noise reduction in mature SOCs."</a:t>
            </a:r>
          </a:p>
          <a:p>
            <a:r>
              <a:rPr lang="en-US" sz="1200" kern="1200" dirty="0">
                <a:solidFill>
                  <a:schemeClr val="tx1"/>
                </a:solidFill>
                <a:effectLst/>
                <a:latin typeface="+mn-lt"/>
                <a:ea typeface="+mn-ea"/>
                <a:cs typeface="+mn-cs"/>
              </a:rPr>
              <a:t>4. Risk-based vulnerability scoring — "Patch the 2% of CVEs that account for 90% of risk. Think Cisco Vulnerability Management."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profile strip: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"Millisecond latency. Structured outputs. Deterministic and auditable. Embedded in IDS, EDR, email filters, SIEM. This is the workhorse layer."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"Now the other half."</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"Four canonical use cases for LLMs in the SOC."</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four cards:</a:t>
            </a:r>
          </a:p>
          <a:p>
            <a:r>
              <a:rPr lang="en-US" sz="1200" kern="1200" dirty="0">
                <a:solidFill>
                  <a:schemeClr val="tx1"/>
                </a:solidFill>
                <a:effectLst/>
                <a:latin typeface="+mn-lt"/>
                <a:ea typeface="+mn-ea"/>
                <a:cs typeface="+mn-cs"/>
              </a:rPr>
              <a:t>1. Alert enrichment and explanation — "Reads related alerts and writes a plain-language hypothesis. 'This looks like ransomware staging, here's why.'"</a:t>
            </a:r>
          </a:p>
          <a:p>
            <a:r>
              <a:rPr lang="en-US" sz="1200" kern="1200" dirty="0">
                <a:solidFill>
                  <a:schemeClr val="tx1"/>
                </a:solidFill>
                <a:effectLst/>
                <a:latin typeface="+mn-lt"/>
                <a:ea typeface="+mn-ea"/>
                <a:cs typeface="+mn-cs"/>
              </a:rPr>
              <a:t>2. Incident summarization and reporting — "Synthesizes logs, analysis, and timelines into a concise incident report. Think Microsoft Security Copilot."</a:t>
            </a:r>
          </a:p>
          <a:p>
            <a:r>
              <a:rPr lang="en-US" sz="1200" kern="1200" dirty="0">
                <a:solidFill>
                  <a:schemeClr val="tx1"/>
                </a:solidFill>
                <a:effectLst/>
                <a:latin typeface="+mn-lt"/>
                <a:ea typeface="+mn-ea"/>
                <a:cs typeface="+mn-cs"/>
              </a:rPr>
              <a:t>3. Threat intel parsing and knowledge graphs — "Extracts attacker-controlled assets from narrative reports. Builds Actor-TTP-Campaign-IOC graphs. Think </a:t>
            </a:r>
            <a:r>
              <a:rPr lang="en-US" sz="1200" kern="1200" dirty="0" err="1">
                <a:solidFill>
                  <a:schemeClr val="tx1"/>
                </a:solidFill>
                <a:effectLst/>
                <a:latin typeface="+mn-lt"/>
                <a:ea typeface="+mn-ea"/>
                <a:cs typeface="+mn-cs"/>
              </a:rPr>
              <a:t>ReversingLabs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SentinelOne</a:t>
            </a:r>
            <a:r>
              <a:rPr lang="en-US" sz="1200" kern="1200" dirty="0">
                <a:solidFill>
                  <a:schemeClr val="tx1"/>
                </a:solidFill>
                <a:effectLst/>
                <a:latin typeface="+mn-lt"/>
                <a:ea typeface="+mn-ea"/>
                <a:cs typeface="+mn-cs"/>
              </a:rPr>
              <a:t> research."</a:t>
            </a:r>
          </a:p>
          <a:p>
            <a:r>
              <a:rPr lang="en-US" sz="1200" kern="1200" dirty="0">
                <a:solidFill>
                  <a:schemeClr val="tx1"/>
                </a:solidFill>
                <a:effectLst/>
                <a:latin typeface="+mn-lt"/>
                <a:ea typeface="+mn-ea"/>
                <a:cs typeface="+mn-cs"/>
              </a:rPr>
              <a:t>4. SOC copilot and dynamic playbooks — "Translates analyst questions into queries and actions. Generates context-specific response plans."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profile strip: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"Seconds-to-minutes latency. Narrative outputs. Context-aware reasoning. Always — *always* — paired with a human reviewer."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Critical guidance (say this out loud):</a:t>
            </a:r>
          </a:p>
          <a:p>
            <a:r>
              <a:rPr lang="en-US" sz="1200" kern="1200" dirty="0">
                <a:solidFill>
                  <a:schemeClr val="tx1"/>
                </a:solidFill>
                <a:effectLst/>
                <a:latin typeface="+mn-lt"/>
                <a:ea typeface="+mn-ea"/>
                <a:cs typeface="+mn-cs"/>
              </a:rPr>
              <a:t> </a:t>
            </a:r>
          </a:p>
          <a:p>
            <a:pPr marL="171450" indent="-171450">
              <a:buFont typeface="Wingdings" pitchFamily="2" charset="2"/>
              <a:buChar char="Ø"/>
            </a:pPr>
            <a:r>
              <a:rPr lang="en-US" sz="1200" kern="1200" dirty="0">
                <a:solidFill>
                  <a:schemeClr val="tx1"/>
                </a:solidFill>
                <a:effectLst/>
                <a:latin typeface="+mn-lt"/>
                <a:ea typeface="+mn-ea"/>
                <a:cs typeface="+mn-cs"/>
              </a:rPr>
              <a:t>"Never run an LLM unsupervised on destructive actions. The hallucination risk is too high.”</a:t>
            </a:r>
          </a:p>
          <a:p>
            <a:pPr marL="171450" indent="-171450">
              <a:buFont typeface="Wingdings" pitchFamily="2" charset="2"/>
              <a:buChar char="Ø"/>
            </a:pPr>
            <a:endParaRPr lang="en-US" sz="1200" kern="1200" dirty="0">
              <a:solidFill>
                <a:schemeClr val="tx1"/>
              </a:solidFill>
              <a:effectLst/>
              <a:latin typeface="+mn-lt"/>
              <a:ea typeface="+mn-ea"/>
              <a:cs typeface="+mn-cs"/>
            </a:endParaRPr>
          </a:p>
          <a:p>
            <a:pPr marL="171450" indent="-171450">
              <a:buFont typeface="Wingdings" pitchFamily="2" charset="2"/>
              <a:buChar char="Ø"/>
            </a:pPr>
            <a:r>
              <a:rPr lang="en-US" sz="1200" b="0" i="0" kern="1200" dirty="0">
                <a:solidFill>
                  <a:schemeClr val="tx1"/>
                </a:solidFill>
                <a:effectLst/>
                <a:latin typeface="+mn-lt"/>
                <a:ea typeface="+mn-ea"/>
                <a:cs typeface="+mn-cs"/>
              </a:rPr>
              <a:t>It only took nine seconds for an AI coding agent gone rogue to delete a company’s entire production database and its backups, story from </a:t>
            </a:r>
            <a:r>
              <a:rPr lang="en-US" sz="1200" b="0" i="0" kern="1200" dirty="0" err="1">
                <a:solidFill>
                  <a:schemeClr val="tx1"/>
                </a:solidFill>
                <a:effectLst/>
                <a:latin typeface="+mn-lt"/>
                <a:ea typeface="+mn-ea"/>
                <a:cs typeface="+mn-cs"/>
              </a:rPr>
              <a:t>PocketOS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"Here's how both show up across the SOC."</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practice, mature SOCs run both side by side. ML does the muscle work. LLMs do the brain work. Five domains, two columns."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table top to bottom — keep it crisp:</a:t>
            </a:r>
          </a:p>
          <a:p>
            <a:r>
              <a:rPr lang="en-US" sz="1200" kern="1200" dirty="0">
                <a:solidFill>
                  <a:schemeClr val="tx1"/>
                </a:solidFill>
                <a:effectLst/>
                <a:latin typeface="+mn-lt"/>
                <a:ea typeface="+mn-ea"/>
                <a:cs typeface="+mn-cs"/>
              </a:rPr>
              <a:t>- Threat detection: "ML for inline IDS, EDR, malware classification. LLM for post-alert enrichment and correlation."</a:t>
            </a:r>
          </a:p>
          <a:p>
            <a:r>
              <a:rPr lang="en-US" sz="1200" kern="1200" dirty="0">
                <a:solidFill>
                  <a:schemeClr val="tx1"/>
                </a:solidFill>
                <a:effectLst/>
                <a:latin typeface="+mn-lt"/>
                <a:ea typeface="+mn-ea"/>
                <a:cs typeface="+mn-cs"/>
              </a:rPr>
              <a:t>- Incident response: "ML for triage scoring, auto-containment, log gathering. LLM for incident narrative, decision support, communications."</a:t>
            </a:r>
          </a:p>
          <a:p>
            <a:r>
              <a:rPr lang="en-US" sz="1200" kern="1200" dirty="0">
                <a:solidFill>
                  <a:schemeClr val="tx1"/>
                </a:solidFill>
                <a:effectLst/>
                <a:latin typeface="+mn-lt"/>
                <a:ea typeface="+mn-ea"/>
                <a:cs typeface="+mn-cs"/>
              </a:rPr>
              <a:t>- Vulnerability management: "ML for risk-based prioritization. LLM for CVE summarization and secure-coding guidance."</a:t>
            </a:r>
          </a:p>
          <a:p>
            <a:r>
              <a:rPr lang="en-US" sz="1200" kern="1200" dirty="0">
                <a:solidFill>
                  <a:schemeClr val="tx1"/>
                </a:solidFill>
                <a:effectLst/>
                <a:latin typeface="+mn-lt"/>
                <a:ea typeface="+mn-ea"/>
                <a:cs typeface="+mn-cs"/>
              </a:rPr>
              <a:t>- Threat intelligence: "ML for bulk IOC extraction. LLM for reading reports, building knowledge graphs."</a:t>
            </a:r>
          </a:p>
          <a:p>
            <a:r>
              <a:rPr lang="en-US" sz="1200" kern="1200" dirty="0">
                <a:solidFill>
                  <a:schemeClr val="tx1"/>
                </a:solidFill>
                <a:effectLst/>
                <a:latin typeface="+mn-lt"/>
                <a:ea typeface="+mn-ea"/>
                <a:cs typeface="+mn-cs"/>
              </a:rPr>
              <a:t>- Security automation: "ML for stable playbooks. LLM for conversational orchestration, dynamic playbooks, copilots."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closing line: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"ML raises the flag. The LLM helps figure out the who, what, and why behind 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This is the slide to linger on in the deep dive. Connect each row back to a real SOC moment.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"Last slide of the deep dive."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"Bringing the deep dive home."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metaphor on the left: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"ML is the guard at the gate. The LLM is the detective. Your analysts work with both. Every day."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dual literacy point: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"AI literacy without prompt engineering is half a skill. Prompt engineering without AI literacy is dangerous."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four skills on the right, tying each to the main roadmap:</a:t>
            </a:r>
          </a:p>
          <a:p>
            <a:r>
              <a:rPr lang="en-US" sz="1200" kern="1200" dirty="0">
                <a:solidFill>
                  <a:schemeClr val="tx1"/>
                </a:solidFill>
                <a:effectLst/>
                <a:latin typeface="+mn-lt"/>
                <a:ea typeface="+mn-ea"/>
                <a:cs typeface="+mn-cs"/>
              </a:rPr>
              <a:t>1. Read model output, not just labels → Step 1.</a:t>
            </a:r>
          </a:p>
          <a:p>
            <a:r>
              <a:rPr lang="en-US" sz="1200" kern="1200" dirty="0">
                <a:solidFill>
                  <a:schemeClr val="tx1"/>
                </a:solidFill>
                <a:effectLst/>
                <a:latin typeface="+mn-lt"/>
                <a:ea typeface="+mn-ea"/>
                <a:cs typeface="+mn-cs"/>
              </a:rPr>
              <a:t>2. Recognize when LLM context is needed → bridges Steps 1 and 2.</a:t>
            </a:r>
          </a:p>
          <a:p>
            <a:r>
              <a:rPr lang="en-US" sz="1200" kern="1200" dirty="0">
                <a:solidFill>
                  <a:schemeClr val="tx1"/>
                </a:solidFill>
                <a:effectLst/>
                <a:latin typeface="+mn-lt"/>
                <a:ea typeface="+mn-ea"/>
                <a:cs typeface="+mn-cs"/>
              </a:rPr>
              <a:t>3. Drive LLMs with structured prompts → Step 2.</a:t>
            </a:r>
          </a:p>
          <a:p>
            <a:r>
              <a:rPr lang="en-US" sz="1200" kern="1200" dirty="0">
                <a:solidFill>
                  <a:schemeClr val="tx1"/>
                </a:solidFill>
                <a:effectLst/>
                <a:latin typeface="+mn-lt"/>
                <a:ea typeface="+mn-ea"/>
                <a:cs typeface="+mn-cs"/>
              </a:rPr>
              <a:t>4. Govern both layers as architects → Steps 3 and 5.</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"Speaking of structured prompts — Step 2."</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"Five tool categories. Each fills a different slot in the roadmap. You probably own at least three already. The question is whether you know which lane each one is in."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five lanes:</a:t>
            </a:r>
          </a:p>
          <a:p>
            <a:r>
              <a:rPr lang="en-US" sz="1200" kern="1200" dirty="0">
                <a:solidFill>
                  <a:schemeClr val="tx1"/>
                </a:solidFill>
                <a:effectLst/>
                <a:latin typeface="+mn-lt"/>
                <a:ea typeface="+mn-ea"/>
                <a:cs typeface="+mn-cs"/>
              </a:rPr>
              <a:t>1. ML/DL detection — "EDR, NDR, NGFW, email security, cloud security. CrowdStrike, Darktrace, Deep Instinct, Vectra, Proofpoint. This is the workhorse layer."</a:t>
            </a:r>
          </a:p>
          <a:p>
            <a:r>
              <a:rPr lang="en-US" sz="1200" kern="1200" dirty="0">
                <a:solidFill>
                  <a:schemeClr val="tx1"/>
                </a:solidFill>
                <a:effectLst/>
                <a:latin typeface="+mn-lt"/>
                <a:ea typeface="+mn-ea"/>
                <a:cs typeface="+mn-cs"/>
              </a:rPr>
              <a:t>2. LLM copilots — "Microsoft Security Copilot, Mandiant AI, vendor-native assistants. This is the newest and thinnest layer in most stacks."</a:t>
            </a:r>
          </a:p>
          <a:p>
            <a:r>
              <a:rPr lang="en-US" sz="1200" kern="1200" dirty="0">
                <a:solidFill>
                  <a:schemeClr val="tx1"/>
                </a:solidFill>
                <a:effectLst/>
                <a:latin typeface="+mn-lt"/>
                <a:ea typeface="+mn-ea"/>
                <a:cs typeface="+mn-cs"/>
              </a:rPr>
              <a:t>3. SOAR and automation — "Palo Alto XSOAR, Splunk SOAR, IBM Resilient, Tines. Most of you have one of these; few of you have it fully tuned."</a:t>
            </a:r>
          </a:p>
          <a:p>
            <a:r>
              <a:rPr lang="en-US" sz="1200" kern="1200" dirty="0">
                <a:solidFill>
                  <a:schemeClr val="tx1"/>
                </a:solidFill>
                <a:effectLst/>
                <a:latin typeface="+mn-lt"/>
                <a:ea typeface="+mn-ea"/>
                <a:cs typeface="+mn-cs"/>
              </a:rPr>
              <a:t>4. Unified platforms — "Microsoft Defender XDR, Palo Alto Cortex, CrowdStrike Falcon, Microsoft Sentinel. The data layer becoming the platform."</a:t>
            </a:r>
          </a:p>
          <a:p>
            <a:r>
              <a:rPr lang="en-US" sz="1200" kern="1200" dirty="0">
                <a:solidFill>
                  <a:schemeClr val="tx1"/>
                </a:solidFill>
                <a:effectLst/>
                <a:latin typeface="+mn-lt"/>
                <a:ea typeface="+mn-ea"/>
                <a:cs typeface="+mn-cs"/>
              </a:rPr>
              <a:t>5. Skills and ranges — "Cyberbit Readiness Platform, RangeForce, SANS labs. The bridge between the tooling and the people who run 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Key audience message: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"Vendor names are illustrative, not endorsing. The point isn't the brand. The point is the lane. Where you're thin — usually lane 2 (LLM copilots) and lane 5 (skills) — is where the next 12 months of budget should go. Where you're heavy and underused is the consolidation conversation."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Encourage them to take a photo. This is a reference slide they'll use later.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"Now Step 1. The foundation."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813473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Walk the seven beats left to right. Don't read every card.</a:t>
            </a:r>
          </a:p>
          <a:p>
            <a:endParaRPr lang="en-US" dirty="0"/>
          </a:p>
          <a:p>
            <a:r>
              <a:rPr lang="en-US" dirty="0"/>
              <a:t>&gt; "Seven beats. Three are stories — the Hero, the Stakes, the Success. One is a six-step plan you can take back to your office on Monday morning. And five live polls along the way. You'll be on your phones a lot today. That's intentional — this is your conference, not mine."</a:t>
            </a:r>
          </a:p>
          <a:p>
            <a:endParaRPr lang="en-US" dirty="0"/>
          </a:p>
          <a:p>
            <a:r>
              <a:rPr lang="en-US" dirty="0"/>
              <a:t>Key points:</a:t>
            </a:r>
          </a:p>
          <a:p>
            <a:r>
              <a:rPr lang="en-US" dirty="0"/>
              <a:t>- The is a standard story arc hero → problem → guide → plan → stakes → success → call to action.</a:t>
            </a:r>
          </a:p>
          <a:p>
            <a:r>
              <a:rPr lang="en-US" dirty="0"/>
              <a:t>- The plan is the practical core; everything else is framing.</a:t>
            </a:r>
          </a:p>
          <a:p>
            <a:r>
              <a:rPr lang="en-US" dirty="0"/>
              <a:t>- Five polls plus four short deep dives means this is a working session, not a lecture.</a:t>
            </a:r>
          </a:p>
          <a:p>
            <a:endParaRPr lang="en-US" dirty="0"/>
          </a:p>
          <a:p>
            <a:r>
              <a:rPr lang="en-US" dirty="0"/>
              <a:t>Audience moment: Hold up your phone so they know the polling is real.</a:t>
            </a:r>
          </a:p>
          <a:p>
            <a:endParaRPr lang="en-US" dirty="0"/>
          </a:p>
          <a:p>
            <a:r>
              <a:rPr lang="en-US" dirty="0"/>
              <a:t>Transition: "Before we get to the story, let me set the scope of what we're actually talking about today."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"Natural language is the new query language. The precision of your words now determines the precision of your detection. Look at the difference."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novice and expert prompts side by side: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"Same model. Same script. The novice prompt — 'analyze this script' — gives you a generic summary. The reviewer still does ninety percent of the work. The expert prompt gives you a role, a framework, an environment, an audience, and a format. The output transforms. You get a containment plan, not just an analysis."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Make the structure stick. Call out the five elements: persona, framework, environment, audience, format. These reappear on the next poll.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This is the most copied slide in the deck. Hold it for a beat. Let people take a photo.</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to run it:</a:t>
            </a:r>
          </a:p>
          <a:p>
            <a:r>
              <a:rPr lang="en-US" sz="1200" kern="1200" dirty="0">
                <a:solidFill>
                  <a:schemeClr val="tx1"/>
                </a:solidFill>
                <a:effectLst/>
                <a:latin typeface="+mn-lt"/>
                <a:ea typeface="+mn-ea"/>
                <a:cs typeface="+mn-cs"/>
              </a:rPr>
              <a:t>- Read the weak prompt aloud: *"Analyze this PowerShell script."*</a:t>
            </a:r>
          </a:p>
          <a:p>
            <a:r>
              <a:rPr lang="en-US" sz="1200" kern="1200" dirty="0">
                <a:solidFill>
                  <a:schemeClr val="tx1"/>
                </a:solidFill>
                <a:effectLst/>
                <a:latin typeface="+mn-lt"/>
                <a:ea typeface="+mn-ea"/>
                <a:cs typeface="+mn-cs"/>
              </a:rPr>
              <a:t>- Remind the audience of the five elements: persona, framework, environment, audience, format.</a:t>
            </a:r>
          </a:p>
          <a:p>
            <a:r>
              <a:rPr lang="en-US" sz="1200" kern="1200" dirty="0">
                <a:solidFill>
                  <a:schemeClr val="tx1"/>
                </a:solidFill>
                <a:effectLst/>
                <a:latin typeface="+mn-lt"/>
                <a:ea typeface="+mn-ea"/>
                <a:cs typeface="+mn-cs"/>
              </a:rPr>
              <a:t>- Give 90 seconds to type.</a:t>
            </a:r>
          </a:p>
          <a:p>
            <a:r>
              <a:rPr lang="en-US" sz="1200" kern="1200" dirty="0">
                <a:solidFill>
                  <a:schemeClr val="tx1"/>
                </a:solidFill>
                <a:effectLst/>
                <a:latin typeface="+mn-lt"/>
                <a:ea typeface="+mn-ea"/>
                <a:cs typeface="+mn-cs"/>
              </a:rPr>
              <a:t>- Then read two or three strong submissions aloud.</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If the venue allows for interactivity…. Try to do this collectively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to look for in submissions:</a:t>
            </a:r>
          </a:p>
          <a:p>
            <a:r>
              <a:rPr lang="en-US" sz="1200" kern="1200" dirty="0">
                <a:solidFill>
                  <a:schemeClr val="tx1"/>
                </a:solidFill>
                <a:effectLst/>
                <a:latin typeface="+mn-lt"/>
                <a:ea typeface="+mn-ea"/>
                <a:cs typeface="+mn-cs"/>
              </a:rPr>
              <a:t>- Anyone who adds a persona ("Act as a senior analyst") — praise that.</a:t>
            </a:r>
          </a:p>
          <a:p>
            <a:r>
              <a:rPr lang="en-US" sz="1200" kern="1200" dirty="0">
                <a:solidFill>
                  <a:schemeClr val="tx1"/>
                </a:solidFill>
                <a:effectLst/>
                <a:latin typeface="+mn-lt"/>
                <a:ea typeface="+mn-ea"/>
                <a:cs typeface="+mn-cs"/>
              </a:rPr>
              <a:t>- Anyone who adds MITRE ATT&amp;CK framing or TTP references — praise loudly.</a:t>
            </a:r>
          </a:p>
          <a:p>
            <a:r>
              <a:rPr lang="en-US" sz="1200" kern="1200" dirty="0">
                <a:solidFill>
                  <a:schemeClr val="tx1"/>
                </a:solidFill>
                <a:effectLst/>
                <a:latin typeface="+mn-lt"/>
                <a:ea typeface="+mn-ea"/>
                <a:cs typeface="+mn-cs"/>
              </a:rPr>
              <a:t>- Anyone who specifies audience ("for a non-technical executive") — praise that.</a:t>
            </a:r>
          </a:p>
          <a:p>
            <a:r>
              <a:rPr lang="en-US" sz="1200" kern="1200" dirty="0">
                <a:solidFill>
                  <a:schemeClr val="tx1"/>
                </a:solidFill>
                <a:effectLst/>
                <a:latin typeface="+mn-lt"/>
                <a:ea typeface="+mn-ea"/>
                <a:cs typeface="+mn-cs"/>
              </a:rPr>
              <a:t>- Anyone who includes environment context ("on a domain controller") — praise that.</a:t>
            </a:r>
          </a:p>
          <a:p>
            <a:r>
              <a:rPr lang="en-US" sz="1200" kern="1200" dirty="0">
                <a:solidFill>
                  <a:schemeClr val="tx1"/>
                </a:solidFill>
                <a:effectLst/>
                <a:latin typeface="+mn-lt"/>
                <a:ea typeface="+mn-ea"/>
                <a:cs typeface="+mn-cs"/>
              </a:rPr>
              <a:t>- Bonus: anyone who specifies output format ("in JSON with these fields") — that's the pro move.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Callback line: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"Notice what just happened. Strangers in a room — you — collectively wrote a better prompt than most production playbooks I see in customer engagements. That's the point. Prompt engineering is a writing skill. It is learnable. It is teachable. And it is the highest-leverage skill on this roadmap right now."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"Once the AI is doing the work, who governs the work?"</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*Define the acronym: SOAR = Security Orchestration, Automation, and Response.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Opening: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"Step three. Your analysts evolve from users of SOAR to architects of it. Every stage in the workflow is a design decision, not a fixed playbook."</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five-stage pipeline once. Don't dwell. The point is governance.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three governance rules:</a:t>
            </a:r>
          </a:p>
          <a:p>
            <a:r>
              <a:rPr lang="en-US" sz="1200" kern="1200" dirty="0">
                <a:solidFill>
                  <a:schemeClr val="tx1"/>
                </a:solidFill>
                <a:effectLst/>
                <a:latin typeface="+mn-lt"/>
                <a:ea typeface="+mn-ea"/>
                <a:cs typeface="+mn-cs"/>
              </a:rPr>
              <a:t>1. Define triggers and confidence thresholds explicitly.</a:t>
            </a:r>
          </a:p>
          <a:p>
            <a:r>
              <a:rPr lang="en-US" sz="1200" kern="1200" dirty="0">
                <a:solidFill>
                  <a:schemeClr val="tx1"/>
                </a:solidFill>
                <a:effectLst/>
                <a:latin typeface="+mn-lt"/>
                <a:ea typeface="+mn-ea"/>
                <a:cs typeface="+mn-cs"/>
              </a:rPr>
              <a:t>2. Connect tools through APIs; no copy-paste between consoles.</a:t>
            </a:r>
          </a:p>
          <a:p>
            <a:r>
              <a:rPr lang="en-US" sz="1200" kern="1200" dirty="0">
                <a:solidFill>
                  <a:schemeClr val="tx1"/>
                </a:solidFill>
                <a:effectLst/>
                <a:latin typeface="+mn-lt"/>
                <a:ea typeface="+mn-ea"/>
                <a:cs typeface="+mn-cs"/>
              </a:rPr>
              <a:t>3. Test, validate, and version playbooks like code.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Read the outcome card: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"Hours to minutes. Investigations that consumed a Tier 1 day shrink to a coffee break. And the analysts? They do the work humans uniquely do — root cause, adversary strategy, business impact."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Pause on "the work humans uniquely do." Sets up Step 5.</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"The platform underneath all of this."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"Best-of-breed era to integration attempts to unified platforms. The data layer is becoming the platform."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three stats:</a:t>
            </a:r>
          </a:p>
          <a:p>
            <a:r>
              <a:rPr lang="en-US" sz="1200" kern="1200" dirty="0">
                <a:solidFill>
                  <a:schemeClr val="tx1"/>
                </a:solidFill>
                <a:effectLst/>
                <a:latin typeface="+mn-lt"/>
                <a:ea typeface="+mn-ea"/>
                <a:cs typeface="+mn-cs"/>
              </a:rPr>
              <a:t>- "50+ security tools in the average enterprise."</a:t>
            </a:r>
          </a:p>
          <a:p>
            <a:r>
              <a:rPr lang="en-US" sz="1200" kern="1200" dirty="0">
                <a:solidFill>
                  <a:schemeClr val="tx1"/>
                </a:solidFill>
                <a:effectLst/>
                <a:latin typeface="+mn-lt"/>
                <a:ea typeface="+mn-ea"/>
                <a:cs typeface="+mn-cs"/>
              </a:rPr>
              <a:t>- "Roughly half sit underutilized."</a:t>
            </a:r>
          </a:p>
          <a:p>
            <a:r>
              <a:rPr lang="en-US" sz="1200" kern="1200" dirty="0">
                <a:solidFill>
                  <a:schemeClr val="tx1"/>
                </a:solidFill>
                <a:effectLst/>
                <a:latin typeface="+mn-lt"/>
                <a:ea typeface="+mn-ea"/>
                <a:cs typeface="+mn-cs"/>
              </a:rPr>
              <a:t>- "Twelve to eighteen months is the typical migration window."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bar chart: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"MTTD down 62%. MTTR down 70%. Alert noise down 55%. Analyst efficiency up 48%. TCO down 43%. The exact numbers are directional, from the Strategic Shift research. The shape is the point: operational gains exceed cost gains, by a lot."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framing: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"Unified data equals better AI. That's the why."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"How ready are you?"</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to run it: Numerical rating, 1 to 10.</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to expect: Average lands between 4 and 6. Few honest 10s.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 to use the result:</a:t>
            </a:r>
          </a:p>
          <a:p>
            <a:r>
              <a:rPr lang="en-US" sz="1200" kern="1200" dirty="0">
                <a:solidFill>
                  <a:schemeClr val="tx1"/>
                </a:solidFill>
                <a:effectLst/>
                <a:latin typeface="+mn-lt"/>
                <a:ea typeface="+mn-ea"/>
                <a:cs typeface="+mn-cs"/>
              </a:rPr>
              <a:t>- "The 1 to 3s in this room have the biggest opportunity. The 8 to 10s, please come find me at the booth — I want to learn from you."</a:t>
            </a:r>
          </a:p>
          <a:p>
            <a:r>
              <a:rPr lang="en-US" sz="1200" kern="1200" dirty="0">
                <a:solidFill>
                  <a:schemeClr val="tx1"/>
                </a:solidFill>
                <a:effectLst/>
                <a:latin typeface="+mn-lt"/>
                <a:ea typeface="+mn-ea"/>
                <a:cs typeface="+mn-cs"/>
              </a:rPr>
              <a:t>- Don't shame anyone. The point is calibration.</a:t>
            </a:r>
          </a:p>
          <a:p>
            <a:r>
              <a:rPr lang="en-US" sz="1200" kern="1200" dirty="0">
                <a:solidFill>
                  <a:schemeClr val="tx1"/>
                </a:solidFill>
                <a:effectLst/>
                <a:latin typeface="+mn-lt"/>
                <a:ea typeface="+mn-ea"/>
                <a:cs typeface="+mn-cs"/>
              </a:rPr>
              <a:t>- Connect to bigger story: "Whether you're a 2 or an 8, Step 5 applies. The platform is the substrate, but the partnership is the practice."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"Step five. This is the slide I want you to remember."</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Opening — slow it down: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"If you remember one slide from today, make it this one. AI handles the noise. Humans handle the nuance. The workflow is the partnership."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two columns:</a:t>
            </a:r>
          </a:p>
          <a:p>
            <a:r>
              <a:rPr lang="en-US" sz="1200" kern="1200" dirty="0">
                <a:solidFill>
                  <a:schemeClr val="tx1"/>
                </a:solidFill>
                <a:effectLst/>
                <a:latin typeface="+mn-lt"/>
                <a:ea typeface="+mn-ea"/>
                <a:cs typeface="+mn-cs"/>
              </a:rPr>
              <a:t>- AI handles the NOISE: triage alerts; correlate signals; summarize incidents; execute pre-approved playbooks; generate first-draft reports; hypothesis-test at scale.</a:t>
            </a:r>
          </a:p>
          <a:p>
            <a:r>
              <a:rPr lang="en-US" sz="1200" kern="1200" dirty="0">
                <a:solidFill>
                  <a:schemeClr val="tx1"/>
                </a:solidFill>
                <a:effectLst/>
                <a:latin typeface="+mn-lt"/>
                <a:ea typeface="+mn-ea"/>
                <a:cs typeface="+mn-cs"/>
              </a:rPr>
              <a:t>- Humans handle the NUANCE: business context; adversary strategy; root cause; creative problem-solving against zero-days; ethical judgment; communication with leadership.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closing line: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"AI tells you *what* happened. Humans tell the business *so what*. Your job isn't being replaced. It's being relieved — so you can do the work only you can do."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Make eye contact across the room on "the work only you can do." This is the line that ends up in someone's highlight reel.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"Step six. The engine that keeps it all current."</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"Threats compound. So must your team's skills. One-and-done training is not a strategy."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four quarters:</a:t>
            </a:r>
          </a:p>
          <a:p>
            <a:r>
              <a:rPr lang="en-US" sz="1200" kern="1200" dirty="0">
                <a:solidFill>
                  <a:schemeClr val="tx1"/>
                </a:solidFill>
                <a:effectLst/>
                <a:latin typeface="+mn-lt"/>
                <a:ea typeface="+mn-ea"/>
                <a:cs typeface="+mn-cs"/>
              </a:rPr>
              <a:t>- Q1 — Hands-on labs. AI literacy modules; prompt engineering exercises in a safe range.</a:t>
            </a:r>
          </a:p>
          <a:p>
            <a:r>
              <a:rPr lang="en-US" sz="1200" kern="1200" dirty="0">
                <a:solidFill>
                  <a:schemeClr val="tx1"/>
                </a:solidFill>
                <a:effectLst/>
                <a:latin typeface="+mn-lt"/>
                <a:ea typeface="+mn-ea"/>
                <a:cs typeface="+mn-cs"/>
              </a:rPr>
              <a:t>- Q2 — Joint hunts. Human and AI co-investigations against fresh scenarios.</a:t>
            </a:r>
          </a:p>
          <a:p>
            <a:r>
              <a:rPr lang="en-US" sz="1200" kern="1200" dirty="0">
                <a:solidFill>
                  <a:schemeClr val="tx1"/>
                </a:solidFill>
                <a:effectLst/>
                <a:latin typeface="+mn-lt"/>
                <a:ea typeface="+mn-ea"/>
                <a:cs typeface="+mn-cs"/>
              </a:rPr>
              <a:t>- Q3 — Automation reviews. Audit playbooks; retire stale ones; commission new SOAR designs.</a:t>
            </a:r>
          </a:p>
          <a:p>
            <a:r>
              <a:rPr lang="en-US" sz="1200" kern="1200" dirty="0">
                <a:solidFill>
                  <a:schemeClr val="tx1"/>
                </a:solidFill>
                <a:effectLst/>
                <a:latin typeface="+mn-lt"/>
                <a:ea typeface="+mn-ea"/>
                <a:cs typeface="+mn-cs"/>
              </a:rPr>
              <a:t>- Q4 — Adversarial drills. Red-team your own AI: deepfake phishing, prompt injection, polymorphic malware.</a:t>
            </a:r>
          </a:p>
          <a:p>
            <a:endParaRPr lang="en-US" dirty="0"/>
          </a:p>
          <a:p>
            <a:r>
              <a:rPr lang="en-US" sz="1200" kern="1200" dirty="0">
                <a:solidFill>
                  <a:schemeClr val="tx1"/>
                </a:solidFill>
                <a:effectLst/>
                <a:latin typeface="+mn-lt"/>
                <a:ea typeface="+mn-ea"/>
                <a:cs typeface="+mn-cs"/>
              </a:rPr>
              <a:t>&gt; "Cyber range platforms are designed for exactly this cadence. The teams that win don't train once a year. They train as continuously as their adversaries adapt."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"OK. We've walked the six steps. Let me show you what they look like compounded over 18 months."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an composite based on example customer journeys. Not one team — a pattern across many. These numbers will be unique to each organization,  Watch what changes — and what doesn't."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four phases: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Month 0 — Baseline. "Reactive SOC. 50-plus tools. Eight AI-related skills gaps identified in the assessment. MTTD over four hours. MTTR over eleven. Twelve thousand alerts a day. Eight percent auto-closed."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Month 6 — AI literacy and prompt engineering. "Steps 1 and 2 rolled out. Quarterly cyber range cycles begin. MTTD drops in half. Auto-closed rate nearly triples — because analysts now understand the AI's outputs and trust them."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Month 12 — Unified platform and SOAR architecture. "Steps 3 and 4 in production. Analyst-as-architect model formalized. MTTD now under an hour. MTTR cut by 80% from baseline. Alert volume halved through consolidation. Auto-closed past 50%."</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Month 18 — Human-machine teaming and learning loop. "Steps 5 and 6 institutionalized. A hunt team forms from the capacity reclaimed by automation. MTTD now 14 minutes. MTTR under an hour. Auto-closed at 71%. And — this is the part the CFO loves — same 18 analysts. No net headcount change."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compounded outcome: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"MTTR down 92%. Alert volume down 69%. Eight skills gaps closed. No new hires. Same team — radically different operating model."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"Now the warning. What if you don't do this?"</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2298008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Opening: Drop your voice slightly.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"Inaction is not neutral. It compounds, faster than most leaders realize. Five consequences."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five rows briskly:</a:t>
            </a:r>
          </a:p>
          <a:p>
            <a:r>
              <a:rPr lang="en-US" sz="1200" kern="1200" dirty="0">
                <a:solidFill>
                  <a:schemeClr val="tx1"/>
                </a:solidFill>
                <a:effectLst/>
                <a:latin typeface="+mn-lt"/>
                <a:ea typeface="+mn-ea"/>
                <a:cs typeface="+mn-cs"/>
              </a:rPr>
              <a:t>1. Analyst burnout — manual triage outruns headcount.</a:t>
            </a:r>
          </a:p>
          <a:p>
            <a:r>
              <a:rPr lang="en-US" sz="1200" kern="1200" dirty="0">
                <a:solidFill>
                  <a:schemeClr val="tx1"/>
                </a:solidFill>
                <a:effectLst/>
                <a:latin typeface="+mn-lt"/>
                <a:ea typeface="+mn-ea"/>
                <a:cs typeface="+mn-cs"/>
              </a:rPr>
              <a:t>2. Alerts go uninvestigated — real threats hide in the noise.</a:t>
            </a:r>
          </a:p>
          <a:p>
            <a:r>
              <a:rPr lang="en-US" sz="1200" kern="1200" dirty="0">
                <a:solidFill>
                  <a:schemeClr val="tx1"/>
                </a:solidFill>
                <a:effectLst/>
                <a:latin typeface="+mn-lt"/>
                <a:ea typeface="+mn-ea"/>
                <a:cs typeface="+mn-cs"/>
              </a:rPr>
              <a:t>3. AI-powered attackers outrun human-only teams.</a:t>
            </a:r>
          </a:p>
          <a:p>
            <a:r>
              <a:rPr lang="en-US" sz="1200" kern="1200" dirty="0">
                <a:solidFill>
                  <a:schemeClr val="tx1"/>
                </a:solidFill>
                <a:effectLst/>
                <a:latin typeface="+mn-lt"/>
                <a:ea typeface="+mn-ea"/>
                <a:cs typeface="+mn-cs"/>
              </a:rPr>
              <a:t>4. Complexity keeps climbing — every new tool adds integration debt.</a:t>
            </a:r>
          </a:p>
          <a:p>
            <a:r>
              <a:rPr lang="en-US" sz="1200" kern="1200" dirty="0">
                <a:solidFill>
                  <a:schemeClr val="tx1"/>
                </a:solidFill>
                <a:effectLst/>
                <a:latin typeface="+mn-lt"/>
                <a:ea typeface="+mn-ea"/>
                <a:cs typeface="+mn-cs"/>
              </a:rPr>
              <a:t>5. Organizational risk increases — boards, regulators, insurers won't wait.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Close with conviction: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"The gap does not close itself."</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Hold silence for two seconds after that line.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"Here's the antidote."</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Opening — bring energy back up: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"When the partnership works, this is what the SOC looks like. Not science fiction. Twelve to thirty-six months from a committed start. You just saw what that looks like in metrics. Here's what it looks like in posture."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three hero stats:</a:t>
            </a:r>
          </a:p>
          <a:p>
            <a:r>
              <a:rPr lang="en-US" sz="1200" kern="1200" dirty="0">
                <a:solidFill>
                  <a:schemeClr val="tx1"/>
                </a:solidFill>
                <a:effectLst/>
                <a:latin typeface="+mn-lt"/>
                <a:ea typeface="+mn-ea"/>
                <a:cs typeface="+mn-cs"/>
              </a:rPr>
              <a:t>- Hours to minutes — time from alert to actionable verdict.</a:t>
            </a:r>
          </a:p>
          <a:p>
            <a:r>
              <a:rPr lang="en-US" sz="1200" kern="1200" dirty="0">
                <a:solidFill>
                  <a:schemeClr val="tx1"/>
                </a:solidFill>
                <a:effectLst/>
                <a:latin typeface="+mn-lt"/>
                <a:ea typeface="+mn-ea"/>
                <a:cs typeface="+mn-cs"/>
              </a:rPr>
              <a:t>- Reactive to proactive — from triage queue to hypothesis-driven hunting.</a:t>
            </a:r>
          </a:p>
          <a:p>
            <a:r>
              <a:rPr lang="en-US" sz="1200" kern="1200" dirty="0">
                <a:solidFill>
                  <a:schemeClr val="tx1"/>
                </a:solidFill>
                <a:effectLst/>
                <a:latin typeface="+mn-lt"/>
                <a:ea typeface="+mn-ea"/>
                <a:cs typeface="+mn-cs"/>
              </a:rPr>
              <a:t>- Sprawl to coherence — from 50 tools to one integrated platform.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five outcome cards:</a:t>
            </a:r>
          </a:p>
          <a:p>
            <a:r>
              <a:rPr lang="en-US" sz="1200" kern="1200" dirty="0">
                <a:solidFill>
                  <a:schemeClr val="tx1"/>
                </a:solidFill>
                <a:effectLst/>
                <a:latin typeface="+mn-lt"/>
                <a:ea typeface="+mn-ea"/>
                <a:cs typeface="+mn-cs"/>
              </a:rPr>
              <a:t>- AI handles the noise. All automated.</a:t>
            </a:r>
          </a:p>
          <a:p>
            <a:r>
              <a:rPr lang="en-US" sz="1200" kern="1200" dirty="0">
                <a:solidFill>
                  <a:schemeClr val="tx1"/>
                </a:solidFill>
                <a:effectLst/>
                <a:latin typeface="+mn-lt"/>
                <a:ea typeface="+mn-ea"/>
                <a:cs typeface="+mn-cs"/>
              </a:rPr>
              <a:t>- Analysts handle the nuance.</a:t>
            </a:r>
          </a:p>
          <a:p>
            <a:r>
              <a:rPr lang="en-US" sz="1200" kern="1200" dirty="0">
                <a:solidFill>
                  <a:schemeClr val="tx1"/>
                </a:solidFill>
                <a:effectLst/>
                <a:latin typeface="+mn-lt"/>
                <a:ea typeface="+mn-ea"/>
                <a:cs typeface="+mn-cs"/>
              </a:rPr>
              <a:t>- Investigations shrink.</a:t>
            </a:r>
          </a:p>
          <a:p>
            <a:r>
              <a:rPr lang="en-US" sz="1200" kern="1200" dirty="0">
                <a:solidFill>
                  <a:schemeClr val="tx1"/>
                </a:solidFill>
                <a:effectLst/>
                <a:latin typeface="+mn-lt"/>
                <a:ea typeface="+mn-ea"/>
                <a:cs typeface="+mn-cs"/>
              </a:rPr>
              <a:t>- Platforms align.</a:t>
            </a:r>
          </a:p>
          <a:p>
            <a:r>
              <a:rPr lang="en-US" sz="1200" kern="1200" dirty="0">
                <a:solidFill>
                  <a:schemeClr val="tx1"/>
                </a:solidFill>
                <a:effectLst/>
                <a:latin typeface="+mn-lt"/>
                <a:ea typeface="+mn-ea"/>
                <a:cs typeface="+mn-cs"/>
              </a:rPr>
              <a:t>- The SOC goes proactive.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"So you're convinced. Now you have to go convince your boss. Here's how."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400550"/>
            <a:ext cx="5845629" cy="3600450"/>
          </a:xfrm>
        </p:spPr>
        <p:txBody>
          <a:bodyPr/>
          <a:lstStyle/>
          <a:p>
            <a:endParaRPr lang="en-US" dirty="0"/>
          </a:p>
          <a:p>
            <a:r>
              <a:rPr lang="en-US" dirty="0"/>
              <a:t>&gt; "Quick reality check. Enterprise security is rarely one team — it's typically six. Six pillars. Different missions. Shared accountability."</a:t>
            </a:r>
          </a:p>
          <a:p>
            <a:endParaRPr lang="en-US" dirty="0"/>
          </a:p>
          <a:p>
            <a:r>
              <a:rPr lang="en-US" dirty="0"/>
              <a:t>Walk the six pillars in order:</a:t>
            </a:r>
          </a:p>
          <a:p>
            <a:r>
              <a:rPr lang="en-US" dirty="0"/>
              <a:t>- SOC — Security Operations. "The 24/7 nerve center. Where this talk lives."</a:t>
            </a:r>
          </a:p>
          <a:p>
            <a:r>
              <a:rPr lang="en-US" dirty="0"/>
              <a:t>- AppSec — Application Security. "Builds security into the SDLC. Catches bugs before they ship."</a:t>
            </a:r>
          </a:p>
          <a:p>
            <a:r>
              <a:rPr lang="en-US" dirty="0"/>
              <a:t>- ENG — Engineering and Architecture. "Designs and operates the controls themselves. The plumbing of trust."</a:t>
            </a:r>
          </a:p>
          <a:p>
            <a:r>
              <a:rPr lang="en-US" dirty="0"/>
              <a:t>- GRC — Governance, Risk, Compliance. "Defines the rules. Translates regulations into policy."</a:t>
            </a:r>
          </a:p>
          <a:p>
            <a:r>
              <a:rPr lang="en-US" dirty="0"/>
              <a:t>- IAM — Identity and Access. "Increasingly the new perimeter."</a:t>
            </a:r>
          </a:p>
          <a:p>
            <a:r>
              <a:rPr lang="en-US" dirty="0"/>
              <a:t>- TI/RT — Threat Intel and Red Team. "Studies adversaries and tests defenses."</a:t>
            </a:r>
          </a:p>
          <a:p>
            <a:endParaRPr lang="en-US" dirty="0"/>
          </a:p>
          <a:p>
            <a:r>
              <a:rPr lang="en-US" dirty="0"/>
              <a:t>Audience interaction: Ask a quick show of hands. "Who works primarily in the SOC? AppSec? GRC? Engineering? IAM? Threat intel?" Calibrate your delivery accordingly — if half the room is GRC, lean harder on policy implications later.</a:t>
            </a:r>
          </a:p>
          <a:p>
            <a:endParaRPr lang="en-US" dirty="0"/>
          </a:p>
          <a:p>
            <a:r>
              <a:rPr lang="en-US" dirty="0"/>
              <a:t>Land the takeaway:</a:t>
            </a:r>
          </a:p>
          <a:p>
            <a:endParaRPr lang="en-US" dirty="0"/>
          </a:p>
          <a:p>
            <a:r>
              <a:rPr lang="en-US" dirty="0"/>
              <a:t>&gt; "No single pillar owns security. Each contributes a specialty. And here's the key part — each is being reshaped by AI on its own timeline."</a:t>
            </a:r>
          </a:p>
          <a:p>
            <a:endParaRPr lang="en-US" dirty="0"/>
          </a:p>
          <a:p>
            <a:r>
              <a:rPr lang="en-US" dirty="0"/>
              <a:t>Transition: "Here's the scope of today's talk."</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you walk out of here and try to sell this to your CISO, your CFO, your board — they don't care about prompt engineering. They care about risk, cost, and retention. Translate accordingly."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three columns: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Risk reduction. Board's question: *"What's the threat to the enterprise?"*</a:t>
            </a:r>
          </a:p>
          <a:p>
            <a:r>
              <a:rPr lang="en-US" sz="1200" kern="1200" dirty="0">
                <a:solidFill>
                  <a:schemeClr val="tx1"/>
                </a:solidFill>
                <a:effectLst/>
                <a:latin typeface="+mn-lt"/>
                <a:ea typeface="+mn-ea"/>
                <a:cs typeface="+mn-cs"/>
              </a:rPr>
              <a:t>- MTTD and MTTR cuts limit blast radius.</a:t>
            </a:r>
          </a:p>
          <a:p>
            <a:r>
              <a:rPr lang="en-US" sz="1200" kern="1200" dirty="0">
                <a:solidFill>
                  <a:schemeClr val="tx1"/>
                </a:solidFill>
                <a:effectLst/>
                <a:latin typeface="+mn-lt"/>
                <a:ea typeface="+mn-ea"/>
                <a:cs typeface="+mn-cs"/>
              </a:rPr>
              <a:t>- Auto-closed alerts free analysts to hunt real threats.</a:t>
            </a:r>
          </a:p>
          <a:p>
            <a:r>
              <a:rPr lang="en-US" sz="1200" kern="1200" dirty="0">
                <a:solidFill>
                  <a:schemeClr val="tx1"/>
                </a:solidFill>
                <a:effectLst/>
                <a:latin typeface="+mn-lt"/>
                <a:ea typeface="+mn-ea"/>
                <a:cs typeface="+mn-cs"/>
              </a:rPr>
              <a:t>- Adversarial-AI defenses meet regulator expectations.</a:t>
            </a:r>
          </a:p>
          <a:p>
            <a:r>
              <a:rPr lang="en-US" sz="1200" kern="1200" dirty="0">
                <a:solidFill>
                  <a:schemeClr val="tx1"/>
                </a:solidFill>
                <a:effectLst/>
                <a:latin typeface="+mn-lt"/>
                <a:ea typeface="+mn-ea"/>
                <a:cs typeface="+mn-cs"/>
              </a:rPr>
              <a:t>- Cite the 18-month transformation slide: MTTR down 92%.</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Operational efficiency. Board's question: *"What does it cost to run today?"*</a:t>
            </a:r>
          </a:p>
          <a:p>
            <a:r>
              <a:rPr lang="en-US" sz="1200" kern="1200" dirty="0">
                <a:solidFill>
                  <a:schemeClr val="tx1"/>
                </a:solidFill>
                <a:effectLst/>
                <a:latin typeface="+mn-lt"/>
                <a:ea typeface="+mn-ea"/>
                <a:cs typeface="+mn-cs"/>
              </a:rPr>
              <a:t>- Platform consolidation reduces tool spend.</a:t>
            </a:r>
          </a:p>
          <a:p>
            <a:r>
              <a:rPr lang="en-US" sz="1200" kern="1200" dirty="0">
                <a:solidFill>
                  <a:schemeClr val="tx1"/>
                </a:solidFill>
                <a:effectLst/>
                <a:latin typeface="+mn-lt"/>
                <a:ea typeface="+mn-ea"/>
                <a:cs typeface="+mn-cs"/>
              </a:rPr>
              <a:t>- Automation reclaims analyst hours without backfill.</a:t>
            </a:r>
          </a:p>
          <a:p>
            <a:r>
              <a:rPr lang="en-US" sz="1200" kern="1200" dirty="0">
                <a:solidFill>
                  <a:schemeClr val="tx1"/>
                </a:solidFill>
                <a:effectLst/>
                <a:latin typeface="+mn-lt"/>
                <a:ea typeface="+mn-ea"/>
                <a:cs typeface="+mn-cs"/>
              </a:rPr>
              <a:t>- Unified data layer reduces integration debt.</a:t>
            </a:r>
          </a:p>
          <a:p>
            <a:r>
              <a:rPr lang="en-US" sz="1200" kern="1200" dirty="0">
                <a:solidFill>
                  <a:schemeClr val="tx1"/>
                </a:solidFill>
                <a:effectLst/>
                <a:latin typeface="+mn-lt"/>
                <a:ea typeface="+mn-ea"/>
                <a:cs typeface="+mn-cs"/>
              </a:rPr>
              <a:t>- Cite the Platform Shift slide: 43% TCO reduction reported.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Talent and retention. Board's question: *"Can we keep the team we have?"*</a:t>
            </a:r>
          </a:p>
          <a:p>
            <a:r>
              <a:rPr lang="en-US" sz="1200" kern="1200" dirty="0">
                <a:solidFill>
                  <a:schemeClr val="tx1"/>
                </a:solidFill>
                <a:effectLst/>
                <a:latin typeface="+mn-lt"/>
                <a:ea typeface="+mn-ea"/>
                <a:cs typeface="+mn-cs"/>
              </a:rPr>
              <a:t>- Analysts move from tier-one toil to high-judgment work.</a:t>
            </a:r>
          </a:p>
          <a:p>
            <a:r>
              <a:rPr lang="en-US" sz="1200" kern="1200" dirty="0">
                <a:solidFill>
                  <a:schemeClr val="tx1"/>
                </a:solidFill>
                <a:effectLst/>
                <a:latin typeface="+mn-lt"/>
                <a:ea typeface="+mn-ea"/>
                <a:cs typeface="+mn-cs"/>
              </a:rPr>
              <a:t>- Continuous learning makes the job a career, not a stop.</a:t>
            </a:r>
          </a:p>
          <a:p>
            <a:r>
              <a:rPr lang="en-US" sz="1200" kern="1200" dirty="0">
                <a:solidFill>
                  <a:schemeClr val="tx1"/>
                </a:solidFill>
                <a:effectLst/>
                <a:latin typeface="+mn-lt"/>
                <a:ea typeface="+mn-ea"/>
                <a:cs typeface="+mn-cs"/>
              </a:rPr>
              <a:t>- AI literacy becomes a retention story, not a layoff story.</a:t>
            </a:r>
          </a:p>
          <a:p>
            <a:r>
              <a:rPr lang="en-US" sz="1200" kern="1200" dirty="0">
                <a:solidFill>
                  <a:schemeClr val="tx1"/>
                </a:solidFill>
                <a:effectLst/>
                <a:latin typeface="+mn-lt"/>
                <a:ea typeface="+mn-ea"/>
                <a:cs typeface="+mn-cs"/>
              </a:rPr>
              <a:t>- Cite the Step 5 slide: humans do the work only humans can do.</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closer: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"Don't sell the AI. Sell the outcomes. The AI is the means; risk, cost, and talent are the ends."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Encourage them to photograph this slide specifically. It's the one they'll need on Monday morning.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"OK. The plan is on the table. The case is built. What are you actually going to do?"</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772397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to run it: Read the six options aloud. Tell the room to vote for the *first thing they'll work on*, not the most impressive answer.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to do with the result — concrete Monday-morning prescriptions:</a:t>
            </a:r>
          </a:p>
          <a:p>
            <a:r>
              <a:rPr lang="en-US" sz="1200" kern="1200" dirty="0">
                <a:solidFill>
                  <a:schemeClr val="tx1"/>
                </a:solidFill>
                <a:effectLst/>
                <a:latin typeface="+mn-lt"/>
                <a:ea typeface="+mn-ea"/>
                <a:cs typeface="+mn-cs"/>
              </a:rPr>
              <a:t>- AI literacy training wins: "Monday morning: assign your top tier-one analyst the Cyberbit Readiness Platform AI literacy module. One person. One week."</a:t>
            </a:r>
          </a:p>
          <a:p>
            <a:r>
              <a:rPr lang="en-US" sz="1200" kern="1200" dirty="0">
                <a:solidFill>
                  <a:schemeClr val="tx1"/>
                </a:solidFill>
                <a:effectLst/>
                <a:latin typeface="+mn-lt"/>
                <a:ea typeface="+mn-ea"/>
                <a:cs typeface="+mn-cs"/>
              </a:rPr>
              <a:t>- Prompt engineering training wins: "Monday morning: run the exercise you just did with your team. Same script. Same five elements."</a:t>
            </a:r>
          </a:p>
          <a:p>
            <a:r>
              <a:rPr lang="en-US" sz="1200" kern="1200" dirty="0">
                <a:solidFill>
                  <a:schemeClr val="tx1"/>
                </a:solidFill>
                <a:effectLst/>
                <a:latin typeface="+mn-lt"/>
                <a:ea typeface="+mn-ea"/>
                <a:cs typeface="+mn-cs"/>
              </a:rPr>
              <a:t>- SOAR or automation improvements win: "Monday morning: pick one playbook that's misfiring. Version-control it."</a:t>
            </a:r>
          </a:p>
          <a:p>
            <a:r>
              <a:rPr lang="en-US" sz="1200" kern="1200" dirty="0">
                <a:solidFill>
                  <a:schemeClr val="tx1"/>
                </a:solidFill>
                <a:effectLst/>
                <a:latin typeface="+mn-lt"/>
                <a:ea typeface="+mn-ea"/>
                <a:cs typeface="+mn-cs"/>
              </a:rPr>
              <a:t>- Platform consolidation wins: "Monday morning: list every security tool you own. The number will surprise you."</a:t>
            </a:r>
          </a:p>
          <a:p>
            <a:r>
              <a:rPr lang="en-US" sz="1200" kern="1200" dirty="0">
                <a:solidFill>
                  <a:schemeClr val="tx1"/>
                </a:solidFill>
                <a:effectLst/>
                <a:latin typeface="+mn-lt"/>
                <a:ea typeface="+mn-ea"/>
                <a:cs typeface="+mn-cs"/>
              </a:rPr>
              <a:t>- Workflow redesign wins: "Monday morning: walk one analyst's day end-to-end. Note every handoff."</a:t>
            </a:r>
          </a:p>
          <a:p>
            <a:r>
              <a:rPr lang="en-US" sz="1200" kern="1200" dirty="0">
                <a:solidFill>
                  <a:schemeClr val="tx1"/>
                </a:solidFill>
                <a:effectLst/>
                <a:latin typeface="+mn-lt"/>
                <a:ea typeface="+mn-ea"/>
                <a:cs typeface="+mn-cs"/>
              </a:rPr>
              <a:t>- Continuous learning wins: "Monday morning: book your team's Q3 exercise on the calendar before the calendar fills up."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"One more poll, and then Q&amp;A."</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Opening — slow, deliberate: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"In cybersecurity's next era, intelligence is not artificial. It's collaborative."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Skip Poll #6 in the 45-minute flow unless the room is unusually fast on the other polls.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Run Poll #7 (the vision word cloud) — always: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"Last poll. Describe your ideal future SOC in just a few words. We'll leave the word cloud on screen during Q&amp;A. I want to see your language, not mine, as the closing visual."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Open Q&amp;A: Take 2–3 minutes of questions from the floor. Then close.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"Thank you. Find me at the Cyberbit booth if I missed your question. The deck and these notes are available via the link in your conference app."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When you walk off, the Poll #7 word cloud should still be on screen.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Opening:</a:t>
            </a:r>
            <a:r>
              <a:rPr lang="en-US" sz="1200" b="0" kern="1200" dirty="0">
                <a:solidFill>
                  <a:schemeClr val="tx1"/>
                </a:solidFill>
                <a:effectLst/>
                <a:latin typeface="+mn-lt"/>
                <a:ea typeface="+mn-ea"/>
                <a:cs typeface="+mn-cs"/>
              </a:rPr>
              <a:t> Let the title sit. Address the audience directly.</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&gt; "A year ago when we talked about generative AI in the SOC, we were really talking about a chatbot. A standalone product you'd buy, log into, and ask questions. That era is already over. Today, GenAI is not a product; it's an operating layer that sits underneath everything you already own. Three things are happening at once."</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 the three pillars left to right.</a:t>
            </a:r>
            <a:endParaRPr lang="en-US" sz="1200" b="0" kern="1200" dirty="0">
              <a:solidFill>
                <a:schemeClr val="tx1"/>
              </a:solidFill>
              <a:effectLst/>
              <a:latin typeface="+mn-lt"/>
              <a:ea typeface="+mn-ea"/>
              <a:cs typeface="+mn-cs"/>
            </a:endParaRP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Embedded.</a:t>
            </a:r>
            <a:r>
              <a:rPr lang="en-US" sz="1200" b="0" kern="1200" dirty="0">
                <a:solidFill>
                  <a:schemeClr val="tx1"/>
                </a:solidFill>
                <a:effectLst/>
                <a:latin typeface="+mn-lt"/>
                <a:ea typeface="+mn-ea"/>
                <a:cs typeface="+mn-cs"/>
              </a:rPr>
              <a:t> "Your SIEM, your SOAR, your XDR; they're all shipping GenAI as a feature, not as an add-on. You probably already own three of these and haven't turned them on yet."</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Connected.</a:t>
            </a:r>
            <a:r>
              <a:rPr lang="en-US" sz="1200" b="0" kern="1200" dirty="0">
                <a:solidFill>
                  <a:schemeClr val="tx1"/>
                </a:solidFill>
                <a:effectLst/>
                <a:latin typeface="+mn-lt"/>
                <a:ea typeface="+mn-ea"/>
                <a:cs typeface="+mn-cs"/>
              </a:rPr>
              <a:t> "Model Context Protocol; MCP. An open standard that lets any AI assistant call any compliant tool. We'll spend a whole slide on this in a moment, but for now: think of it as USB for AI agents."</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Composable.</a:t>
            </a:r>
            <a:r>
              <a:rPr lang="en-US" sz="1200" b="0" kern="1200" dirty="0">
                <a:solidFill>
                  <a:schemeClr val="tx1"/>
                </a:solidFill>
                <a:effectLst/>
                <a:latin typeface="+mn-lt"/>
                <a:ea typeface="+mn-ea"/>
                <a:cs typeface="+mn-cs"/>
              </a:rPr>
              <a:t> "When the embedded AI talks to the connector layer, your senior analysts stop closing tickets and start designing workflows. The org chart is no longer the integration map."</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Key points:</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Three pillars are the structure for the next three slides. Tell them that out loud so the architecture lands.</a:t>
            </a:r>
          </a:p>
          <a:p>
            <a:r>
              <a:rPr lang="en-US" sz="1200" b="0" kern="1200" dirty="0">
                <a:solidFill>
                  <a:schemeClr val="tx1"/>
                </a:solidFill>
                <a:effectLst/>
                <a:latin typeface="+mn-lt"/>
                <a:ea typeface="+mn-ea"/>
                <a:cs typeface="+mn-cs"/>
              </a:rPr>
              <a:t>- "Operating layer" is the metaphor to anchor; it makes GenAI a horizontal capability, not another vertical product to budget for.</a:t>
            </a:r>
          </a:p>
          <a:p>
            <a:r>
              <a:rPr lang="en-US" sz="1200" b="0" kern="1200" dirty="0">
                <a:solidFill>
                  <a:schemeClr val="tx1"/>
                </a:solidFill>
                <a:effectLst/>
                <a:latin typeface="+mn-lt"/>
                <a:ea typeface="+mn-ea"/>
                <a:cs typeface="+mn-cs"/>
              </a:rPr>
              <a:t>- The closing line is the headline; deliver it slowly: "Stop buying AI as a product. Start designing AI into your operating fabric."</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Audience moment:</a:t>
            </a:r>
            <a:r>
              <a:rPr lang="en-US" sz="1200" b="0" kern="1200" dirty="0">
                <a:solidFill>
                  <a:schemeClr val="tx1"/>
                </a:solidFill>
                <a:effectLst/>
                <a:latin typeface="+mn-lt"/>
                <a:ea typeface="+mn-ea"/>
                <a:cs typeface="+mn-cs"/>
              </a:rPr>
              <a:t> Brief show of hands; "who here has at least one tool in their stack that shipped a GenAI feature in the last 12 months?" Most hands will go up; that confirms the embedded point before you make it.</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Transition:</a:t>
            </a:r>
            <a:r>
              <a:rPr lang="en-US" sz="1200" b="0" kern="1200" dirty="0">
                <a:solidFill>
                  <a:schemeClr val="tx1"/>
                </a:solidFill>
                <a:effectLst/>
                <a:latin typeface="+mn-lt"/>
                <a:ea typeface="+mn-ea"/>
                <a:cs typeface="+mn-cs"/>
              </a:rPr>
              <a:t> "Let's look at what 'embedded' actually means inside the tools you already run."</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Opening:</a:t>
            </a:r>
            <a:endParaRPr lang="en-US" sz="1200" b="0" kern="1200" dirty="0">
              <a:solidFill>
                <a:schemeClr val="tx1"/>
              </a:solidFill>
              <a:effectLst/>
              <a:latin typeface="+mn-lt"/>
              <a:ea typeface="+mn-ea"/>
              <a:cs typeface="+mn-cs"/>
            </a:endParaRP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&gt; "Five categories. Each one is a GenAI feature that's already shipping inside a product line your SOC probably owns. None of these required a separate procurement cycle. Most of them showed up in a release note."</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 the five cards left to right.</a:t>
            </a:r>
            <a:r>
              <a:rPr lang="en-US" sz="1200" b="0" kern="1200" dirty="0">
                <a:solidFill>
                  <a:schemeClr val="tx1"/>
                </a:solidFill>
                <a:effectLst/>
                <a:latin typeface="+mn-lt"/>
                <a:ea typeface="+mn-ea"/>
                <a:cs typeface="+mn-cs"/>
              </a:rPr>
              <a:t> Spend roughly 15 seconds on each; do not read every vendor.</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Query translation.</a:t>
            </a:r>
            <a:r>
              <a:rPr lang="en-US" sz="1200" b="0" kern="1200" dirty="0">
                <a:solidFill>
                  <a:schemeClr val="tx1"/>
                </a:solidFill>
                <a:effectLst/>
                <a:latin typeface="+mn-lt"/>
                <a:ea typeface="+mn-ea"/>
                <a:cs typeface="+mn-cs"/>
              </a:rPr>
              <a:t> "Plain English to KQL, SPL, or EQL. Junior analyst types 'show me all failed logins from outside the US for accounts that touched payroll data this week,' and the SIEM writes the query. That's not a moonshot; it's a feature flag on most platforms."</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Investigation copilots.</a:t>
            </a:r>
            <a:r>
              <a:rPr lang="en-US" sz="1200" b="0" kern="1200" dirty="0">
                <a:solidFill>
                  <a:schemeClr val="tx1"/>
                </a:solidFill>
                <a:effectLst/>
                <a:latin typeface="+mn-lt"/>
                <a:ea typeface="+mn-ea"/>
                <a:cs typeface="+mn-cs"/>
              </a:rPr>
              <a:t> "Sit beside the alert. Summarize chains. Suggest the next pivot. The big ones are Microsoft Security Copilot, CrowdStrike Charlotte AI, </a:t>
            </a:r>
            <a:r>
              <a:rPr lang="en-US" sz="1200" b="0" kern="1200" dirty="0" err="1">
                <a:solidFill>
                  <a:schemeClr val="tx1"/>
                </a:solidFill>
                <a:effectLst/>
                <a:latin typeface="+mn-lt"/>
                <a:ea typeface="+mn-ea"/>
                <a:cs typeface="+mn-cs"/>
              </a:rPr>
              <a:t>SentinelOne</a:t>
            </a:r>
            <a:r>
              <a:rPr lang="en-US" sz="1200" b="0" kern="1200" dirty="0">
                <a:solidFill>
                  <a:schemeClr val="tx1"/>
                </a:solidFill>
                <a:effectLst/>
                <a:latin typeface="+mn-lt"/>
                <a:ea typeface="+mn-ea"/>
                <a:cs typeface="+mn-cs"/>
              </a:rPr>
              <a:t> Purple AI; this is the most competitive category right now."</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Detection-as-code.</a:t>
            </a:r>
            <a:r>
              <a:rPr lang="en-US" sz="1200" b="0" kern="1200" dirty="0">
                <a:solidFill>
                  <a:schemeClr val="tx1"/>
                </a:solidFill>
                <a:effectLst/>
                <a:latin typeface="+mn-lt"/>
                <a:ea typeface="+mn-ea"/>
                <a:cs typeface="+mn-cs"/>
              </a:rPr>
              <a:t> "Generate, lint, and test detection rules. Tell you why a rule fired in plain language. This is where shift-left meets the SOC."</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Threat intel summarizers.</a:t>
            </a:r>
            <a:r>
              <a:rPr lang="en-US" sz="1200" b="0" kern="1200" dirty="0">
                <a:solidFill>
                  <a:schemeClr val="tx1"/>
                </a:solidFill>
                <a:effectLst/>
                <a:latin typeface="+mn-lt"/>
                <a:ea typeface="+mn-ea"/>
                <a:cs typeface="+mn-cs"/>
              </a:rPr>
              <a:t> "Compress 40-page threat reports into three actionable paragraphs. Pull IOCs and map them to MITRE ATT&amp;CK automatically. Saves your CTI team hours per week."</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Reporting and ticketing.</a:t>
            </a:r>
            <a:r>
              <a:rPr lang="en-US" sz="1200" b="0" kern="1200" dirty="0">
                <a:solidFill>
                  <a:schemeClr val="tx1"/>
                </a:solidFill>
                <a:effectLst/>
                <a:latin typeface="+mn-lt"/>
                <a:ea typeface="+mn-ea"/>
                <a:cs typeface="+mn-cs"/>
              </a:rPr>
              <a:t> "Auto-draft the incident write-up, the customer email, the Jira ticket. This is the most boring category and probably the highest-ROI one; it gives analysts back the part of the job they hate."</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Key points:</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Vendor names are illustrative, not endorsements. Say that out loud once.</a:t>
            </a:r>
          </a:p>
          <a:p>
            <a:r>
              <a:rPr lang="en-US" sz="1200" b="0" kern="1200" dirty="0">
                <a:solidFill>
                  <a:schemeClr val="tx1"/>
                </a:solidFill>
                <a:effectLst/>
                <a:latin typeface="+mn-lt"/>
                <a:ea typeface="+mn-ea"/>
                <a:cs typeface="+mn-cs"/>
              </a:rPr>
              <a:t>- The most underused category is reporting; it's the easiest to turn on and the hardest to argue against.</a:t>
            </a:r>
          </a:p>
          <a:p>
            <a:r>
              <a:rPr lang="en-US" sz="1200" b="0" kern="1200" dirty="0">
                <a:solidFill>
                  <a:schemeClr val="tx1"/>
                </a:solidFill>
                <a:effectLst/>
                <a:latin typeface="+mn-lt"/>
                <a:ea typeface="+mn-ea"/>
                <a:cs typeface="+mn-cs"/>
              </a:rPr>
              <a:t>- The audit point is the takeaway; many leaders are buying new tools to get capabilities they already own.</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Audience moment:</a:t>
            </a:r>
            <a:r>
              <a:rPr lang="en-US" sz="1200" b="0" kern="1200" dirty="0">
                <a:solidFill>
                  <a:schemeClr val="tx1"/>
                </a:solidFill>
                <a:effectLst/>
                <a:latin typeface="+mn-lt"/>
                <a:ea typeface="+mn-ea"/>
                <a:cs typeface="+mn-cs"/>
              </a:rPr>
              <a:t> "Take 30 seconds when you get back to your desk on Monday and ask your SOC manager: which of these five do our incumbent tools already do, and have we turned them on?"</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Transition:</a:t>
            </a:r>
            <a:r>
              <a:rPr lang="en-US" sz="1200" b="0" kern="1200" dirty="0">
                <a:solidFill>
                  <a:schemeClr val="tx1"/>
                </a:solidFill>
                <a:effectLst/>
                <a:latin typeface="+mn-lt"/>
                <a:ea typeface="+mn-ea"/>
                <a:cs typeface="+mn-cs"/>
              </a:rPr>
              <a:t> "Embedded AI is powerful inside a single tool. The next leap is when one assistant can reach across all of them. That's what MCP enables."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Opening: Slow down here; this is the most novel concept in the supplement.</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&gt; "Model Context Protocol. MCP. If you remember one new acronym from this talk, this is the one. It's an open standard, published in late 2024, that lets AI assistants call tools through a common interface. The clearest analogy is USB. You don't think about USB; you plug in a mouse, a keyboard, a drive, and they all just work. MCP is trying to be that for AI agents in your toolchain."</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Walk the three zones left to right.</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What MCP is. "Open spec. Vendor-neutral. The AI assistant talks to an MCP server; the server exposes a set of tools the assistant can call. Standardized auth, schemas, and tool descriptions. Anthropic published the spec; OpenAI, Microsoft, every major IDE, and a fast-growing security ecosystem are adopting it."</a:t>
            </a:r>
          </a:p>
          <a:p>
            <a:r>
              <a:rPr lang="en-US" sz="1200" b="0" kern="1200" dirty="0">
                <a:solidFill>
                  <a:schemeClr val="tx1"/>
                </a:solidFill>
                <a:effectLst/>
                <a:latin typeface="+mn-lt"/>
                <a:ea typeface="+mn-ea"/>
                <a:cs typeface="+mn-cs"/>
              </a:rPr>
              <a:t>- What it unlocks in the SOC. "Your analyst opens one assistant. From that single chat window: queries the SIEM in plain English, opens and updates tickets in Jira or ServiceNow, pulls threat intel from MISP or </a:t>
            </a:r>
            <a:r>
              <a:rPr lang="en-US" sz="1200" b="0" kern="1200" dirty="0" err="1">
                <a:solidFill>
                  <a:schemeClr val="tx1"/>
                </a:solidFill>
                <a:effectLst/>
                <a:latin typeface="+mn-lt"/>
                <a:ea typeface="+mn-ea"/>
                <a:cs typeface="+mn-cs"/>
              </a:rPr>
              <a:t>OpenCTI</a:t>
            </a:r>
            <a:r>
              <a:rPr lang="en-US" sz="1200" b="0" kern="1200" dirty="0">
                <a:solidFill>
                  <a:schemeClr val="tx1"/>
                </a:solidFill>
                <a:effectLst/>
                <a:latin typeface="+mn-lt"/>
                <a:ea typeface="+mn-ea"/>
                <a:cs typeface="+mn-cs"/>
              </a:rPr>
              <a:t>, triggers SOAR playbooks, even reads range progress from Cyberbit. One assistant. Many tools. No tab-switching."</a:t>
            </a:r>
          </a:p>
          <a:p>
            <a:r>
              <a:rPr lang="en-US" sz="1200" b="0" kern="1200" dirty="0">
                <a:solidFill>
                  <a:schemeClr val="tx1"/>
                </a:solidFill>
                <a:effectLst/>
                <a:latin typeface="+mn-lt"/>
                <a:ea typeface="+mn-ea"/>
                <a:cs typeface="+mn-cs"/>
              </a:rPr>
              <a:t>- Why now. "The integration tax just dropped. Today, every AI assistant has to be custom-integrated with every tool: that's an N-times-M problem. MCP turns it into N-plus-M. Vendors expose one MCP server; assistants consume them all. Bespoke API integrations are how SOCs have been losing 6 to 12 months a year to glue code. That math is changing."</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Key points:</a:t>
            </a:r>
          </a:p>
          <a:p>
            <a:r>
              <a:rPr lang="en-US" sz="1200" b="0" kern="1200" dirty="0">
                <a:solidFill>
                  <a:schemeClr val="tx1"/>
                </a:solidFill>
                <a:effectLst/>
                <a:latin typeface="+mn-lt"/>
                <a:ea typeface="+mn-ea"/>
                <a:cs typeface="+mn-cs"/>
              </a:rPr>
              <a:t>- Hammer the "N-times-M to N-plus-M" point; that's the inflection.</a:t>
            </a:r>
          </a:p>
          <a:p>
            <a:r>
              <a:rPr lang="en-US" sz="1200" b="0" kern="1200" dirty="0">
                <a:solidFill>
                  <a:schemeClr val="tx1"/>
                </a:solidFill>
                <a:effectLst/>
                <a:latin typeface="+mn-lt"/>
                <a:ea typeface="+mn-ea"/>
                <a:cs typeface="+mn-cs"/>
              </a:rPr>
              <a:t>- Say "vendor-neutral" out loud; this is what separates MCP from proprietary plugin ecosystems.</a:t>
            </a:r>
          </a:p>
          <a:p>
            <a:r>
              <a:rPr lang="en-US" sz="1200" b="0" kern="1200" dirty="0">
                <a:solidFill>
                  <a:schemeClr val="tx1"/>
                </a:solidFill>
                <a:effectLst/>
                <a:latin typeface="+mn-lt"/>
                <a:ea typeface="+mn-ea"/>
                <a:cs typeface="+mn-cs"/>
              </a:rPr>
              <a:t>- Vendors that don't speak MCP are at risk of becoming dead-end islands. Soft warning, not a sales pitch.</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Audience moment: Brief pause. Ask: "How many of you have heard of MCP before today?" Likely a quarter to a third of hands. Reinforce: "That ratio will flip in the next six months."</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If asked technical questions:</a:t>
            </a:r>
          </a:p>
          <a:p>
            <a:r>
              <a:rPr lang="en-US" sz="1200" b="0" kern="1200" dirty="0">
                <a:solidFill>
                  <a:schemeClr val="tx1"/>
                </a:solidFill>
                <a:effectLst/>
                <a:latin typeface="+mn-lt"/>
                <a:ea typeface="+mn-ea"/>
                <a:cs typeface="+mn-cs"/>
              </a:rPr>
              <a:t>- "Is MCP the only option?" There are alternatives like function calling and vendor-specific plugins. MCP is winning because it's open and the major model vendors back it.</a:t>
            </a:r>
          </a:p>
          <a:p>
            <a:r>
              <a:rPr lang="en-US" sz="1200" b="0" kern="1200" dirty="0">
                <a:solidFill>
                  <a:schemeClr val="tx1"/>
                </a:solidFill>
                <a:effectLst/>
                <a:latin typeface="+mn-lt"/>
                <a:ea typeface="+mn-ea"/>
                <a:cs typeface="+mn-cs"/>
              </a:rPr>
              <a:t>- "Is it production-ready?" The spec is stable; the security ecosystem is still maturing; treat early MCP servers like any other new connector.</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Transition: "Embedded GenAI plus MCP gives your AI assistants hands. Powerful. Also dangerous. Let's talk about the failure modes."</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left to right: Analyst types or speaks a request to an AI assistant; the assistant's MCP client discovers servers and calls tools via JSON-RPC over stdio or HTTP/SSE; the MCP server wraps a backend system (SIEM, ticketing, threat intel, or a cyber range) and exposes Tools (functions to call), Resources (data to read), and Prompts (reusable templates); the server translates the call into the backend's native API. Three takeaways at the bottom; land them in order. If asked: yes, MCP supports both local servers (stdio, ideal for desktop assistants) and remote servers (HTTP/SSE, ideal for enterprise deployments). Either way the protocol shape is the same.</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Opening:</a:t>
            </a:r>
            <a:r>
              <a:rPr lang="en-US" sz="1200" b="0" kern="1200" dirty="0">
                <a:solidFill>
                  <a:schemeClr val="tx1"/>
                </a:solidFill>
                <a:effectLst/>
                <a:latin typeface="+mn-lt"/>
                <a:ea typeface="+mn-ea"/>
                <a:cs typeface="+mn-cs"/>
              </a:rPr>
              <a:t> Shift tone slightly; this is the cautionary slide.</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&gt; "An AI assistant with MCP access to your SIEM, your ticketing system, and your SOAR is not a chatbot. It's a privileged user. Treat it like one. Five failure modes; five guardrails."</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 the five card pairs left to right.</a:t>
            </a:r>
            <a:r>
              <a:rPr lang="en-US" sz="1200" b="0" kern="1200" dirty="0">
                <a:solidFill>
                  <a:schemeClr val="tx1"/>
                </a:solidFill>
                <a:effectLst/>
                <a:latin typeface="+mn-lt"/>
                <a:ea typeface="+mn-ea"/>
                <a:cs typeface="+mn-cs"/>
              </a:rPr>
              <a:t> Each pair is risk on top (pink), guardrail on the bottom (blue).</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Hallucinated confidence.</a:t>
            </a:r>
            <a:r>
              <a:rPr lang="en-US" sz="1200" b="0" kern="1200" dirty="0">
                <a:solidFill>
                  <a:schemeClr val="tx1"/>
                </a:solidFill>
                <a:effectLst/>
                <a:latin typeface="+mn-lt"/>
                <a:ea typeface="+mn-ea"/>
                <a:cs typeface="+mn-cs"/>
              </a:rPr>
              <a:t> "LLMs sound authoritative even when they're wrong. The danger is your tier-one analyst closes a ticket on AI's say-so without checking the source events. Guardrail: require citations to the underlying log lines. No close without verification."</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Data exfiltration via prompts.</a:t>
            </a:r>
            <a:r>
              <a:rPr lang="en-US" sz="1200" b="0" kern="1200" dirty="0">
                <a:solidFill>
                  <a:schemeClr val="tx1"/>
                </a:solidFill>
                <a:effectLst/>
                <a:latin typeface="+mn-lt"/>
                <a:ea typeface="+mn-ea"/>
                <a:cs typeface="+mn-cs"/>
              </a:rPr>
              <a:t> "Every prompt is data leaving your perimeter. Sensitive logs, PII, customer data; if it's in the prompt, it's in the vendor's pipeline. Guardrail: enterprise model tenancy. Redact at the gateway. Read the training-data clauses in the contract before you sign."</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Over-permissioned MCP servers.</a:t>
            </a:r>
            <a:r>
              <a:rPr lang="en-US" sz="1200" b="0" kern="1200" dirty="0">
                <a:solidFill>
                  <a:schemeClr val="tx1"/>
                </a:solidFill>
                <a:effectLst/>
                <a:latin typeface="+mn-lt"/>
                <a:ea typeface="+mn-ea"/>
                <a:cs typeface="+mn-cs"/>
              </a:rPr>
              <a:t> "This is the new privileged-access problem. An MCP server with write access to your SIEM, your ticketing, and your identity store is a domain admin. Guardrail: least privilege per server. Scoped tokens. Full audit trail on every tool call."</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Skill atrophy.</a:t>
            </a:r>
            <a:r>
              <a:rPr lang="en-US" sz="1200" b="0" kern="1200" dirty="0">
                <a:solidFill>
                  <a:schemeClr val="tx1"/>
                </a:solidFill>
                <a:effectLst/>
                <a:latin typeface="+mn-lt"/>
                <a:ea typeface="+mn-ea"/>
                <a:cs typeface="+mn-cs"/>
              </a:rPr>
              <a:t> "The hidden cost. Analysts accept AI conclusions without building the underlying detection muscle. Two years from now, no one in the SOC remembers how to write a KQL query from scratch. Guardrail: run regular hands-on exercises without copilots. Verify skills, not just outputs."</a:t>
            </a:r>
          </a:p>
          <a:p>
            <a:r>
              <a:rPr lang="en-US" sz="1200" b="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Vendor lock-in by copilot.</a:t>
            </a:r>
            <a:r>
              <a:rPr lang="en-US" sz="1200" b="0" kern="1200" dirty="0">
                <a:solidFill>
                  <a:schemeClr val="tx1"/>
                </a:solidFill>
                <a:effectLst/>
                <a:latin typeface="+mn-lt"/>
                <a:ea typeface="+mn-ea"/>
                <a:cs typeface="+mn-cs"/>
              </a:rPr>
              <a:t> "Proprietary AI features create switching costs you don't see at procurement. Guardrail: favor MCP-compatible tools. Keep prompt libraries and detection content portable."</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Key points:</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The "privileged user" framing is the strongest line; deliver it as the close.</a:t>
            </a:r>
          </a:p>
          <a:p>
            <a:r>
              <a:rPr lang="en-US" sz="1200" b="0" kern="1200" dirty="0">
                <a:solidFill>
                  <a:schemeClr val="tx1"/>
                </a:solidFill>
                <a:effectLst/>
                <a:latin typeface="+mn-lt"/>
                <a:ea typeface="+mn-ea"/>
                <a:cs typeface="+mn-cs"/>
              </a:rPr>
              <a:t>- If asked about frameworks: NIST AI RMF, MITRE ATLAS, and OWASP LLM Top 10. Don't read the names from the slide; mention only if pressed.</a:t>
            </a:r>
          </a:p>
          <a:p>
            <a:r>
              <a:rPr lang="en-US" sz="1200" b="0" kern="1200" dirty="0">
                <a:solidFill>
                  <a:schemeClr val="tx1"/>
                </a:solidFill>
                <a:effectLst/>
                <a:latin typeface="+mn-lt"/>
                <a:ea typeface="+mn-ea"/>
                <a:cs typeface="+mn-cs"/>
              </a:rPr>
              <a:t>- Skill atrophy is the one that surprises people; spend an extra beat there.</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Audience moment:</a:t>
            </a:r>
            <a:r>
              <a:rPr lang="en-US" sz="1200" b="0" kern="1200" dirty="0">
                <a:solidFill>
                  <a:schemeClr val="tx1"/>
                </a:solidFill>
                <a:effectLst/>
                <a:latin typeface="+mn-lt"/>
                <a:ea typeface="+mn-ea"/>
                <a:cs typeface="+mn-cs"/>
              </a:rPr>
              <a:t> "If you wouldn't give a new contractor production access on day one, don't give an AI agent production access on day one. Same controls. Same audits. Same review cycle when something changes."</a:t>
            </a:r>
          </a:p>
          <a:p>
            <a:br>
              <a:rPr lang="en-US" sz="1200" b="0" kern="1200" dirty="0">
                <a:solidFill>
                  <a:schemeClr val="tx1"/>
                </a:solidFill>
                <a:effectLst/>
                <a:latin typeface="+mn-lt"/>
                <a:ea typeface="+mn-ea"/>
                <a:cs typeface="+mn-cs"/>
              </a:rPr>
            </a:b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Transition (back to main flow):</a:t>
            </a:r>
            <a:r>
              <a:rPr lang="en-US" sz="1200" b="0" kern="1200" dirty="0">
                <a:solidFill>
                  <a:schemeClr val="tx1"/>
                </a:solidFill>
                <a:effectLst/>
                <a:latin typeface="+mn-lt"/>
                <a:ea typeface="+mn-ea"/>
                <a:cs typeface="+mn-cs"/>
              </a:rPr>
              <a:t> "AI-as-operating-layer doesn't replace the six steps; it sits underneath them. The team that understands the layer wins the next decade of SOC work. Let's get back to the roadmap." </a:t>
            </a:r>
            <a:r>
              <a:rPr lang="en-US" sz="1200" b="0" i="1" kern="1200" dirty="0">
                <a:solidFill>
                  <a:schemeClr val="tx1"/>
                </a:solidFill>
                <a:effectLst/>
                <a:latin typeface="+mn-lt"/>
                <a:ea typeface="+mn-ea"/>
                <a:cs typeface="+mn-cs"/>
              </a:rPr>
              <a:t>*(Resume main deck.)*</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0713" y="169863"/>
            <a:ext cx="5486400" cy="3086100"/>
          </a:xfrm>
        </p:spPr>
      </p:sp>
      <p:sp>
        <p:nvSpPr>
          <p:cNvPr id="3" name="Notes Placeholder 2"/>
          <p:cNvSpPr>
            <a:spLocks noGrp="1"/>
          </p:cNvSpPr>
          <p:nvPr>
            <p:ph type="body" idx="1"/>
          </p:nvPr>
        </p:nvSpPr>
        <p:spPr>
          <a:xfrm>
            <a:off x="685800" y="3784464"/>
            <a:ext cx="5486400" cy="3600450"/>
          </a:xfrm>
        </p:spPr>
        <p:txBody>
          <a:bodyPr/>
          <a:lstStyle/>
          <a:p>
            <a:r>
              <a:rPr lang="en-US" dirty="0"/>
              <a:t>Time: 1:30</a:t>
            </a:r>
          </a:p>
          <a:p>
            <a:endParaRPr lang="en-US" dirty="0"/>
          </a:p>
          <a:p>
            <a:r>
              <a:rPr lang="en-US" dirty="0"/>
              <a:t>Opening:</a:t>
            </a:r>
          </a:p>
          <a:p>
            <a:endParaRPr lang="en-US" dirty="0"/>
          </a:p>
          <a:p>
            <a:r>
              <a:rPr lang="en-US" dirty="0"/>
              <a:t>&gt; "Today's focus is the SOC. Not because the other pillars don't matter, they do, but because the SOC is where the human-machine partnership matters most, right now."</a:t>
            </a:r>
          </a:p>
          <a:p>
            <a:endParaRPr lang="en-US" dirty="0"/>
          </a:p>
          <a:p>
            <a:r>
              <a:rPr lang="en-US" dirty="0"/>
              <a:t>Walk the "Why the SOC" panel:</a:t>
            </a:r>
          </a:p>
          <a:p>
            <a:r>
              <a:rPr lang="en-US" dirty="0"/>
              <a:t>1. Alert volume now outruns human headcount in nearly every enterprise.</a:t>
            </a:r>
          </a:p>
          <a:p>
            <a:r>
              <a:rPr lang="en-US" dirty="0"/>
              <a:t>2. AI is on both sides of the fight: attackers automate; defenders need to keep pace.</a:t>
            </a:r>
          </a:p>
          <a:p>
            <a:r>
              <a:rPr lang="en-US" dirty="0"/>
              <a:t>3. Burnout and attrition make the talent problem structural, not seasonal.</a:t>
            </a:r>
          </a:p>
          <a:p>
            <a:r>
              <a:rPr lang="en-US" dirty="0"/>
              <a:t>4. Detection and response is where AI's value is most measurable today.</a:t>
            </a:r>
          </a:p>
          <a:p>
            <a:endParaRPr lang="en-US" dirty="0"/>
          </a:p>
          <a:p>
            <a:r>
              <a:rPr lang="en-US" dirty="0"/>
              <a:t>Then the "Two halves" panel on the right:</a:t>
            </a:r>
          </a:p>
          <a:p>
            <a:endParaRPr lang="en-US" dirty="0"/>
          </a:p>
          <a:p>
            <a:r>
              <a:rPr lang="en-US" dirty="0"/>
              <a:t>&gt; "Inside the SOC, AI shows up in two distinct shapes. Traditional ML and deep learning do the muscle work. Large language models do the brain work. We'll deep-dive on that distinction in a few slides."</a:t>
            </a:r>
          </a:p>
          <a:p>
            <a:endParaRPr lang="en-US" dirty="0"/>
          </a:p>
          <a:p>
            <a:r>
              <a:rPr lang="en-US" dirty="0"/>
              <a:t>Validate the room:</a:t>
            </a:r>
          </a:p>
          <a:p>
            <a:endParaRPr lang="en-US" dirty="0"/>
          </a:p>
          <a:p>
            <a:r>
              <a:rPr lang="en-US" dirty="0"/>
              <a:t>&gt; "If you work in AppSec or IAM or GRC, the principles transfer. The framing — human plus machine, not human or machine — applies everywhere."</a:t>
            </a:r>
          </a:p>
          <a:p>
            <a:endParaRPr lang="en-US" dirty="0"/>
          </a:p>
          <a:p>
            <a:r>
              <a:rPr lang="en-US" dirty="0"/>
              <a:t>Transition: "Now back to the story. You are the hero.”</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"You are the hero of this story. Not me, not Cyberbit, not the vendors at the booths. You — the analysts, the engineers, the leaders running the Security Operations Center, or SOC. You are the people keeping organizations safe every single day."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Key talking points:</a:t>
            </a:r>
          </a:p>
          <a:p>
            <a:r>
              <a:rPr lang="en-US" sz="1200" kern="1200" dirty="0">
                <a:solidFill>
                  <a:schemeClr val="tx1"/>
                </a:solidFill>
                <a:effectLst/>
                <a:latin typeface="+mn-lt"/>
                <a:ea typeface="+mn-ea"/>
                <a:cs typeface="+mn-cs"/>
              </a:rPr>
              <a:t>- Define SOC out loud on first use: Security Operations Center.</a:t>
            </a:r>
          </a:p>
          <a:p>
            <a:r>
              <a:rPr lang="en-US" sz="1200" kern="1200" dirty="0">
                <a:solidFill>
                  <a:schemeClr val="tx1"/>
                </a:solidFill>
                <a:effectLst/>
                <a:latin typeface="+mn-lt"/>
                <a:ea typeface="+mn-ea"/>
                <a:cs typeface="+mn-cs"/>
              </a:rPr>
              <a:t>- Acknowledge the pressure: alert fatigue, on-call rotations, the constant feeling that you're one missed alert away from being on the front page.</a:t>
            </a:r>
          </a:p>
          <a:p>
            <a:r>
              <a:rPr lang="en-US" sz="1200" kern="1200" dirty="0">
                <a:solidFill>
                  <a:schemeClr val="tx1"/>
                </a:solidFill>
                <a:effectLst/>
                <a:latin typeface="+mn-lt"/>
                <a:ea typeface="+mn-ea"/>
                <a:cs typeface="+mn-cs"/>
              </a:rPr>
              <a:t>- Then pivot to the role shift. Walk the three FROM/TO cards: Operator → Overseer, Tool user → Architect, Responder → Sense-maker.</a:t>
            </a:r>
          </a:p>
          <a:p>
            <a:r>
              <a:rPr lang="en-US" sz="1200" kern="1200" dirty="0">
                <a:solidFill>
                  <a:schemeClr val="tx1"/>
                </a:solidFill>
                <a:effectLst/>
                <a:latin typeface="+mn-lt"/>
                <a:ea typeface="+mn-ea"/>
                <a:cs typeface="+mn-cs"/>
              </a:rPr>
              <a:t>- Land the role shift: "Your job is being redefined in real time. Not eliminated. Redefined. The skills that made you successful five years ago are not the skills that will keep you employed five years from now."</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Empathy moment. Warm, not condescending. Slow down on "the people keeping organizations safe."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"Before I tell you what's changing, I want to hear from you. One or two words. Open your phones."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poll. Read responses aloud as they come in. Look for clusters such as overwhelmed, busy, or noisy. Use whatever appears to set up the Problem slide that follows. Adjust if there is not a way to share</a:t>
            </a:r>
            <a:br>
              <a:rPr lang="en-US" dirty="0"/>
            </a:br>
            <a:br>
              <a:rPr lang="en-US" dirty="0"/>
            </a:br>
            <a:r>
              <a:rPr lang="en-US" sz="1200" kern="1200" dirty="0">
                <a:solidFill>
                  <a:schemeClr val="tx1"/>
                </a:solidFill>
                <a:effectLst/>
                <a:latin typeface="+mn-lt"/>
                <a:ea typeface="+mn-ea"/>
                <a:cs typeface="+mn-cs"/>
              </a:rPr>
              <a:t>Give the QR code 10 seconds to scan. Then watch the word cloud build live.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to look for in responses:</a:t>
            </a:r>
          </a:p>
          <a:p>
            <a:r>
              <a:rPr lang="en-US" sz="1200" kern="1200" dirty="0">
                <a:solidFill>
                  <a:schemeClr val="tx1"/>
                </a:solidFill>
                <a:effectLst/>
                <a:latin typeface="+mn-lt"/>
                <a:ea typeface="+mn-ea"/>
                <a:cs typeface="+mn-cs"/>
              </a:rPr>
              <a:t>- Common clusters: *overwhelmed*, *busy*, *noisy*, *understaffed*, *exhausted*, *reactive*.</a:t>
            </a:r>
          </a:p>
          <a:p>
            <a:r>
              <a:rPr lang="en-US" sz="1200" kern="1200" dirty="0">
                <a:solidFill>
                  <a:schemeClr val="tx1"/>
                </a:solidFill>
                <a:effectLst/>
                <a:latin typeface="+mn-lt"/>
                <a:ea typeface="+mn-ea"/>
                <a:cs typeface="+mn-cs"/>
              </a:rPr>
              <a:t>- Outliers: someone always writes *exciting* or *evolving* — call those out: "Look at the optimist in the back row."</a:t>
            </a:r>
          </a:p>
          <a:p>
            <a:r>
              <a:rPr lang="en-US" sz="1200" kern="1200" dirty="0">
                <a:solidFill>
                  <a:schemeClr val="tx1"/>
                </a:solidFill>
                <a:effectLst/>
                <a:latin typeface="+mn-lt"/>
                <a:ea typeface="+mn-ea"/>
                <a:cs typeface="+mn-cs"/>
              </a:rPr>
              <a:t>- If the cloud is heavy on *burnout* or *broken*, lean in: "This room knows the pain. Let's name it."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Bridge to the next slide: Quote 2 or 3 top words back.</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Opening: Frame the four tiles as compounding, not parallel.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"The villain in our story isn't a single attacker. It's the compounding gap between AI-enabled threats and SOC workflows built for a slower era. Four forces, each making the others worse."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four tiles:</a:t>
            </a:r>
          </a:p>
          <a:p>
            <a:r>
              <a:rPr lang="en-US" sz="1200" kern="1200" dirty="0">
                <a:solidFill>
                  <a:schemeClr val="tx1"/>
                </a:solidFill>
                <a:effectLst/>
                <a:latin typeface="+mn-lt"/>
                <a:ea typeface="+mn-ea"/>
                <a:cs typeface="+mn-cs"/>
              </a:rPr>
              <a:t>1. Alert overload — "Analysts drown in low-signal noise. The high-fidelity threats slip past because nobody has time to look."</a:t>
            </a:r>
          </a:p>
          <a:p>
            <a:r>
              <a:rPr lang="en-US" sz="1200" kern="1200" dirty="0">
                <a:solidFill>
                  <a:schemeClr val="tx1"/>
                </a:solidFill>
                <a:effectLst/>
                <a:latin typeface="+mn-lt"/>
                <a:ea typeface="+mn-ea"/>
                <a:cs typeface="+mn-cs"/>
              </a:rPr>
              <a:t>2. Tool sprawl — "The average enterprise runs 50 or more security tools. About half sit underutilized. We bought our way out of a detection problem and into a fragmentation problem."</a:t>
            </a:r>
          </a:p>
          <a:p>
            <a:r>
              <a:rPr lang="en-US" sz="1200" kern="1200" dirty="0">
                <a:solidFill>
                  <a:schemeClr val="tx1"/>
                </a:solidFill>
                <a:effectLst/>
                <a:latin typeface="+mn-lt"/>
                <a:ea typeface="+mn-ea"/>
                <a:cs typeface="+mn-cs"/>
              </a:rPr>
              <a:t>3. Skills Velocity — "Three skills that should be table-stakes — AI literacy, prompt engineering, automation — are absent from most curricula and most job descriptions."</a:t>
            </a:r>
          </a:p>
          <a:p>
            <a:r>
              <a:rPr lang="en-US" sz="1200" kern="1200" dirty="0">
                <a:solidFill>
                  <a:schemeClr val="tx1"/>
                </a:solidFill>
                <a:effectLst/>
                <a:latin typeface="+mn-lt"/>
                <a:ea typeface="+mn-ea"/>
                <a:cs typeface="+mn-cs"/>
              </a:rPr>
              <a:t>4. Adversarial AI — "Flawless phishing. Polymorphic malware. Deepfakes. The attacks now automate themselves. That asymmetry is the part that keeps me up at night."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Land the bottom line: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"The result: a workforce trained for yesterday's threats, defending against tomorrow's."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Pause after the bottom line.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"I have a hunch about which of these is your biggest problem. Let's see if I'm right."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Compare results against the Problem slide. Use whichever option dominates as a callback throughout the rest of the talk.</a:t>
            </a:r>
          </a:p>
          <a:p>
            <a:endParaRPr lang="en-US" dirty="0"/>
          </a:p>
          <a:p>
            <a:r>
              <a:rPr lang="en-US" sz="1200" kern="1200" dirty="0">
                <a:solidFill>
                  <a:schemeClr val="tx1"/>
                </a:solidFill>
                <a:effectLst/>
                <a:latin typeface="+mn-lt"/>
                <a:ea typeface="+mn-ea"/>
                <a:cs typeface="+mn-cs"/>
              </a:rPr>
              <a:t>: Read all six options aloud once. Encourage them to pick the one that *hurts most*, not the one that sounds most professional.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 to use the result (callbacks):</a:t>
            </a:r>
          </a:p>
          <a:p>
            <a:r>
              <a:rPr lang="en-US" sz="1200" kern="1200" dirty="0">
                <a:solidFill>
                  <a:schemeClr val="tx1"/>
                </a:solidFill>
                <a:effectLst/>
                <a:latin typeface="+mn-lt"/>
                <a:ea typeface="+mn-ea"/>
                <a:cs typeface="+mn-cs"/>
              </a:rPr>
              <a:t>- Alert fatigue wins → tie to Step 3 (SOAR) and Step 5 (workflow design).</a:t>
            </a:r>
          </a:p>
          <a:p>
            <a:r>
              <a:rPr lang="en-US" sz="1200" kern="1200" dirty="0">
                <a:solidFill>
                  <a:schemeClr val="tx1"/>
                </a:solidFill>
                <a:effectLst/>
                <a:latin typeface="+mn-lt"/>
                <a:ea typeface="+mn-ea"/>
                <a:cs typeface="+mn-cs"/>
              </a:rPr>
              <a:t>- Too many tools wins → tie to Step 4 (unified platforms).</a:t>
            </a:r>
          </a:p>
          <a:p>
            <a:r>
              <a:rPr lang="en-US" sz="1200" kern="1200" dirty="0">
                <a:solidFill>
                  <a:schemeClr val="tx1"/>
                </a:solidFill>
                <a:effectLst/>
                <a:latin typeface="+mn-lt"/>
                <a:ea typeface="+mn-ea"/>
                <a:cs typeface="+mn-cs"/>
              </a:rPr>
              <a:t>- Not enough skilled analysts wins → tie to Step 6 (continuous learning) and the ML vs LLM deep dive.</a:t>
            </a:r>
          </a:p>
          <a:p>
            <a:r>
              <a:rPr lang="en-US" sz="1200" kern="1200" dirty="0">
                <a:solidFill>
                  <a:schemeClr val="tx1"/>
                </a:solidFill>
                <a:effectLst/>
                <a:latin typeface="+mn-lt"/>
                <a:ea typeface="+mn-ea"/>
                <a:cs typeface="+mn-cs"/>
              </a:rPr>
              <a:t>- Manual investigations wins → tie to Step 2 (prompt engineering) and Step 3 (SOAR).</a:t>
            </a:r>
          </a:p>
          <a:p>
            <a:r>
              <a:rPr lang="en-US" sz="1200" kern="1200" dirty="0">
                <a:solidFill>
                  <a:schemeClr val="tx1"/>
                </a:solidFill>
                <a:effectLst/>
                <a:latin typeface="+mn-lt"/>
                <a:ea typeface="+mn-ea"/>
                <a:cs typeface="+mn-cs"/>
              </a:rPr>
              <a:t>- Time to triage wins → tie to Step 1 (AI/ML literacy) and Step 5 (teaming).</a:t>
            </a:r>
          </a:p>
          <a:p>
            <a:r>
              <a:rPr lang="en-US" sz="1200" kern="1200" dirty="0">
                <a:solidFill>
                  <a:schemeClr val="tx1"/>
                </a:solidFill>
                <a:effectLst/>
                <a:latin typeface="+mn-lt"/>
                <a:ea typeface="+mn-ea"/>
                <a:cs typeface="+mn-cs"/>
              </a:rPr>
              <a:t>- Lack of automation wins → tie to Step 3 (SOAR).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Why this matters: This vote is the audience's biggest pain. Use it as a callback through the rest of the talk. "Remember — 47% of you said *alert fatigue*. Pay close attention to Step 5."</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Opening: Step into the role of the guide. Be specific about the evidence base.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"Nearly every SOC I talk to is wrestling with the same shift. I'm not making this up. Across customer engagements, industry research, and the conference floor outside this room, the pattern repeats. The goal is not to buy a new SOC. The goal is to upgrade the partnership between your people and your platforms."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Walk the three evidence stats (replace with real Cyberbit numbers if you have them):</a:t>
            </a:r>
          </a:p>
          <a:p>
            <a:r>
              <a:rPr lang="en-US" sz="1200" kern="1200" dirty="0">
                <a:solidFill>
                  <a:schemeClr val="tx1"/>
                </a:solidFill>
                <a:effectLst/>
                <a:latin typeface="+mn-lt"/>
                <a:ea typeface="+mn-ea"/>
                <a:cs typeface="+mn-cs"/>
              </a:rPr>
              <a:t>- 200+ SOC programs analyzed across global enterprises.</a:t>
            </a:r>
          </a:p>
          <a:p>
            <a:r>
              <a:rPr lang="en-US" sz="1200" kern="1200" dirty="0">
                <a:solidFill>
                  <a:schemeClr val="tx1"/>
                </a:solidFill>
                <a:effectLst/>
                <a:latin typeface="+mn-lt"/>
                <a:ea typeface="+mn-ea"/>
                <a:cs typeface="+mn-cs"/>
              </a:rPr>
              <a:t>- 3 consistent skill pillars demanded by every modern SOC.</a:t>
            </a:r>
          </a:p>
          <a:p>
            <a:r>
              <a:rPr lang="en-US" sz="1200" kern="1200" dirty="0">
                <a:solidFill>
                  <a:schemeClr val="tx1"/>
                </a:solidFill>
                <a:effectLst/>
                <a:latin typeface="+mn-lt"/>
                <a:ea typeface="+mn-ea"/>
                <a:cs typeface="+mn-cs"/>
              </a:rPr>
              <a:t>- 6 steps to operationalize human-machine partnership.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Read the quote card on the right aloud: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&gt; "Tools change. Vendors change. Threats change. What endures is the team's ability to learn and re-team with machines. That is the only roadmap that does not expire."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Audience moment: Slow down on "re-team with machines."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Transition: "Before I show you what to do, here are five things not to do."</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Google Shape;586;p44" title="Background_02.png">
            <a:extLst>
              <a:ext uri="{FF2B5EF4-FFF2-40B4-BE49-F238E27FC236}">
                <a16:creationId xmlns:a16="http://schemas.microsoft.com/office/drawing/2014/main" id="{076E7D7A-F843-0384-F487-048D2916BD5B}"/>
              </a:ext>
            </a:extLst>
          </p:cNvPr>
          <p:cNvPicPr preferRelativeResize="0"/>
          <p:nvPr userDrawn="1"/>
        </p:nvPicPr>
        <p:blipFill rotWithShape="1">
          <a:blip r:embed="rId2">
            <a:alphaModFix/>
          </a:blip>
          <a:srcRect t="4504" b="4504"/>
          <a:stretch/>
        </p:blipFill>
        <p:spPr>
          <a:xfrm>
            <a:off x="0" y="0"/>
            <a:ext cx="12192000" cy="6858000"/>
          </a:xfrm>
          <a:prstGeom prst="rect">
            <a:avLst/>
          </a:prstGeom>
          <a:noFill/>
          <a:ln>
            <a:noFill/>
          </a:ln>
        </p:spPr>
      </p:pic>
    </p:spTree>
    <p:extLst>
      <p:ext uri="{BB962C8B-B14F-4D97-AF65-F5344CB8AC3E}">
        <p14:creationId xmlns:p14="http://schemas.microsoft.com/office/powerpoint/2010/main" val="182392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Google Shape;541;p32" title="BG_04.png">
            <a:extLst>
              <a:ext uri="{FF2B5EF4-FFF2-40B4-BE49-F238E27FC236}">
                <a16:creationId xmlns:a16="http://schemas.microsoft.com/office/drawing/2014/main" id="{138D59BF-78EC-11E7-0FC0-2E3FCFB3664E}"/>
              </a:ext>
            </a:extLst>
          </p:cNvPr>
          <p:cNvPicPr preferRelativeResize="0"/>
          <p:nvPr userDrawn="1"/>
        </p:nvPicPr>
        <p:blipFill rotWithShape="1">
          <a:blip r:embed="rId2">
            <a:alphaModFix/>
          </a:blip>
          <a:srcRect l="3557" r="3557"/>
          <a:stretch/>
        </p:blipFill>
        <p:spPr>
          <a:xfrm>
            <a:off x="-33976" y="0"/>
            <a:ext cx="12225975" cy="6858000"/>
          </a:xfrm>
          <a:prstGeom prst="rect">
            <a:avLst/>
          </a:prstGeom>
          <a:noFill/>
          <a:ln>
            <a:noFill/>
          </a:ln>
        </p:spPr>
      </p:pic>
    </p:spTree>
    <p:extLst>
      <p:ext uri="{BB962C8B-B14F-4D97-AF65-F5344CB8AC3E}">
        <p14:creationId xmlns:p14="http://schemas.microsoft.com/office/powerpoint/2010/main" val="1526029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Google Shape;586;p44" title="Background_02.png">
            <a:extLst>
              <a:ext uri="{FF2B5EF4-FFF2-40B4-BE49-F238E27FC236}">
                <a16:creationId xmlns:a16="http://schemas.microsoft.com/office/drawing/2014/main" id="{34DCAB56-5BD6-3143-C193-3C10BA95567C}"/>
              </a:ext>
            </a:extLst>
          </p:cNvPr>
          <p:cNvPicPr preferRelativeResize="0"/>
          <p:nvPr userDrawn="1"/>
        </p:nvPicPr>
        <p:blipFill rotWithShape="1">
          <a:blip r:embed="rId2">
            <a:alphaModFix/>
          </a:blip>
          <a:srcRect t="4504" b="4504"/>
          <a:stretch/>
        </p:blipFill>
        <p:spPr>
          <a:xfrm>
            <a:off x="0" y="0"/>
            <a:ext cx="12192000" cy="6858000"/>
          </a:xfrm>
          <a:prstGeom prst="rect">
            <a:avLst/>
          </a:prstGeom>
          <a:noFill/>
          <a:ln>
            <a:noFill/>
          </a:ln>
        </p:spPr>
      </p:pic>
    </p:spTree>
    <p:extLst>
      <p:ext uri="{BB962C8B-B14F-4D97-AF65-F5344CB8AC3E}">
        <p14:creationId xmlns:p14="http://schemas.microsoft.com/office/powerpoint/2010/main" val="1189518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Google Shape;602;p46" title="BG_08.png">
            <a:extLst>
              <a:ext uri="{FF2B5EF4-FFF2-40B4-BE49-F238E27FC236}">
                <a16:creationId xmlns:a16="http://schemas.microsoft.com/office/drawing/2014/main" id="{0A278EE9-651A-AB09-462E-F11563092423}"/>
              </a:ext>
            </a:extLst>
          </p:cNvPr>
          <p:cNvPicPr preferRelativeResize="0"/>
          <p:nvPr userDrawn="1"/>
        </p:nvPicPr>
        <p:blipFill rotWithShape="1">
          <a:blip r:embed="rId2">
            <a:alphaModFix/>
          </a:blip>
          <a:srcRect l="3447" r="9935" b="6742"/>
          <a:stretch/>
        </p:blipFill>
        <p:spPr>
          <a:xfrm>
            <a:off x="0" y="0"/>
            <a:ext cx="12192000" cy="6858000"/>
          </a:xfrm>
          <a:prstGeom prst="rect">
            <a:avLst/>
          </a:prstGeom>
          <a:noFill/>
          <a:ln>
            <a:noFill/>
          </a:ln>
        </p:spPr>
      </p:pic>
    </p:spTree>
    <p:extLst>
      <p:ext uri="{BB962C8B-B14F-4D97-AF65-F5344CB8AC3E}">
        <p14:creationId xmlns:p14="http://schemas.microsoft.com/office/powerpoint/2010/main" val="420108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1" name="Google Shape;846;p52" title="BG_10.png">
            <a:extLst>
              <a:ext uri="{FF2B5EF4-FFF2-40B4-BE49-F238E27FC236}">
                <a16:creationId xmlns:a16="http://schemas.microsoft.com/office/drawing/2014/main" id="{5F27DB91-E1E2-6313-F5EE-16477A0307EA}"/>
              </a:ext>
            </a:extLst>
          </p:cNvPr>
          <p:cNvPicPr preferRelativeResize="0"/>
          <p:nvPr userDrawn="1"/>
        </p:nvPicPr>
        <p:blipFill rotWithShape="1">
          <a:blip r:embed="rId2">
            <a:alphaModFix/>
          </a:blip>
          <a:srcRect l="4537" t="2114" r="4537"/>
          <a:stretch/>
        </p:blipFill>
        <p:spPr>
          <a:xfrm>
            <a:off x="0" y="0"/>
            <a:ext cx="12192000" cy="6858000"/>
          </a:xfrm>
          <a:prstGeom prst="rect">
            <a:avLst/>
          </a:prstGeom>
          <a:noFill/>
          <a:ln>
            <a:noFill/>
          </a:ln>
        </p:spPr>
      </p:pic>
    </p:spTree>
    <p:extLst>
      <p:ext uri="{BB962C8B-B14F-4D97-AF65-F5344CB8AC3E}">
        <p14:creationId xmlns:p14="http://schemas.microsoft.com/office/powerpoint/2010/main" val="626557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Google Shape;792;p50" title="BG_05.png">
            <a:extLst>
              <a:ext uri="{FF2B5EF4-FFF2-40B4-BE49-F238E27FC236}">
                <a16:creationId xmlns:a16="http://schemas.microsoft.com/office/drawing/2014/main" id="{47D81615-37DF-C457-E15C-9A5718602CA9}"/>
              </a:ext>
            </a:extLst>
          </p:cNvPr>
          <p:cNvPicPr preferRelativeResize="0"/>
          <p:nvPr userDrawn="1"/>
        </p:nvPicPr>
        <p:blipFill rotWithShape="1">
          <a:blip r:embed="rId2">
            <a:alphaModFix/>
          </a:blip>
          <a:srcRect l="3557" r="3557"/>
          <a:stretch/>
        </p:blipFill>
        <p:spPr>
          <a:xfrm>
            <a:off x="0" y="0"/>
            <a:ext cx="12192000" cy="6858000"/>
          </a:xfrm>
          <a:prstGeom prst="rect">
            <a:avLst/>
          </a:prstGeom>
          <a:noFill/>
          <a:ln>
            <a:noFill/>
          </a:ln>
        </p:spPr>
      </p:pic>
    </p:spTree>
    <p:extLst>
      <p:ext uri="{BB962C8B-B14F-4D97-AF65-F5344CB8AC3E}">
        <p14:creationId xmlns:p14="http://schemas.microsoft.com/office/powerpoint/2010/main" val="297026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8930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150B1F"/>
            </a:gs>
            <a:gs pos="100000">
              <a:schemeClr val="lt2"/>
            </a:gs>
          </a:gsLst>
          <a:lin ang="2700006" scaled="0"/>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25A877-C042-B723-6835-DD25AB5D9E8D}"/>
              </a:ext>
            </a:extLst>
          </p:cNvPr>
          <p:cNvSpPr txBox="1"/>
          <p:nvPr>
            <p:extLst>
              <p:ext uri="{1162E1C5-73C7-4A58-AE30-91384D911F3F}">
                <p184:classification xmlns:p184="http://schemas.microsoft.com/office/powerpoint/2018/4/main" val="ftr"/>
              </p:ext>
            </p:extLst>
          </p:nvPr>
        </p:nvSpPr>
        <p:spPr>
          <a:xfrm>
            <a:off x="5498275" y="6611620"/>
            <a:ext cx="1227137"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FIU - Internal Data</a:t>
            </a:r>
          </a:p>
        </p:txBody>
      </p:sp>
    </p:spTree>
    <p:extLst>
      <p:ext uri="{BB962C8B-B14F-4D97-AF65-F5344CB8AC3E}">
        <p14:creationId xmlns:p14="http://schemas.microsoft.com/office/powerpoint/2010/main" val="3687475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60" r:id="rId6"/>
    <p:sldLayoutId id="214748366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34.png"/><Relationship Id="rId10" Type="http://schemas.openxmlformats.org/officeDocument/2006/relationships/image" Target="../media/image6.png"/><Relationship Id="rId4" Type="http://schemas.openxmlformats.org/officeDocument/2006/relationships/image" Target="../media/image33.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18/10/relationships/comments" Target="../comments/modernComment_107_0.xml"/><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37.png"/><Relationship Id="rId10" Type="http://schemas.openxmlformats.org/officeDocument/2006/relationships/image" Target="../media/image6.png"/><Relationship Id="rId4" Type="http://schemas.openxmlformats.org/officeDocument/2006/relationships/image" Target="../media/image28.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40.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42.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0.png"/><Relationship Id="rId7"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16.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7.png"/><Relationship Id="rId7"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2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9.png"/><Relationship Id="rId7"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40.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43.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4.png"/><Relationship Id="rId7"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15.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38.png"/><Relationship Id="rId3" Type="http://schemas.openxmlformats.org/officeDocument/2006/relationships/image" Target="../media/image7.png"/><Relationship Id="rId7" Type="http://schemas.openxmlformats.org/officeDocument/2006/relationships/image" Target="../media/image16.png"/><Relationship Id="rId12"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55.png"/><Relationship Id="rId11" Type="http://schemas.openxmlformats.org/officeDocument/2006/relationships/image" Target="../media/image57.png"/><Relationship Id="rId5" Type="http://schemas.openxmlformats.org/officeDocument/2006/relationships/image" Target="../media/image53.png"/><Relationship Id="rId10" Type="http://schemas.openxmlformats.org/officeDocument/2006/relationships/image" Target="../media/image14.png"/><Relationship Id="rId4" Type="http://schemas.openxmlformats.org/officeDocument/2006/relationships/image" Target="../media/image29.png"/><Relationship Id="rId9" Type="http://schemas.openxmlformats.org/officeDocument/2006/relationships/image" Target="../media/image21.png"/><Relationship Id="rId14"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14.png"/><Relationship Id="rId10" Type="http://schemas.openxmlformats.org/officeDocument/2006/relationships/image" Target="../media/image6.png"/><Relationship Id="rId4" Type="http://schemas.openxmlformats.org/officeDocument/2006/relationships/image" Target="../media/image28.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
          <p:cNvSpPr/>
          <p:nvPr/>
        </p:nvSpPr>
        <p:spPr>
          <a:xfrm>
            <a:off x="1883663" y="3538796"/>
            <a:ext cx="68385" cy="52763"/>
          </a:xfrm>
          <a:prstGeom prst="rect">
            <a:avLst/>
          </a:prstGeom>
          <a:solidFill>
            <a:srgbClr val="008AD7"/>
          </a:solidFill>
          <a:ln w="12700">
            <a:solidFill>
              <a:srgbClr val="008AD7"/>
            </a:solidFill>
            <a:prstDash val="solid"/>
          </a:ln>
        </p:spPr>
        <p:txBody>
          <a:bodyPr/>
          <a:lstStyle/>
          <a:p>
            <a:endParaRPr lang="en-US" sz="2400"/>
          </a:p>
        </p:txBody>
      </p:sp>
      <p:sp>
        <p:nvSpPr>
          <p:cNvPr id="6" name="Text 3"/>
          <p:cNvSpPr/>
          <p:nvPr/>
        </p:nvSpPr>
        <p:spPr>
          <a:xfrm>
            <a:off x="786384" y="3520440"/>
            <a:ext cx="10058400" cy="868680"/>
          </a:xfrm>
          <a:prstGeom prst="rect">
            <a:avLst/>
          </a:prstGeom>
          <a:noFill/>
          <a:ln/>
        </p:spPr>
        <p:txBody>
          <a:bodyPr wrap="square" lIns="0" tIns="0" rIns="0" bIns="0" rtlCol="0" anchor="ctr"/>
          <a:lstStyle/>
          <a:p>
            <a:pPr marL="0" indent="0">
              <a:buNone/>
            </a:pPr>
            <a:r>
              <a:rPr lang="en-US" sz="6000" b="1" dirty="0">
                <a:solidFill>
                  <a:srgbClr val="FFFFFF"/>
                </a:solidFill>
                <a:latin typeface="Aptos Display" pitchFamily="34" charset="0"/>
                <a:ea typeface="Aptos Display" pitchFamily="34" charset="-122"/>
                <a:cs typeface="Aptos Display" pitchFamily="34" charset="-120"/>
              </a:rPr>
              <a:t>The new human-machine</a:t>
            </a:r>
            <a:endParaRPr lang="en-US" sz="6000" dirty="0"/>
          </a:p>
        </p:txBody>
      </p:sp>
      <p:sp>
        <p:nvSpPr>
          <p:cNvPr id="7" name="Text 4"/>
          <p:cNvSpPr/>
          <p:nvPr/>
        </p:nvSpPr>
        <p:spPr>
          <a:xfrm>
            <a:off x="786384" y="4343400"/>
            <a:ext cx="10058400" cy="868680"/>
          </a:xfrm>
          <a:prstGeom prst="rect">
            <a:avLst/>
          </a:prstGeom>
          <a:noFill/>
          <a:ln/>
        </p:spPr>
        <p:txBody>
          <a:bodyPr wrap="square" lIns="0" tIns="0" rIns="0" bIns="0" rtlCol="0" anchor="ctr"/>
          <a:lstStyle/>
          <a:p>
            <a:r>
              <a:rPr lang="en-US" sz="6000" b="1" dirty="0">
                <a:solidFill>
                  <a:srgbClr val="008AD7"/>
                </a:solidFill>
                <a:latin typeface="Aptos Display"/>
                <a:ea typeface="Aptos Display" pitchFamily="34" charset="-122"/>
                <a:cs typeface="Aptos Display" pitchFamily="34" charset="-120"/>
              </a:rPr>
              <a:t>partnership in cybersecurity</a:t>
            </a:r>
            <a:endParaRPr lang="en-US" sz="6000" dirty="0"/>
          </a:p>
        </p:txBody>
      </p:sp>
      <p:sp>
        <p:nvSpPr>
          <p:cNvPr id="8" name="Text 5"/>
          <p:cNvSpPr/>
          <p:nvPr/>
        </p:nvSpPr>
        <p:spPr>
          <a:xfrm>
            <a:off x="786384" y="5349240"/>
            <a:ext cx="10058400" cy="411480"/>
          </a:xfrm>
          <a:prstGeom prst="rect">
            <a:avLst/>
          </a:prstGeom>
          <a:noFill/>
          <a:ln/>
        </p:spPr>
        <p:txBody>
          <a:bodyPr wrap="square" lIns="0" tIns="0" rIns="0" bIns="0" rtlCol="0" anchor="ctr"/>
          <a:lstStyle/>
          <a:p>
            <a:pPr marL="0" indent="0">
              <a:buNone/>
            </a:pPr>
            <a:r>
              <a:rPr lang="en-US" sz="2400" dirty="0">
                <a:solidFill>
                  <a:srgbClr val="B3B3CC"/>
                </a:solidFill>
                <a:latin typeface="Aptos" pitchFamily="34" charset="0"/>
                <a:ea typeface="Aptos" pitchFamily="34" charset="-122"/>
                <a:cs typeface="Aptos" pitchFamily="34" charset="-120"/>
              </a:rPr>
              <a:t>Preparing SOC teams for the AI-driven shift.</a:t>
            </a:r>
            <a:endParaRPr lang="en-US" sz="2400" dirty="0"/>
          </a:p>
        </p:txBody>
      </p:sp>
      <p:sp>
        <p:nvSpPr>
          <p:cNvPr id="9" name="Shape 6"/>
          <p:cNvSpPr/>
          <p:nvPr/>
        </p:nvSpPr>
        <p:spPr>
          <a:xfrm>
            <a:off x="786384" y="5989320"/>
            <a:ext cx="2926080" cy="0"/>
          </a:xfrm>
          <a:prstGeom prst="line">
            <a:avLst/>
          </a:prstGeom>
          <a:noFill/>
          <a:ln w="19050">
            <a:solidFill>
              <a:srgbClr val="008AD7"/>
            </a:solidFill>
            <a:prstDash val="solid"/>
          </a:ln>
        </p:spPr>
        <p:txBody>
          <a:bodyPr/>
          <a:lstStyle/>
          <a:p>
            <a:endParaRPr lang="en-US" sz="2400"/>
          </a:p>
        </p:txBody>
      </p:sp>
      <p:sp>
        <p:nvSpPr>
          <p:cNvPr id="10" name="Text 7"/>
          <p:cNvSpPr/>
          <p:nvPr/>
        </p:nvSpPr>
        <p:spPr>
          <a:xfrm>
            <a:off x="786384" y="6080760"/>
            <a:ext cx="10058400" cy="320040"/>
          </a:xfrm>
          <a:prstGeom prst="rect">
            <a:avLst/>
          </a:prstGeom>
          <a:noFill/>
          <a:ln/>
        </p:spPr>
        <p:txBody>
          <a:bodyPr wrap="square" lIns="0" tIns="0" rIns="0" bIns="0" rtlCol="0" anchor="ctr"/>
          <a:lstStyle/>
          <a:p>
            <a:pPr marL="0" indent="0">
              <a:buNone/>
            </a:pPr>
            <a:r>
              <a:rPr lang="en-US" b="1" dirty="0">
                <a:solidFill>
                  <a:srgbClr val="FFFFFF"/>
                </a:solidFill>
                <a:latin typeface="Aptos" pitchFamily="34" charset="0"/>
                <a:ea typeface="Aptos" pitchFamily="34" charset="-122"/>
                <a:cs typeface="Aptos" pitchFamily="34" charset="-120"/>
              </a:rPr>
              <a:t>Matthew Dobbs</a:t>
            </a:r>
            <a:r>
              <a:rPr lang="en-US" sz="1600" dirty="0">
                <a:solidFill>
                  <a:srgbClr val="B3B3CC"/>
                </a:solidFill>
                <a:latin typeface="Aptos" pitchFamily="34" charset="0"/>
                <a:ea typeface="Aptos" pitchFamily="34" charset="-122"/>
                <a:cs typeface="Aptos" pitchFamily="34" charset="-120"/>
              </a:rPr>
              <a:t>  ·  Cyberbit</a:t>
            </a:r>
            <a:r>
              <a:rPr lang="en-US" sz="1400" dirty="0">
                <a:solidFill>
                  <a:srgbClr val="8080A0"/>
                </a:solidFill>
                <a:latin typeface="Aptos" pitchFamily="34" charset="0"/>
                <a:ea typeface="Aptos" pitchFamily="34" charset="-122"/>
                <a:cs typeface="Aptos" pitchFamily="34" charset="-120"/>
              </a:rPr>
              <a:t>  ·  NICE Annual Conference and Expo  ·  2026</a:t>
            </a:r>
            <a:endParaRPr lang="en-US" dirty="0"/>
          </a:p>
        </p:txBody>
      </p:sp>
      <p:pic>
        <p:nvPicPr>
          <p:cNvPr id="1026" name="Picture 2" descr="NICE | Conference and Expo">
            <a:extLst>
              <a:ext uri="{FF2B5EF4-FFF2-40B4-BE49-F238E27FC236}">
                <a16:creationId xmlns:a16="http://schemas.microsoft.com/office/drawing/2014/main" id="{6EBA80AB-626D-FDA3-C74C-6F78AD96C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79" y="1732487"/>
            <a:ext cx="4144571" cy="12088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WHAT NOT TO DO</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Five anti-patterns that derail AI in the SOC</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Adopt the roadmap, avoid these five traps. Each one looks reasonable on a slide and breaks in production.</a:t>
            </a:r>
            <a:endParaRPr lang="en-US" sz="1400" dirty="0"/>
          </a:p>
        </p:txBody>
      </p:sp>
      <p:sp>
        <p:nvSpPr>
          <p:cNvPr id="7" name="Shape 4"/>
          <p:cNvSpPr/>
          <p:nvPr/>
        </p:nvSpPr>
        <p:spPr>
          <a:xfrm>
            <a:off x="457200" y="1691640"/>
            <a:ext cx="2176272" cy="2414016"/>
          </a:xfrm>
          <a:prstGeom prst="rect">
            <a:avLst/>
          </a:prstGeom>
          <a:solidFill>
            <a:srgbClr val="FF40E0">
              <a:alpha val="25000"/>
            </a:srgbClr>
          </a:solidFill>
          <a:ln w="6350">
            <a:solidFill>
              <a:srgbClr val="FF40E0">
                <a:alpha val="40000"/>
              </a:srgbClr>
            </a:solidFill>
            <a:prstDash val="solid"/>
          </a:ln>
        </p:spPr>
        <p:txBody>
          <a:bodyPr/>
          <a:lstStyle/>
          <a:p>
            <a:endParaRPr lang="en-US" sz="2400"/>
          </a:p>
        </p:txBody>
      </p:sp>
      <p:sp>
        <p:nvSpPr>
          <p:cNvPr id="8" name="Shape 5"/>
          <p:cNvSpPr/>
          <p:nvPr/>
        </p:nvSpPr>
        <p:spPr>
          <a:xfrm>
            <a:off x="457200" y="1691640"/>
            <a:ext cx="2176272" cy="73152"/>
          </a:xfrm>
          <a:prstGeom prst="rect">
            <a:avLst/>
          </a:prstGeom>
          <a:solidFill>
            <a:srgbClr val="FF40E0"/>
          </a:solidFill>
          <a:ln w="12700">
            <a:solidFill>
              <a:srgbClr val="FF40E0"/>
            </a:solidFill>
            <a:prstDash val="solid"/>
          </a:ln>
        </p:spPr>
        <p:txBody>
          <a:bodyPr/>
          <a:lstStyle/>
          <a:p>
            <a:endParaRPr lang="en-US" sz="2400"/>
          </a:p>
        </p:txBody>
      </p:sp>
      <p:sp>
        <p:nvSpPr>
          <p:cNvPr id="9" name="Text 6"/>
          <p:cNvSpPr/>
          <p:nvPr/>
        </p:nvSpPr>
        <p:spPr>
          <a:xfrm>
            <a:off x="594360" y="1874520"/>
            <a:ext cx="1901952" cy="320040"/>
          </a:xfrm>
          <a:prstGeom prst="rect">
            <a:avLst/>
          </a:prstGeom>
          <a:noFill/>
          <a:ln/>
        </p:spPr>
        <p:txBody>
          <a:bodyPr wrap="square" lIns="0" tIns="0" rIns="0" bIns="0" rtlCol="0" anchor="ctr"/>
          <a:lstStyle/>
          <a:p>
            <a:pPr marL="0" indent="0">
              <a:buNone/>
            </a:pPr>
            <a:r>
              <a:rPr lang="en-US" sz="2400" b="1" dirty="0">
                <a:solidFill>
                  <a:srgbClr val="FF40E0"/>
                </a:solidFill>
                <a:latin typeface="Aptos Display" pitchFamily="34" charset="0"/>
                <a:ea typeface="Aptos Display" pitchFamily="34" charset="-122"/>
                <a:cs typeface="Aptos Display" pitchFamily="34" charset="-120"/>
              </a:rPr>
              <a:t>01</a:t>
            </a:r>
            <a:endParaRPr lang="en-US" sz="2400" dirty="0"/>
          </a:p>
        </p:txBody>
      </p:sp>
      <p:pic>
        <p:nvPicPr>
          <p:cNvPr id="10" name="Image 1" descr="preencoded.png"/>
          <p:cNvPicPr>
            <a:picLocks noChangeAspect="1"/>
          </p:cNvPicPr>
          <p:nvPr/>
        </p:nvPicPr>
        <p:blipFill>
          <a:blip r:embed="rId3"/>
          <a:stretch>
            <a:fillRect/>
          </a:stretch>
        </p:blipFill>
        <p:spPr>
          <a:xfrm>
            <a:off x="2176272" y="1874520"/>
            <a:ext cx="292608" cy="292608"/>
          </a:xfrm>
          <a:prstGeom prst="rect">
            <a:avLst/>
          </a:prstGeom>
        </p:spPr>
      </p:pic>
      <p:sp>
        <p:nvSpPr>
          <p:cNvPr id="11" name="Shape 7"/>
          <p:cNvSpPr/>
          <p:nvPr/>
        </p:nvSpPr>
        <p:spPr>
          <a:xfrm>
            <a:off x="1225296" y="2286000"/>
            <a:ext cx="640080" cy="640080"/>
          </a:xfrm>
          <a:prstGeom prst="ellipse">
            <a:avLst/>
          </a:prstGeom>
          <a:solidFill>
            <a:srgbClr val="FF40E0"/>
          </a:solidFill>
          <a:ln w="12700">
            <a:solidFill>
              <a:srgbClr val="FF40E0"/>
            </a:solidFill>
            <a:prstDash val="solid"/>
          </a:ln>
        </p:spPr>
        <p:txBody>
          <a:bodyPr/>
          <a:lstStyle/>
          <a:p>
            <a:endParaRPr lang="en-US" sz="2400"/>
          </a:p>
        </p:txBody>
      </p:sp>
      <p:pic>
        <p:nvPicPr>
          <p:cNvPr id="12" name="Image 2" descr="preencoded.png"/>
          <p:cNvPicPr>
            <a:picLocks noChangeAspect="1"/>
          </p:cNvPicPr>
          <p:nvPr/>
        </p:nvPicPr>
        <p:blipFill>
          <a:blip r:embed="rId4"/>
          <a:stretch>
            <a:fillRect/>
          </a:stretch>
        </p:blipFill>
        <p:spPr>
          <a:xfrm>
            <a:off x="1344168" y="2404872"/>
            <a:ext cx="402336" cy="402336"/>
          </a:xfrm>
          <a:prstGeom prst="rect">
            <a:avLst/>
          </a:prstGeom>
        </p:spPr>
      </p:pic>
      <p:sp>
        <p:nvSpPr>
          <p:cNvPr id="13" name="Text 8"/>
          <p:cNvSpPr/>
          <p:nvPr/>
        </p:nvSpPr>
        <p:spPr>
          <a:xfrm>
            <a:off x="548640" y="3017520"/>
            <a:ext cx="1993392" cy="59436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AI as a magic bullet</a:t>
            </a:r>
            <a:endParaRPr lang="en-US" sz="1600" dirty="0"/>
          </a:p>
        </p:txBody>
      </p:sp>
      <p:sp>
        <p:nvSpPr>
          <p:cNvPr id="14" name="Text 9"/>
          <p:cNvSpPr/>
          <p:nvPr/>
        </p:nvSpPr>
        <p:spPr>
          <a:xfrm>
            <a:off x="594360" y="3611880"/>
            <a:ext cx="1901952" cy="5029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Buying a Copilot, no workflow change.</a:t>
            </a:r>
            <a:endParaRPr lang="en-US" sz="1100" dirty="0"/>
          </a:p>
        </p:txBody>
      </p:sp>
      <p:sp>
        <p:nvSpPr>
          <p:cNvPr id="15" name="Shape 10"/>
          <p:cNvSpPr/>
          <p:nvPr/>
        </p:nvSpPr>
        <p:spPr>
          <a:xfrm>
            <a:off x="457200" y="4151376"/>
            <a:ext cx="2176272" cy="1755648"/>
          </a:xfrm>
          <a:prstGeom prst="rect">
            <a:avLst/>
          </a:prstGeom>
          <a:solidFill>
            <a:srgbClr val="008AD7">
              <a:alpha val="35000"/>
            </a:srgbClr>
          </a:solidFill>
          <a:ln w="6350">
            <a:solidFill>
              <a:srgbClr val="008AD7">
                <a:alpha val="40000"/>
              </a:srgbClr>
            </a:solidFill>
            <a:prstDash val="solid"/>
          </a:ln>
        </p:spPr>
        <p:txBody>
          <a:bodyPr/>
          <a:lstStyle/>
          <a:p>
            <a:endParaRPr lang="en-US" sz="2400"/>
          </a:p>
        </p:txBody>
      </p:sp>
      <p:pic>
        <p:nvPicPr>
          <p:cNvPr id="16" name="Image 3" descr="preencoded.png"/>
          <p:cNvPicPr>
            <a:picLocks noChangeAspect="1"/>
          </p:cNvPicPr>
          <p:nvPr/>
        </p:nvPicPr>
        <p:blipFill>
          <a:blip r:embed="rId5"/>
          <a:stretch>
            <a:fillRect/>
          </a:stretch>
        </p:blipFill>
        <p:spPr>
          <a:xfrm>
            <a:off x="594360" y="4288536"/>
            <a:ext cx="274320" cy="274320"/>
          </a:xfrm>
          <a:prstGeom prst="rect">
            <a:avLst/>
          </a:prstGeom>
        </p:spPr>
      </p:pic>
      <p:sp>
        <p:nvSpPr>
          <p:cNvPr id="17" name="Text 11"/>
          <p:cNvSpPr/>
          <p:nvPr/>
        </p:nvSpPr>
        <p:spPr>
          <a:xfrm>
            <a:off x="914400" y="4270248"/>
            <a:ext cx="1627632"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DO THIS INSTEAD</a:t>
            </a:r>
            <a:endParaRPr lang="en-US" sz="1000" dirty="0"/>
          </a:p>
        </p:txBody>
      </p:sp>
      <p:sp>
        <p:nvSpPr>
          <p:cNvPr id="18" name="Text 12"/>
          <p:cNvSpPr/>
          <p:nvPr/>
        </p:nvSpPr>
        <p:spPr>
          <a:xfrm>
            <a:off x="594360" y="4654296"/>
            <a:ext cx="1901952" cy="10972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Redesign the workflow first. Then layer AI.</a:t>
            </a:r>
            <a:endParaRPr lang="en-US" sz="1400" dirty="0"/>
          </a:p>
        </p:txBody>
      </p:sp>
      <p:sp>
        <p:nvSpPr>
          <p:cNvPr id="19" name="Shape 13"/>
          <p:cNvSpPr/>
          <p:nvPr/>
        </p:nvSpPr>
        <p:spPr>
          <a:xfrm>
            <a:off x="2724912" y="1691640"/>
            <a:ext cx="2176272" cy="2414016"/>
          </a:xfrm>
          <a:prstGeom prst="rect">
            <a:avLst/>
          </a:prstGeom>
          <a:solidFill>
            <a:srgbClr val="FF40E0">
              <a:alpha val="25000"/>
            </a:srgbClr>
          </a:solidFill>
          <a:ln w="6350">
            <a:solidFill>
              <a:srgbClr val="FF40E0">
                <a:alpha val="40000"/>
              </a:srgbClr>
            </a:solidFill>
            <a:prstDash val="solid"/>
          </a:ln>
        </p:spPr>
        <p:txBody>
          <a:bodyPr/>
          <a:lstStyle/>
          <a:p>
            <a:endParaRPr lang="en-US" sz="2400"/>
          </a:p>
        </p:txBody>
      </p:sp>
      <p:sp>
        <p:nvSpPr>
          <p:cNvPr id="20" name="Shape 14"/>
          <p:cNvSpPr/>
          <p:nvPr/>
        </p:nvSpPr>
        <p:spPr>
          <a:xfrm>
            <a:off x="2724912" y="1691640"/>
            <a:ext cx="2176272" cy="73152"/>
          </a:xfrm>
          <a:prstGeom prst="rect">
            <a:avLst/>
          </a:prstGeom>
          <a:solidFill>
            <a:srgbClr val="FF40E0"/>
          </a:solidFill>
          <a:ln w="12700">
            <a:solidFill>
              <a:srgbClr val="FF40E0"/>
            </a:solidFill>
            <a:prstDash val="solid"/>
          </a:ln>
        </p:spPr>
        <p:txBody>
          <a:bodyPr/>
          <a:lstStyle/>
          <a:p>
            <a:endParaRPr lang="en-US" sz="2400"/>
          </a:p>
        </p:txBody>
      </p:sp>
      <p:sp>
        <p:nvSpPr>
          <p:cNvPr id="21" name="Text 15"/>
          <p:cNvSpPr/>
          <p:nvPr/>
        </p:nvSpPr>
        <p:spPr>
          <a:xfrm>
            <a:off x="2862072" y="1874520"/>
            <a:ext cx="1901952" cy="320040"/>
          </a:xfrm>
          <a:prstGeom prst="rect">
            <a:avLst/>
          </a:prstGeom>
          <a:noFill/>
          <a:ln/>
        </p:spPr>
        <p:txBody>
          <a:bodyPr wrap="square" lIns="0" tIns="0" rIns="0" bIns="0" rtlCol="0" anchor="ctr"/>
          <a:lstStyle/>
          <a:p>
            <a:pPr marL="0" indent="0">
              <a:buNone/>
            </a:pPr>
            <a:r>
              <a:rPr lang="en-US" sz="2400" b="1" dirty="0">
                <a:solidFill>
                  <a:srgbClr val="FF40E0"/>
                </a:solidFill>
                <a:latin typeface="Aptos Display" pitchFamily="34" charset="0"/>
                <a:ea typeface="Aptos Display" pitchFamily="34" charset="-122"/>
                <a:cs typeface="Aptos Display" pitchFamily="34" charset="-120"/>
              </a:rPr>
              <a:t>02</a:t>
            </a:r>
            <a:endParaRPr lang="en-US" sz="2400" dirty="0"/>
          </a:p>
        </p:txBody>
      </p:sp>
      <p:pic>
        <p:nvPicPr>
          <p:cNvPr id="22" name="Image 4" descr="preencoded.png"/>
          <p:cNvPicPr>
            <a:picLocks noChangeAspect="1"/>
          </p:cNvPicPr>
          <p:nvPr/>
        </p:nvPicPr>
        <p:blipFill>
          <a:blip r:embed="rId3"/>
          <a:stretch>
            <a:fillRect/>
          </a:stretch>
        </p:blipFill>
        <p:spPr>
          <a:xfrm>
            <a:off x="4443984" y="1874520"/>
            <a:ext cx="292608" cy="292608"/>
          </a:xfrm>
          <a:prstGeom prst="rect">
            <a:avLst/>
          </a:prstGeom>
        </p:spPr>
      </p:pic>
      <p:sp>
        <p:nvSpPr>
          <p:cNvPr id="23" name="Shape 16"/>
          <p:cNvSpPr/>
          <p:nvPr/>
        </p:nvSpPr>
        <p:spPr>
          <a:xfrm>
            <a:off x="3493008" y="2286000"/>
            <a:ext cx="640080" cy="640080"/>
          </a:xfrm>
          <a:prstGeom prst="ellipse">
            <a:avLst/>
          </a:prstGeom>
          <a:solidFill>
            <a:srgbClr val="FF40E0"/>
          </a:solidFill>
          <a:ln w="12700">
            <a:solidFill>
              <a:srgbClr val="FF40E0"/>
            </a:solidFill>
            <a:prstDash val="solid"/>
          </a:ln>
        </p:spPr>
        <p:txBody>
          <a:bodyPr/>
          <a:lstStyle/>
          <a:p>
            <a:endParaRPr lang="en-US" sz="2400"/>
          </a:p>
        </p:txBody>
      </p:sp>
      <p:pic>
        <p:nvPicPr>
          <p:cNvPr id="24" name="Image 5" descr="preencoded.png"/>
          <p:cNvPicPr>
            <a:picLocks noChangeAspect="1"/>
          </p:cNvPicPr>
          <p:nvPr/>
        </p:nvPicPr>
        <p:blipFill>
          <a:blip r:embed="rId6"/>
          <a:stretch>
            <a:fillRect/>
          </a:stretch>
        </p:blipFill>
        <p:spPr>
          <a:xfrm>
            <a:off x="3611880" y="2404872"/>
            <a:ext cx="402336" cy="402336"/>
          </a:xfrm>
          <a:prstGeom prst="rect">
            <a:avLst/>
          </a:prstGeom>
        </p:spPr>
      </p:pic>
      <p:sp>
        <p:nvSpPr>
          <p:cNvPr id="25" name="Text 17"/>
          <p:cNvSpPr/>
          <p:nvPr/>
        </p:nvSpPr>
        <p:spPr>
          <a:xfrm>
            <a:off x="2816352" y="3017520"/>
            <a:ext cx="1993392" cy="59436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Pure automation, no oversight</a:t>
            </a:r>
            <a:endParaRPr lang="en-US" sz="1600" dirty="0"/>
          </a:p>
        </p:txBody>
      </p:sp>
      <p:sp>
        <p:nvSpPr>
          <p:cNvPr id="26" name="Text 18"/>
          <p:cNvSpPr/>
          <p:nvPr/>
        </p:nvSpPr>
        <p:spPr>
          <a:xfrm>
            <a:off x="2862072" y="3611880"/>
            <a:ext cx="1901952" cy="5029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Fire-and-forget LLM agents on destructive actions.</a:t>
            </a:r>
            <a:endParaRPr lang="en-US" sz="1100" dirty="0"/>
          </a:p>
        </p:txBody>
      </p:sp>
      <p:sp>
        <p:nvSpPr>
          <p:cNvPr id="27" name="Shape 19"/>
          <p:cNvSpPr/>
          <p:nvPr/>
        </p:nvSpPr>
        <p:spPr>
          <a:xfrm>
            <a:off x="2724912" y="4151376"/>
            <a:ext cx="2176272" cy="1755648"/>
          </a:xfrm>
          <a:prstGeom prst="rect">
            <a:avLst/>
          </a:prstGeom>
          <a:solidFill>
            <a:srgbClr val="008AD7">
              <a:alpha val="35000"/>
            </a:srgbClr>
          </a:solidFill>
          <a:ln w="6350">
            <a:solidFill>
              <a:srgbClr val="008AD7">
                <a:alpha val="40000"/>
              </a:srgbClr>
            </a:solidFill>
            <a:prstDash val="solid"/>
          </a:ln>
        </p:spPr>
        <p:txBody>
          <a:bodyPr/>
          <a:lstStyle/>
          <a:p>
            <a:endParaRPr lang="en-US" sz="2400"/>
          </a:p>
        </p:txBody>
      </p:sp>
      <p:pic>
        <p:nvPicPr>
          <p:cNvPr id="28" name="Image 6" descr="preencoded.png"/>
          <p:cNvPicPr>
            <a:picLocks noChangeAspect="1"/>
          </p:cNvPicPr>
          <p:nvPr/>
        </p:nvPicPr>
        <p:blipFill>
          <a:blip r:embed="rId5"/>
          <a:stretch>
            <a:fillRect/>
          </a:stretch>
        </p:blipFill>
        <p:spPr>
          <a:xfrm>
            <a:off x="2862072" y="4288536"/>
            <a:ext cx="274320" cy="274320"/>
          </a:xfrm>
          <a:prstGeom prst="rect">
            <a:avLst/>
          </a:prstGeom>
        </p:spPr>
      </p:pic>
      <p:sp>
        <p:nvSpPr>
          <p:cNvPr id="29" name="Text 20"/>
          <p:cNvSpPr/>
          <p:nvPr/>
        </p:nvSpPr>
        <p:spPr>
          <a:xfrm>
            <a:off x="3182112" y="4270248"/>
            <a:ext cx="1627632"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DO THIS INSTEAD</a:t>
            </a:r>
            <a:endParaRPr lang="en-US" sz="1000" dirty="0"/>
          </a:p>
        </p:txBody>
      </p:sp>
      <p:sp>
        <p:nvSpPr>
          <p:cNvPr id="30" name="Text 21"/>
          <p:cNvSpPr/>
          <p:nvPr/>
        </p:nvSpPr>
        <p:spPr>
          <a:xfrm>
            <a:off x="2862072" y="4654296"/>
            <a:ext cx="1901952" cy="10972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Human-in-the-loop for anything that can't be undone.</a:t>
            </a:r>
            <a:endParaRPr lang="en-US" sz="1400" dirty="0"/>
          </a:p>
        </p:txBody>
      </p:sp>
      <p:sp>
        <p:nvSpPr>
          <p:cNvPr id="31" name="Shape 22"/>
          <p:cNvSpPr/>
          <p:nvPr/>
        </p:nvSpPr>
        <p:spPr>
          <a:xfrm>
            <a:off x="4992624" y="1691640"/>
            <a:ext cx="2176272" cy="2414016"/>
          </a:xfrm>
          <a:prstGeom prst="rect">
            <a:avLst/>
          </a:prstGeom>
          <a:solidFill>
            <a:srgbClr val="FF40E0">
              <a:alpha val="25000"/>
            </a:srgbClr>
          </a:solidFill>
          <a:ln w="6350">
            <a:solidFill>
              <a:srgbClr val="FF40E0">
                <a:alpha val="40000"/>
              </a:srgbClr>
            </a:solidFill>
            <a:prstDash val="solid"/>
          </a:ln>
        </p:spPr>
        <p:txBody>
          <a:bodyPr/>
          <a:lstStyle/>
          <a:p>
            <a:endParaRPr lang="en-US" sz="2400"/>
          </a:p>
        </p:txBody>
      </p:sp>
      <p:sp>
        <p:nvSpPr>
          <p:cNvPr id="32" name="Shape 23"/>
          <p:cNvSpPr/>
          <p:nvPr/>
        </p:nvSpPr>
        <p:spPr>
          <a:xfrm>
            <a:off x="4992624" y="1691640"/>
            <a:ext cx="2176272" cy="73152"/>
          </a:xfrm>
          <a:prstGeom prst="rect">
            <a:avLst/>
          </a:prstGeom>
          <a:solidFill>
            <a:srgbClr val="FF40E0"/>
          </a:solidFill>
          <a:ln w="12700">
            <a:solidFill>
              <a:srgbClr val="FF40E0"/>
            </a:solidFill>
            <a:prstDash val="solid"/>
          </a:ln>
        </p:spPr>
        <p:txBody>
          <a:bodyPr/>
          <a:lstStyle/>
          <a:p>
            <a:endParaRPr lang="en-US" sz="2400"/>
          </a:p>
        </p:txBody>
      </p:sp>
      <p:sp>
        <p:nvSpPr>
          <p:cNvPr id="33" name="Text 24"/>
          <p:cNvSpPr/>
          <p:nvPr/>
        </p:nvSpPr>
        <p:spPr>
          <a:xfrm>
            <a:off x="5129784" y="1874520"/>
            <a:ext cx="1901952" cy="320040"/>
          </a:xfrm>
          <a:prstGeom prst="rect">
            <a:avLst/>
          </a:prstGeom>
          <a:noFill/>
          <a:ln/>
        </p:spPr>
        <p:txBody>
          <a:bodyPr wrap="square" lIns="0" tIns="0" rIns="0" bIns="0" rtlCol="0" anchor="ctr"/>
          <a:lstStyle/>
          <a:p>
            <a:pPr marL="0" indent="0">
              <a:buNone/>
            </a:pPr>
            <a:r>
              <a:rPr lang="en-US" sz="2400" b="1" dirty="0">
                <a:solidFill>
                  <a:srgbClr val="FF40E0"/>
                </a:solidFill>
                <a:latin typeface="Aptos Display" pitchFamily="34" charset="0"/>
                <a:ea typeface="Aptos Display" pitchFamily="34" charset="-122"/>
                <a:cs typeface="Aptos Display" pitchFamily="34" charset="-120"/>
              </a:rPr>
              <a:t>03</a:t>
            </a:r>
            <a:endParaRPr lang="en-US" sz="2400" dirty="0"/>
          </a:p>
        </p:txBody>
      </p:sp>
      <p:pic>
        <p:nvPicPr>
          <p:cNvPr id="34" name="Image 7" descr="preencoded.png"/>
          <p:cNvPicPr>
            <a:picLocks noChangeAspect="1"/>
          </p:cNvPicPr>
          <p:nvPr/>
        </p:nvPicPr>
        <p:blipFill>
          <a:blip r:embed="rId3"/>
          <a:stretch>
            <a:fillRect/>
          </a:stretch>
        </p:blipFill>
        <p:spPr>
          <a:xfrm>
            <a:off x="6711696" y="1874520"/>
            <a:ext cx="292608" cy="292608"/>
          </a:xfrm>
          <a:prstGeom prst="rect">
            <a:avLst/>
          </a:prstGeom>
        </p:spPr>
      </p:pic>
      <p:sp>
        <p:nvSpPr>
          <p:cNvPr id="35" name="Shape 25"/>
          <p:cNvSpPr/>
          <p:nvPr/>
        </p:nvSpPr>
        <p:spPr>
          <a:xfrm>
            <a:off x="5760720" y="2286000"/>
            <a:ext cx="640080" cy="640080"/>
          </a:xfrm>
          <a:prstGeom prst="ellipse">
            <a:avLst/>
          </a:prstGeom>
          <a:solidFill>
            <a:srgbClr val="FF40E0"/>
          </a:solidFill>
          <a:ln w="12700">
            <a:solidFill>
              <a:srgbClr val="FF40E0"/>
            </a:solidFill>
            <a:prstDash val="solid"/>
          </a:ln>
        </p:spPr>
        <p:txBody>
          <a:bodyPr/>
          <a:lstStyle/>
          <a:p>
            <a:endParaRPr lang="en-US" sz="2400"/>
          </a:p>
        </p:txBody>
      </p:sp>
      <p:pic>
        <p:nvPicPr>
          <p:cNvPr id="36" name="Image 8" descr="preencoded.png"/>
          <p:cNvPicPr>
            <a:picLocks noChangeAspect="1"/>
          </p:cNvPicPr>
          <p:nvPr/>
        </p:nvPicPr>
        <p:blipFill>
          <a:blip r:embed="rId7"/>
          <a:stretch>
            <a:fillRect/>
          </a:stretch>
        </p:blipFill>
        <p:spPr>
          <a:xfrm>
            <a:off x="5879592" y="2404872"/>
            <a:ext cx="402336" cy="402336"/>
          </a:xfrm>
          <a:prstGeom prst="rect">
            <a:avLst/>
          </a:prstGeom>
        </p:spPr>
      </p:pic>
      <p:sp>
        <p:nvSpPr>
          <p:cNvPr id="37" name="Text 26"/>
          <p:cNvSpPr/>
          <p:nvPr/>
        </p:nvSpPr>
        <p:spPr>
          <a:xfrm>
            <a:off x="5084064" y="3017520"/>
            <a:ext cx="1993392" cy="59436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Tools without skills</a:t>
            </a:r>
            <a:endParaRPr lang="en-US" sz="1600" dirty="0"/>
          </a:p>
        </p:txBody>
      </p:sp>
      <p:sp>
        <p:nvSpPr>
          <p:cNvPr id="38" name="Text 27"/>
          <p:cNvSpPr/>
          <p:nvPr/>
        </p:nvSpPr>
        <p:spPr>
          <a:xfrm>
            <a:off x="5129784" y="3611880"/>
            <a:ext cx="1901952" cy="5029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Procurement signs the deal; analysts never get trained.</a:t>
            </a:r>
            <a:endParaRPr lang="en-US" sz="1100" dirty="0"/>
          </a:p>
        </p:txBody>
      </p:sp>
      <p:sp>
        <p:nvSpPr>
          <p:cNvPr id="39" name="Shape 28"/>
          <p:cNvSpPr/>
          <p:nvPr/>
        </p:nvSpPr>
        <p:spPr>
          <a:xfrm>
            <a:off x="4992624" y="4151376"/>
            <a:ext cx="2176272" cy="1755648"/>
          </a:xfrm>
          <a:prstGeom prst="rect">
            <a:avLst/>
          </a:prstGeom>
          <a:solidFill>
            <a:srgbClr val="008AD7">
              <a:alpha val="35000"/>
            </a:srgbClr>
          </a:solidFill>
          <a:ln w="6350">
            <a:solidFill>
              <a:srgbClr val="008AD7">
                <a:alpha val="40000"/>
              </a:srgbClr>
            </a:solidFill>
            <a:prstDash val="solid"/>
          </a:ln>
        </p:spPr>
        <p:txBody>
          <a:bodyPr/>
          <a:lstStyle/>
          <a:p>
            <a:endParaRPr lang="en-US" sz="2400"/>
          </a:p>
        </p:txBody>
      </p:sp>
      <p:pic>
        <p:nvPicPr>
          <p:cNvPr id="40" name="Image 9" descr="preencoded.png"/>
          <p:cNvPicPr>
            <a:picLocks noChangeAspect="1"/>
          </p:cNvPicPr>
          <p:nvPr/>
        </p:nvPicPr>
        <p:blipFill>
          <a:blip r:embed="rId5"/>
          <a:stretch>
            <a:fillRect/>
          </a:stretch>
        </p:blipFill>
        <p:spPr>
          <a:xfrm>
            <a:off x="5129784" y="4288536"/>
            <a:ext cx="274320" cy="274320"/>
          </a:xfrm>
          <a:prstGeom prst="rect">
            <a:avLst/>
          </a:prstGeom>
        </p:spPr>
      </p:pic>
      <p:sp>
        <p:nvSpPr>
          <p:cNvPr id="41" name="Text 29"/>
          <p:cNvSpPr/>
          <p:nvPr/>
        </p:nvSpPr>
        <p:spPr>
          <a:xfrm>
            <a:off x="5449824" y="4270248"/>
            <a:ext cx="1627632"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DO THIS INSTEAD</a:t>
            </a:r>
            <a:endParaRPr lang="en-US" sz="1000" dirty="0"/>
          </a:p>
        </p:txBody>
      </p:sp>
      <p:sp>
        <p:nvSpPr>
          <p:cNvPr id="42" name="Text 30"/>
          <p:cNvSpPr/>
          <p:nvPr/>
        </p:nvSpPr>
        <p:spPr>
          <a:xfrm>
            <a:off x="5129784" y="4654296"/>
            <a:ext cx="1901952" cy="10972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Budget training as a line item, not a hope.</a:t>
            </a:r>
            <a:endParaRPr lang="en-US" sz="1400" dirty="0"/>
          </a:p>
        </p:txBody>
      </p:sp>
      <p:sp>
        <p:nvSpPr>
          <p:cNvPr id="43" name="Shape 31"/>
          <p:cNvSpPr/>
          <p:nvPr/>
        </p:nvSpPr>
        <p:spPr>
          <a:xfrm>
            <a:off x="7260336" y="1691640"/>
            <a:ext cx="2176272" cy="2414016"/>
          </a:xfrm>
          <a:prstGeom prst="rect">
            <a:avLst/>
          </a:prstGeom>
          <a:solidFill>
            <a:srgbClr val="FF40E0">
              <a:alpha val="25000"/>
            </a:srgbClr>
          </a:solidFill>
          <a:ln w="6350">
            <a:solidFill>
              <a:srgbClr val="FF40E0">
                <a:alpha val="40000"/>
              </a:srgbClr>
            </a:solidFill>
            <a:prstDash val="solid"/>
          </a:ln>
        </p:spPr>
        <p:txBody>
          <a:bodyPr/>
          <a:lstStyle/>
          <a:p>
            <a:endParaRPr lang="en-US" sz="2400"/>
          </a:p>
        </p:txBody>
      </p:sp>
      <p:sp>
        <p:nvSpPr>
          <p:cNvPr id="44" name="Shape 32"/>
          <p:cNvSpPr/>
          <p:nvPr/>
        </p:nvSpPr>
        <p:spPr>
          <a:xfrm>
            <a:off x="7260336" y="1691640"/>
            <a:ext cx="2176272" cy="73152"/>
          </a:xfrm>
          <a:prstGeom prst="rect">
            <a:avLst/>
          </a:prstGeom>
          <a:solidFill>
            <a:srgbClr val="FF40E0"/>
          </a:solidFill>
          <a:ln w="12700">
            <a:solidFill>
              <a:srgbClr val="FF40E0"/>
            </a:solidFill>
            <a:prstDash val="solid"/>
          </a:ln>
        </p:spPr>
        <p:txBody>
          <a:bodyPr/>
          <a:lstStyle/>
          <a:p>
            <a:endParaRPr lang="en-US" sz="2400"/>
          </a:p>
        </p:txBody>
      </p:sp>
      <p:sp>
        <p:nvSpPr>
          <p:cNvPr id="45" name="Text 33"/>
          <p:cNvSpPr/>
          <p:nvPr/>
        </p:nvSpPr>
        <p:spPr>
          <a:xfrm>
            <a:off x="7397496" y="1874520"/>
            <a:ext cx="1901952" cy="320040"/>
          </a:xfrm>
          <a:prstGeom prst="rect">
            <a:avLst/>
          </a:prstGeom>
          <a:noFill/>
          <a:ln/>
        </p:spPr>
        <p:txBody>
          <a:bodyPr wrap="square" lIns="0" tIns="0" rIns="0" bIns="0" rtlCol="0" anchor="ctr"/>
          <a:lstStyle/>
          <a:p>
            <a:pPr marL="0" indent="0">
              <a:buNone/>
            </a:pPr>
            <a:r>
              <a:rPr lang="en-US" sz="2400" b="1" dirty="0">
                <a:solidFill>
                  <a:srgbClr val="FF40E0"/>
                </a:solidFill>
                <a:latin typeface="Aptos Display" pitchFamily="34" charset="0"/>
                <a:ea typeface="Aptos Display" pitchFamily="34" charset="-122"/>
                <a:cs typeface="Aptos Display" pitchFamily="34" charset="-120"/>
              </a:rPr>
              <a:t>04</a:t>
            </a:r>
            <a:endParaRPr lang="en-US" sz="2400" dirty="0"/>
          </a:p>
        </p:txBody>
      </p:sp>
      <p:pic>
        <p:nvPicPr>
          <p:cNvPr id="46" name="Image 10" descr="preencoded.png"/>
          <p:cNvPicPr>
            <a:picLocks noChangeAspect="1"/>
          </p:cNvPicPr>
          <p:nvPr/>
        </p:nvPicPr>
        <p:blipFill>
          <a:blip r:embed="rId3"/>
          <a:stretch>
            <a:fillRect/>
          </a:stretch>
        </p:blipFill>
        <p:spPr>
          <a:xfrm>
            <a:off x="8979408" y="1874520"/>
            <a:ext cx="292608" cy="292608"/>
          </a:xfrm>
          <a:prstGeom prst="rect">
            <a:avLst/>
          </a:prstGeom>
        </p:spPr>
      </p:pic>
      <p:sp>
        <p:nvSpPr>
          <p:cNvPr id="47" name="Shape 34"/>
          <p:cNvSpPr/>
          <p:nvPr/>
        </p:nvSpPr>
        <p:spPr>
          <a:xfrm>
            <a:off x="8028432" y="2286000"/>
            <a:ext cx="640080" cy="640080"/>
          </a:xfrm>
          <a:prstGeom prst="ellipse">
            <a:avLst/>
          </a:prstGeom>
          <a:solidFill>
            <a:srgbClr val="FF40E0"/>
          </a:solidFill>
          <a:ln w="12700">
            <a:solidFill>
              <a:srgbClr val="FF40E0"/>
            </a:solidFill>
            <a:prstDash val="solid"/>
          </a:ln>
        </p:spPr>
        <p:txBody>
          <a:bodyPr/>
          <a:lstStyle/>
          <a:p>
            <a:endParaRPr lang="en-US" sz="2400"/>
          </a:p>
        </p:txBody>
      </p:sp>
      <p:pic>
        <p:nvPicPr>
          <p:cNvPr id="48" name="Image 11" descr="preencoded.png"/>
          <p:cNvPicPr>
            <a:picLocks noChangeAspect="1"/>
          </p:cNvPicPr>
          <p:nvPr/>
        </p:nvPicPr>
        <p:blipFill>
          <a:blip r:embed="rId8"/>
          <a:stretch>
            <a:fillRect/>
          </a:stretch>
        </p:blipFill>
        <p:spPr>
          <a:xfrm>
            <a:off x="8147304" y="2404872"/>
            <a:ext cx="402336" cy="402336"/>
          </a:xfrm>
          <a:prstGeom prst="rect">
            <a:avLst/>
          </a:prstGeom>
        </p:spPr>
      </p:pic>
      <p:sp>
        <p:nvSpPr>
          <p:cNvPr id="49" name="Text 35"/>
          <p:cNvSpPr/>
          <p:nvPr/>
        </p:nvSpPr>
        <p:spPr>
          <a:xfrm>
            <a:off x="7351776" y="3017520"/>
            <a:ext cx="1993392" cy="59436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Ignoring the data layer</a:t>
            </a:r>
            <a:endParaRPr lang="en-US" sz="1600" dirty="0"/>
          </a:p>
        </p:txBody>
      </p:sp>
      <p:sp>
        <p:nvSpPr>
          <p:cNvPr id="50" name="Text 36"/>
          <p:cNvSpPr/>
          <p:nvPr/>
        </p:nvSpPr>
        <p:spPr>
          <a:xfrm>
            <a:off x="7397496" y="3611880"/>
            <a:ext cx="1901952" cy="5029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Running AI on fragmented telemetry from 50 tools.</a:t>
            </a:r>
            <a:endParaRPr lang="en-US" sz="1100" dirty="0"/>
          </a:p>
        </p:txBody>
      </p:sp>
      <p:sp>
        <p:nvSpPr>
          <p:cNvPr id="51" name="Shape 37"/>
          <p:cNvSpPr/>
          <p:nvPr/>
        </p:nvSpPr>
        <p:spPr>
          <a:xfrm>
            <a:off x="7260336" y="4151376"/>
            <a:ext cx="2176272" cy="1755648"/>
          </a:xfrm>
          <a:prstGeom prst="rect">
            <a:avLst/>
          </a:prstGeom>
          <a:solidFill>
            <a:srgbClr val="008AD7">
              <a:alpha val="35000"/>
            </a:srgbClr>
          </a:solidFill>
          <a:ln w="6350">
            <a:solidFill>
              <a:srgbClr val="008AD7">
                <a:alpha val="40000"/>
              </a:srgbClr>
            </a:solidFill>
            <a:prstDash val="solid"/>
          </a:ln>
        </p:spPr>
        <p:txBody>
          <a:bodyPr/>
          <a:lstStyle/>
          <a:p>
            <a:endParaRPr lang="en-US" sz="2400"/>
          </a:p>
        </p:txBody>
      </p:sp>
      <p:pic>
        <p:nvPicPr>
          <p:cNvPr id="52" name="Image 12" descr="preencoded.png"/>
          <p:cNvPicPr>
            <a:picLocks noChangeAspect="1"/>
          </p:cNvPicPr>
          <p:nvPr/>
        </p:nvPicPr>
        <p:blipFill>
          <a:blip r:embed="rId5"/>
          <a:stretch>
            <a:fillRect/>
          </a:stretch>
        </p:blipFill>
        <p:spPr>
          <a:xfrm>
            <a:off x="7397496" y="4288536"/>
            <a:ext cx="274320" cy="274320"/>
          </a:xfrm>
          <a:prstGeom prst="rect">
            <a:avLst/>
          </a:prstGeom>
        </p:spPr>
      </p:pic>
      <p:sp>
        <p:nvSpPr>
          <p:cNvPr id="53" name="Text 38"/>
          <p:cNvSpPr/>
          <p:nvPr/>
        </p:nvSpPr>
        <p:spPr>
          <a:xfrm>
            <a:off x="7717536" y="4270248"/>
            <a:ext cx="1627632"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DO THIS INSTEAD</a:t>
            </a:r>
            <a:endParaRPr lang="en-US" sz="1000" dirty="0"/>
          </a:p>
        </p:txBody>
      </p:sp>
      <p:sp>
        <p:nvSpPr>
          <p:cNvPr id="54" name="Text 39"/>
          <p:cNvSpPr/>
          <p:nvPr/>
        </p:nvSpPr>
        <p:spPr>
          <a:xfrm>
            <a:off x="7397496" y="4654296"/>
            <a:ext cx="1901952" cy="10972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Unify before you intelligently analyze.</a:t>
            </a:r>
            <a:endParaRPr lang="en-US" sz="1400" dirty="0"/>
          </a:p>
        </p:txBody>
      </p:sp>
      <p:sp>
        <p:nvSpPr>
          <p:cNvPr id="55" name="Shape 40"/>
          <p:cNvSpPr/>
          <p:nvPr/>
        </p:nvSpPr>
        <p:spPr>
          <a:xfrm>
            <a:off x="9528048" y="1691640"/>
            <a:ext cx="2176272" cy="2414016"/>
          </a:xfrm>
          <a:prstGeom prst="rect">
            <a:avLst/>
          </a:prstGeom>
          <a:solidFill>
            <a:srgbClr val="FF40E0">
              <a:alpha val="25000"/>
            </a:srgbClr>
          </a:solidFill>
          <a:ln w="6350">
            <a:solidFill>
              <a:srgbClr val="FF40E0">
                <a:alpha val="40000"/>
              </a:srgbClr>
            </a:solidFill>
            <a:prstDash val="solid"/>
          </a:ln>
        </p:spPr>
        <p:txBody>
          <a:bodyPr/>
          <a:lstStyle/>
          <a:p>
            <a:endParaRPr lang="en-US" sz="2400"/>
          </a:p>
        </p:txBody>
      </p:sp>
      <p:sp>
        <p:nvSpPr>
          <p:cNvPr id="56" name="Shape 41"/>
          <p:cNvSpPr/>
          <p:nvPr/>
        </p:nvSpPr>
        <p:spPr>
          <a:xfrm>
            <a:off x="9528048" y="1691640"/>
            <a:ext cx="2176272" cy="73152"/>
          </a:xfrm>
          <a:prstGeom prst="rect">
            <a:avLst/>
          </a:prstGeom>
          <a:solidFill>
            <a:srgbClr val="FF40E0"/>
          </a:solidFill>
          <a:ln w="12700">
            <a:solidFill>
              <a:srgbClr val="FF40E0"/>
            </a:solidFill>
            <a:prstDash val="solid"/>
          </a:ln>
        </p:spPr>
        <p:txBody>
          <a:bodyPr/>
          <a:lstStyle/>
          <a:p>
            <a:endParaRPr lang="en-US" sz="2400"/>
          </a:p>
        </p:txBody>
      </p:sp>
      <p:sp>
        <p:nvSpPr>
          <p:cNvPr id="57" name="Text 42"/>
          <p:cNvSpPr/>
          <p:nvPr/>
        </p:nvSpPr>
        <p:spPr>
          <a:xfrm>
            <a:off x="9665208" y="1874520"/>
            <a:ext cx="1901952" cy="320040"/>
          </a:xfrm>
          <a:prstGeom prst="rect">
            <a:avLst/>
          </a:prstGeom>
          <a:noFill/>
          <a:ln/>
        </p:spPr>
        <p:txBody>
          <a:bodyPr wrap="square" lIns="0" tIns="0" rIns="0" bIns="0" rtlCol="0" anchor="ctr"/>
          <a:lstStyle/>
          <a:p>
            <a:pPr marL="0" indent="0">
              <a:buNone/>
            </a:pPr>
            <a:r>
              <a:rPr lang="en-US" sz="2400" b="1" dirty="0">
                <a:solidFill>
                  <a:srgbClr val="FF40E0"/>
                </a:solidFill>
                <a:latin typeface="Aptos Display" pitchFamily="34" charset="0"/>
                <a:ea typeface="Aptos Display" pitchFamily="34" charset="-122"/>
                <a:cs typeface="Aptos Display" pitchFamily="34" charset="-120"/>
              </a:rPr>
              <a:t>05</a:t>
            </a:r>
            <a:endParaRPr lang="en-US" sz="2400" dirty="0"/>
          </a:p>
        </p:txBody>
      </p:sp>
      <p:pic>
        <p:nvPicPr>
          <p:cNvPr id="58" name="Image 13" descr="preencoded.png"/>
          <p:cNvPicPr>
            <a:picLocks noChangeAspect="1"/>
          </p:cNvPicPr>
          <p:nvPr/>
        </p:nvPicPr>
        <p:blipFill>
          <a:blip r:embed="rId3"/>
          <a:stretch>
            <a:fillRect/>
          </a:stretch>
        </p:blipFill>
        <p:spPr>
          <a:xfrm>
            <a:off x="11247120" y="1874520"/>
            <a:ext cx="292608" cy="292608"/>
          </a:xfrm>
          <a:prstGeom prst="rect">
            <a:avLst/>
          </a:prstGeom>
        </p:spPr>
      </p:pic>
      <p:sp>
        <p:nvSpPr>
          <p:cNvPr id="59" name="Shape 43"/>
          <p:cNvSpPr/>
          <p:nvPr/>
        </p:nvSpPr>
        <p:spPr>
          <a:xfrm>
            <a:off x="10296144" y="2286000"/>
            <a:ext cx="640080" cy="640080"/>
          </a:xfrm>
          <a:prstGeom prst="ellipse">
            <a:avLst/>
          </a:prstGeom>
          <a:solidFill>
            <a:srgbClr val="FF40E0"/>
          </a:solidFill>
          <a:ln w="12700">
            <a:solidFill>
              <a:srgbClr val="FF40E0"/>
            </a:solidFill>
            <a:prstDash val="solid"/>
          </a:ln>
        </p:spPr>
        <p:txBody>
          <a:bodyPr/>
          <a:lstStyle/>
          <a:p>
            <a:endParaRPr lang="en-US" sz="2400"/>
          </a:p>
        </p:txBody>
      </p:sp>
      <p:pic>
        <p:nvPicPr>
          <p:cNvPr id="60" name="Image 14" descr="preencoded.png"/>
          <p:cNvPicPr>
            <a:picLocks noChangeAspect="1"/>
          </p:cNvPicPr>
          <p:nvPr/>
        </p:nvPicPr>
        <p:blipFill>
          <a:blip r:embed="rId9"/>
          <a:stretch>
            <a:fillRect/>
          </a:stretch>
        </p:blipFill>
        <p:spPr>
          <a:xfrm>
            <a:off x="10415016" y="2404872"/>
            <a:ext cx="402336" cy="402336"/>
          </a:xfrm>
          <a:prstGeom prst="rect">
            <a:avLst/>
          </a:prstGeom>
        </p:spPr>
      </p:pic>
      <p:sp>
        <p:nvSpPr>
          <p:cNvPr id="61" name="Text 44"/>
          <p:cNvSpPr/>
          <p:nvPr/>
        </p:nvSpPr>
        <p:spPr>
          <a:xfrm>
            <a:off x="9619488" y="3017520"/>
            <a:ext cx="1993392" cy="59436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Pilot purgatory</a:t>
            </a:r>
            <a:endParaRPr lang="en-US" sz="1600" dirty="0"/>
          </a:p>
        </p:txBody>
      </p:sp>
      <p:sp>
        <p:nvSpPr>
          <p:cNvPr id="62" name="Text 45"/>
          <p:cNvSpPr/>
          <p:nvPr/>
        </p:nvSpPr>
        <p:spPr>
          <a:xfrm>
            <a:off x="9665208" y="3611880"/>
            <a:ext cx="1901952" cy="5029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Endless POCs, no production rollout.</a:t>
            </a:r>
            <a:endParaRPr lang="en-US" sz="1100" dirty="0"/>
          </a:p>
        </p:txBody>
      </p:sp>
      <p:sp>
        <p:nvSpPr>
          <p:cNvPr id="63" name="Shape 46"/>
          <p:cNvSpPr/>
          <p:nvPr/>
        </p:nvSpPr>
        <p:spPr>
          <a:xfrm>
            <a:off x="9528048" y="4151376"/>
            <a:ext cx="2176272" cy="1755648"/>
          </a:xfrm>
          <a:prstGeom prst="rect">
            <a:avLst/>
          </a:prstGeom>
          <a:solidFill>
            <a:srgbClr val="008AD7">
              <a:alpha val="35000"/>
            </a:srgbClr>
          </a:solidFill>
          <a:ln w="6350">
            <a:solidFill>
              <a:srgbClr val="008AD7">
                <a:alpha val="40000"/>
              </a:srgbClr>
            </a:solidFill>
            <a:prstDash val="solid"/>
          </a:ln>
        </p:spPr>
        <p:txBody>
          <a:bodyPr/>
          <a:lstStyle/>
          <a:p>
            <a:endParaRPr lang="en-US" sz="2400"/>
          </a:p>
        </p:txBody>
      </p:sp>
      <p:pic>
        <p:nvPicPr>
          <p:cNvPr id="64" name="Image 15" descr="preencoded.png"/>
          <p:cNvPicPr>
            <a:picLocks noChangeAspect="1"/>
          </p:cNvPicPr>
          <p:nvPr/>
        </p:nvPicPr>
        <p:blipFill>
          <a:blip r:embed="rId5"/>
          <a:stretch>
            <a:fillRect/>
          </a:stretch>
        </p:blipFill>
        <p:spPr>
          <a:xfrm>
            <a:off x="9665208" y="4288536"/>
            <a:ext cx="274320" cy="274320"/>
          </a:xfrm>
          <a:prstGeom prst="rect">
            <a:avLst/>
          </a:prstGeom>
        </p:spPr>
      </p:pic>
      <p:sp>
        <p:nvSpPr>
          <p:cNvPr id="65" name="Text 47"/>
          <p:cNvSpPr/>
          <p:nvPr/>
        </p:nvSpPr>
        <p:spPr>
          <a:xfrm>
            <a:off x="9985248" y="4270248"/>
            <a:ext cx="1627632"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DO THIS INSTEAD</a:t>
            </a:r>
            <a:endParaRPr lang="en-US" sz="1000" dirty="0"/>
          </a:p>
        </p:txBody>
      </p:sp>
      <p:sp>
        <p:nvSpPr>
          <p:cNvPr id="66" name="Text 48"/>
          <p:cNvSpPr/>
          <p:nvPr/>
        </p:nvSpPr>
        <p:spPr>
          <a:xfrm>
            <a:off x="9665208" y="4654296"/>
            <a:ext cx="1901952" cy="10972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Set a 90-day decision gate. Promote or kill.</a:t>
            </a:r>
            <a:endParaRPr lang="en-US" sz="1400" dirty="0"/>
          </a:p>
        </p:txBody>
      </p:sp>
      <p:sp>
        <p:nvSpPr>
          <p:cNvPr id="67" name="Text 49"/>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Every one of these has been on the news in the last 24 months. Don't be the case study.</a:t>
            </a:r>
            <a:endParaRPr lang="en-US" sz="1200" dirty="0"/>
          </a:p>
        </p:txBody>
      </p:sp>
      <p:sp>
        <p:nvSpPr>
          <p:cNvPr id="69" name="Shape 50"/>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70" name="Text 51"/>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45-min extended deep-dive slides</a:t>
            </a:r>
            <a:endParaRPr lang="en-US" sz="900" dirty="0"/>
          </a:p>
        </p:txBody>
      </p:sp>
      <p:sp>
        <p:nvSpPr>
          <p:cNvPr id="71" name="Text 52"/>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ANTI-PATTERNS</a:t>
            </a:r>
            <a:endParaRPr lang="en-US" sz="900" dirty="0"/>
          </a:p>
        </p:txBody>
      </p:sp>
      <p:sp>
        <p:nvSpPr>
          <p:cNvPr id="72" name="Text 53"/>
          <p:cNvSpPr/>
          <p:nvPr/>
        </p:nvSpPr>
        <p:spPr>
          <a:xfrm>
            <a:off x="11064240" y="6519672"/>
            <a:ext cx="1005840" cy="310896"/>
          </a:xfrm>
          <a:prstGeom prst="rect">
            <a:avLst/>
          </a:prstGeom>
          <a:noFill/>
          <a:ln/>
        </p:spPr>
        <p:txBody>
          <a:bodyPr wrap="square" rtlCol="0" anchor="ctr"/>
          <a:lstStyle/>
          <a:p>
            <a:pPr marL="0" indent="0" algn="r">
              <a:buNone/>
            </a:pPr>
            <a:r>
              <a:rPr lang="en-US" sz="900" dirty="0">
                <a:solidFill>
                  <a:srgbClr val="8A8AA0"/>
                </a:solidFill>
                <a:latin typeface="Aptos" pitchFamily="34" charset="0"/>
                <a:ea typeface="Aptos" pitchFamily="34" charset="-122"/>
                <a:cs typeface="Aptos" pitchFamily="34" charset="-120"/>
              </a:rPr>
              <a:t>1 / 4</a:t>
            </a:r>
            <a:endParaRPr lang="en-US" sz="900" dirty="0"/>
          </a:p>
        </p:txBody>
      </p:sp>
      <p:pic>
        <p:nvPicPr>
          <p:cNvPr id="68" name="Picture 67" descr="NICE | Conference and Expo">
            <a:extLst>
              <a:ext uri="{FF2B5EF4-FFF2-40B4-BE49-F238E27FC236}">
                <a16:creationId xmlns:a16="http://schemas.microsoft.com/office/drawing/2014/main" id="{E51DC0C1-9523-DA30-ABE0-D92234484CE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ACT 4  ·  THE PLAN</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6-step SOC readiness roadmap</a:t>
            </a:r>
            <a:endParaRPr lang="en-US" sz="2800" dirty="0"/>
          </a:p>
        </p:txBody>
      </p:sp>
      <p:sp>
        <p:nvSpPr>
          <p:cNvPr id="6" name="Text 3"/>
          <p:cNvSpPr/>
          <p:nvPr/>
        </p:nvSpPr>
        <p:spPr>
          <a:xfrm>
            <a:off x="2011680" y="1188720"/>
            <a:ext cx="9601200" cy="36576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From AI-aware analyst to AI-architect SOC. Six skills, sequenced.</a:t>
            </a:r>
            <a:endParaRPr lang="en-US" sz="1400" dirty="0"/>
          </a:p>
        </p:txBody>
      </p:sp>
      <p:sp>
        <p:nvSpPr>
          <p:cNvPr id="7" name="Shape 4"/>
          <p:cNvSpPr/>
          <p:nvPr/>
        </p:nvSpPr>
        <p:spPr>
          <a:xfrm>
            <a:off x="457200" y="1874520"/>
            <a:ext cx="176022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8" name="Shape 5"/>
          <p:cNvSpPr/>
          <p:nvPr/>
        </p:nvSpPr>
        <p:spPr>
          <a:xfrm>
            <a:off x="953262" y="2148840"/>
            <a:ext cx="768096" cy="768096"/>
          </a:xfrm>
          <a:prstGeom prst="ellipse">
            <a:avLst/>
          </a:prstGeom>
          <a:solidFill>
            <a:srgbClr val="008AD7"/>
          </a:solidFill>
          <a:ln w="12700">
            <a:solidFill>
              <a:srgbClr val="008AD7"/>
            </a:solidFill>
            <a:prstDash val="solid"/>
          </a:ln>
        </p:spPr>
        <p:txBody>
          <a:bodyPr/>
          <a:lstStyle/>
          <a:p>
            <a:endParaRPr lang="en-US"/>
          </a:p>
        </p:txBody>
      </p:sp>
      <p:sp>
        <p:nvSpPr>
          <p:cNvPr id="9" name="Text 6"/>
          <p:cNvSpPr/>
          <p:nvPr/>
        </p:nvSpPr>
        <p:spPr>
          <a:xfrm>
            <a:off x="953262" y="2148840"/>
            <a:ext cx="768096" cy="768096"/>
          </a:xfrm>
          <a:prstGeom prst="rect">
            <a:avLst/>
          </a:prstGeom>
          <a:noFill/>
          <a:ln/>
        </p:spPr>
        <p:txBody>
          <a:bodyPr wrap="square" lIns="0" tIns="0" rIns="0" bIns="0" rtlCol="0" anchor="ctr"/>
          <a:lstStyle/>
          <a:p>
            <a:pPr marL="0" indent="0" algn="ctr">
              <a:buNone/>
            </a:pPr>
            <a:r>
              <a:rPr lang="en-US" sz="3200" b="1" dirty="0">
                <a:solidFill>
                  <a:srgbClr val="FFFFFF"/>
                </a:solidFill>
                <a:latin typeface="Aptos Display" pitchFamily="34" charset="0"/>
                <a:ea typeface="Aptos Display" pitchFamily="34" charset="-122"/>
                <a:cs typeface="Aptos Display" pitchFamily="34" charset="-120"/>
              </a:rPr>
              <a:t>1</a:t>
            </a:r>
            <a:endParaRPr lang="en-US" sz="3200" dirty="0"/>
          </a:p>
        </p:txBody>
      </p:sp>
      <p:pic>
        <p:nvPicPr>
          <p:cNvPr id="10" name="Image 1" descr="preencoded.png"/>
          <p:cNvPicPr>
            <a:picLocks noChangeAspect="1"/>
          </p:cNvPicPr>
          <p:nvPr/>
        </p:nvPicPr>
        <p:blipFill>
          <a:blip r:embed="rId4"/>
          <a:stretch>
            <a:fillRect/>
          </a:stretch>
        </p:blipFill>
        <p:spPr>
          <a:xfrm>
            <a:off x="1062990" y="3154680"/>
            <a:ext cx="548640" cy="548640"/>
          </a:xfrm>
          <a:prstGeom prst="rect">
            <a:avLst/>
          </a:prstGeom>
        </p:spPr>
      </p:pic>
      <p:sp>
        <p:nvSpPr>
          <p:cNvPr id="11" name="Text 7"/>
          <p:cNvSpPr/>
          <p:nvPr/>
        </p:nvSpPr>
        <p:spPr>
          <a:xfrm>
            <a:off x="548640" y="3794760"/>
            <a:ext cx="1577340" cy="502920"/>
          </a:xfrm>
          <a:prstGeom prst="rect">
            <a:avLst/>
          </a:prstGeom>
          <a:noFill/>
          <a:ln/>
        </p:spPr>
        <p:txBody>
          <a:bodyPr wrap="square" lIns="0" tIns="0" rIns="0" bIns="0" rtlCol="0" anchor="ctr"/>
          <a:lstStyle/>
          <a:p>
            <a:pPr marL="0" indent="0" algn="ctr">
              <a:buNone/>
            </a:pPr>
            <a:r>
              <a:rPr lang="en-US" b="1" dirty="0">
                <a:solidFill>
                  <a:srgbClr val="FFFFFF"/>
                </a:solidFill>
                <a:latin typeface="Aptos Display" pitchFamily="34" charset="0"/>
                <a:ea typeface="Aptos Display" pitchFamily="34" charset="-122"/>
                <a:cs typeface="Aptos Display" pitchFamily="34" charset="-120"/>
              </a:rPr>
              <a:t>AI/ML literacy</a:t>
            </a:r>
            <a:endParaRPr lang="en-US" dirty="0"/>
          </a:p>
        </p:txBody>
      </p:sp>
      <p:sp>
        <p:nvSpPr>
          <p:cNvPr id="12" name="Text 8"/>
          <p:cNvSpPr/>
          <p:nvPr/>
        </p:nvSpPr>
        <p:spPr>
          <a:xfrm>
            <a:off x="576072" y="4297680"/>
            <a:ext cx="1522476" cy="9144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Understand model outputs, confidence scores, and limits.</a:t>
            </a:r>
            <a:endParaRPr lang="en-US" sz="1200" dirty="0"/>
          </a:p>
        </p:txBody>
      </p:sp>
      <p:sp>
        <p:nvSpPr>
          <p:cNvPr id="13" name="Shape 9"/>
          <p:cNvSpPr/>
          <p:nvPr/>
        </p:nvSpPr>
        <p:spPr>
          <a:xfrm>
            <a:off x="2354580" y="1874520"/>
            <a:ext cx="176022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4" name="Shape 10"/>
          <p:cNvSpPr/>
          <p:nvPr/>
        </p:nvSpPr>
        <p:spPr>
          <a:xfrm>
            <a:off x="2850642" y="2148840"/>
            <a:ext cx="768096" cy="768096"/>
          </a:xfrm>
          <a:prstGeom prst="ellipse">
            <a:avLst/>
          </a:prstGeom>
          <a:solidFill>
            <a:srgbClr val="008AD7"/>
          </a:solidFill>
          <a:ln w="12700">
            <a:solidFill>
              <a:srgbClr val="008AD7"/>
            </a:solidFill>
            <a:prstDash val="solid"/>
          </a:ln>
        </p:spPr>
        <p:txBody>
          <a:bodyPr/>
          <a:lstStyle/>
          <a:p>
            <a:endParaRPr lang="en-US"/>
          </a:p>
        </p:txBody>
      </p:sp>
      <p:sp>
        <p:nvSpPr>
          <p:cNvPr id="15" name="Text 11"/>
          <p:cNvSpPr/>
          <p:nvPr/>
        </p:nvSpPr>
        <p:spPr>
          <a:xfrm>
            <a:off x="2850642" y="2148840"/>
            <a:ext cx="768096" cy="768096"/>
          </a:xfrm>
          <a:prstGeom prst="rect">
            <a:avLst/>
          </a:prstGeom>
          <a:noFill/>
          <a:ln/>
        </p:spPr>
        <p:txBody>
          <a:bodyPr wrap="square" lIns="0" tIns="0" rIns="0" bIns="0" rtlCol="0" anchor="ctr"/>
          <a:lstStyle/>
          <a:p>
            <a:pPr marL="0" indent="0" algn="ctr">
              <a:buNone/>
            </a:pPr>
            <a:r>
              <a:rPr lang="en-US" sz="3200" b="1" dirty="0">
                <a:solidFill>
                  <a:srgbClr val="FFFFFF"/>
                </a:solidFill>
                <a:latin typeface="Aptos Display" pitchFamily="34" charset="0"/>
                <a:ea typeface="Aptos Display" pitchFamily="34" charset="-122"/>
                <a:cs typeface="Aptos Display" pitchFamily="34" charset="-120"/>
              </a:rPr>
              <a:t>2</a:t>
            </a:r>
            <a:endParaRPr lang="en-US" sz="3200" dirty="0"/>
          </a:p>
        </p:txBody>
      </p:sp>
      <p:pic>
        <p:nvPicPr>
          <p:cNvPr id="16" name="Image 2" descr="preencoded.png"/>
          <p:cNvPicPr>
            <a:picLocks noChangeAspect="1"/>
          </p:cNvPicPr>
          <p:nvPr/>
        </p:nvPicPr>
        <p:blipFill>
          <a:blip r:embed="rId5"/>
          <a:stretch>
            <a:fillRect/>
          </a:stretch>
        </p:blipFill>
        <p:spPr>
          <a:xfrm>
            <a:off x="2960370" y="3154680"/>
            <a:ext cx="548640" cy="548640"/>
          </a:xfrm>
          <a:prstGeom prst="rect">
            <a:avLst/>
          </a:prstGeom>
        </p:spPr>
      </p:pic>
      <p:sp>
        <p:nvSpPr>
          <p:cNvPr id="17" name="Text 12"/>
          <p:cNvSpPr/>
          <p:nvPr/>
        </p:nvSpPr>
        <p:spPr>
          <a:xfrm>
            <a:off x="2446020" y="3794760"/>
            <a:ext cx="1577340" cy="502920"/>
          </a:xfrm>
          <a:prstGeom prst="rect">
            <a:avLst/>
          </a:prstGeom>
          <a:noFill/>
          <a:ln/>
        </p:spPr>
        <p:txBody>
          <a:bodyPr wrap="square" lIns="0" tIns="0" rIns="0" bIns="0" rtlCol="0" anchor="ctr"/>
          <a:lstStyle/>
          <a:p>
            <a:pPr marL="0" indent="0" algn="ctr">
              <a:buNone/>
            </a:pPr>
            <a:r>
              <a:rPr lang="en-US" b="1" dirty="0">
                <a:solidFill>
                  <a:srgbClr val="FFFFFF"/>
                </a:solidFill>
                <a:latin typeface="Aptos Display" pitchFamily="34" charset="0"/>
                <a:ea typeface="Aptos Display" pitchFamily="34" charset="-122"/>
                <a:cs typeface="Aptos Display" pitchFamily="34" charset="-120"/>
              </a:rPr>
              <a:t>Prompt engineering</a:t>
            </a:r>
            <a:endParaRPr lang="en-US" dirty="0"/>
          </a:p>
        </p:txBody>
      </p:sp>
      <p:sp>
        <p:nvSpPr>
          <p:cNvPr id="18" name="Text 13"/>
          <p:cNvSpPr/>
          <p:nvPr/>
        </p:nvSpPr>
        <p:spPr>
          <a:xfrm>
            <a:off x="2473452" y="4297680"/>
            <a:ext cx="1522476" cy="9144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Drive LLMs with structured, context-rich instructions.</a:t>
            </a:r>
            <a:endParaRPr lang="en-US" sz="1200" dirty="0"/>
          </a:p>
        </p:txBody>
      </p:sp>
      <p:sp>
        <p:nvSpPr>
          <p:cNvPr id="19" name="Shape 14"/>
          <p:cNvSpPr/>
          <p:nvPr/>
        </p:nvSpPr>
        <p:spPr>
          <a:xfrm>
            <a:off x="4251960" y="1874520"/>
            <a:ext cx="176022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0" name="Shape 15"/>
          <p:cNvSpPr/>
          <p:nvPr/>
        </p:nvSpPr>
        <p:spPr>
          <a:xfrm>
            <a:off x="4748022" y="2148840"/>
            <a:ext cx="768096" cy="768096"/>
          </a:xfrm>
          <a:prstGeom prst="ellipse">
            <a:avLst/>
          </a:prstGeom>
          <a:solidFill>
            <a:srgbClr val="008AD7"/>
          </a:solidFill>
          <a:ln w="12700">
            <a:solidFill>
              <a:srgbClr val="008AD7"/>
            </a:solidFill>
            <a:prstDash val="solid"/>
          </a:ln>
        </p:spPr>
        <p:txBody>
          <a:bodyPr/>
          <a:lstStyle/>
          <a:p>
            <a:endParaRPr lang="en-US"/>
          </a:p>
        </p:txBody>
      </p:sp>
      <p:sp>
        <p:nvSpPr>
          <p:cNvPr id="21" name="Text 16"/>
          <p:cNvSpPr/>
          <p:nvPr/>
        </p:nvSpPr>
        <p:spPr>
          <a:xfrm>
            <a:off x="4748022" y="2148840"/>
            <a:ext cx="768096" cy="768096"/>
          </a:xfrm>
          <a:prstGeom prst="rect">
            <a:avLst/>
          </a:prstGeom>
          <a:noFill/>
          <a:ln/>
        </p:spPr>
        <p:txBody>
          <a:bodyPr wrap="square" lIns="0" tIns="0" rIns="0" bIns="0" rtlCol="0" anchor="ctr"/>
          <a:lstStyle/>
          <a:p>
            <a:pPr marL="0" indent="0" algn="ctr">
              <a:buNone/>
            </a:pPr>
            <a:r>
              <a:rPr lang="en-US" sz="3200" b="1" dirty="0">
                <a:solidFill>
                  <a:srgbClr val="FFFFFF"/>
                </a:solidFill>
                <a:latin typeface="Aptos Display" pitchFamily="34" charset="0"/>
                <a:ea typeface="Aptos Display" pitchFamily="34" charset="-122"/>
                <a:cs typeface="Aptos Display" pitchFamily="34" charset="-120"/>
              </a:rPr>
              <a:t>3</a:t>
            </a:r>
            <a:endParaRPr lang="en-US" sz="3200" dirty="0"/>
          </a:p>
        </p:txBody>
      </p:sp>
      <p:pic>
        <p:nvPicPr>
          <p:cNvPr id="22" name="Image 3" descr="preencoded.png"/>
          <p:cNvPicPr>
            <a:picLocks noChangeAspect="1"/>
          </p:cNvPicPr>
          <p:nvPr/>
        </p:nvPicPr>
        <p:blipFill>
          <a:blip r:embed="rId6"/>
          <a:stretch>
            <a:fillRect/>
          </a:stretch>
        </p:blipFill>
        <p:spPr>
          <a:xfrm>
            <a:off x="4857750" y="3154680"/>
            <a:ext cx="548640" cy="548640"/>
          </a:xfrm>
          <a:prstGeom prst="rect">
            <a:avLst/>
          </a:prstGeom>
        </p:spPr>
      </p:pic>
      <p:sp>
        <p:nvSpPr>
          <p:cNvPr id="23" name="Text 17"/>
          <p:cNvSpPr/>
          <p:nvPr/>
        </p:nvSpPr>
        <p:spPr>
          <a:xfrm>
            <a:off x="4343400" y="3794760"/>
            <a:ext cx="1577340" cy="502920"/>
          </a:xfrm>
          <a:prstGeom prst="rect">
            <a:avLst/>
          </a:prstGeom>
          <a:noFill/>
          <a:ln/>
        </p:spPr>
        <p:txBody>
          <a:bodyPr wrap="square" lIns="0" tIns="0" rIns="0" bIns="0" rtlCol="0" anchor="ctr"/>
          <a:lstStyle/>
          <a:p>
            <a:pPr marL="0" indent="0" algn="ctr">
              <a:buNone/>
            </a:pPr>
            <a:r>
              <a:rPr lang="en-US" b="1" dirty="0">
                <a:solidFill>
                  <a:srgbClr val="FFFFFF"/>
                </a:solidFill>
                <a:latin typeface="Aptos Display" pitchFamily="34" charset="0"/>
                <a:ea typeface="Aptos Display" pitchFamily="34" charset="-122"/>
                <a:cs typeface="Aptos Display" pitchFamily="34" charset="-120"/>
              </a:rPr>
              <a:t>Automation and SOAR</a:t>
            </a:r>
            <a:endParaRPr lang="en-US" dirty="0"/>
          </a:p>
        </p:txBody>
      </p:sp>
      <p:sp>
        <p:nvSpPr>
          <p:cNvPr id="24" name="Text 18"/>
          <p:cNvSpPr/>
          <p:nvPr/>
        </p:nvSpPr>
        <p:spPr>
          <a:xfrm>
            <a:off x="4370832" y="4297680"/>
            <a:ext cx="1522476" cy="9144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Build playbooks, connect APIs, govern automated logic.</a:t>
            </a:r>
            <a:endParaRPr lang="en-US" sz="1200" dirty="0"/>
          </a:p>
        </p:txBody>
      </p:sp>
      <p:sp>
        <p:nvSpPr>
          <p:cNvPr id="25" name="Shape 19"/>
          <p:cNvSpPr/>
          <p:nvPr/>
        </p:nvSpPr>
        <p:spPr>
          <a:xfrm>
            <a:off x="6149340" y="1874520"/>
            <a:ext cx="176022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6" name="Shape 20"/>
          <p:cNvSpPr/>
          <p:nvPr/>
        </p:nvSpPr>
        <p:spPr>
          <a:xfrm>
            <a:off x="6645402" y="2148840"/>
            <a:ext cx="768096" cy="768096"/>
          </a:xfrm>
          <a:prstGeom prst="ellipse">
            <a:avLst/>
          </a:prstGeom>
          <a:solidFill>
            <a:srgbClr val="008AD7"/>
          </a:solidFill>
          <a:ln w="12700">
            <a:solidFill>
              <a:srgbClr val="008AD7"/>
            </a:solidFill>
            <a:prstDash val="solid"/>
          </a:ln>
        </p:spPr>
        <p:txBody>
          <a:bodyPr/>
          <a:lstStyle/>
          <a:p>
            <a:endParaRPr lang="en-US"/>
          </a:p>
        </p:txBody>
      </p:sp>
      <p:sp>
        <p:nvSpPr>
          <p:cNvPr id="27" name="Text 21"/>
          <p:cNvSpPr/>
          <p:nvPr/>
        </p:nvSpPr>
        <p:spPr>
          <a:xfrm>
            <a:off x="6645402" y="2148840"/>
            <a:ext cx="768096" cy="768096"/>
          </a:xfrm>
          <a:prstGeom prst="rect">
            <a:avLst/>
          </a:prstGeom>
          <a:noFill/>
          <a:ln/>
        </p:spPr>
        <p:txBody>
          <a:bodyPr wrap="square" lIns="0" tIns="0" rIns="0" bIns="0" rtlCol="0" anchor="ctr"/>
          <a:lstStyle/>
          <a:p>
            <a:pPr marL="0" indent="0" algn="ctr">
              <a:buNone/>
            </a:pPr>
            <a:r>
              <a:rPr lang="en-US" sz="3200" b="1" dirty="0">
                <a:solidFill>
                  <a:srgbClr val="FFFFFF"/>
                </a:solidFill>
                <a:latin typeface="Aptos Display" pitchFamily="34" charset="0"/>
                <a:ea typeface="Aptos Display" pitchFamily="34" charset="-122"/>
                <a:cs typeface="Aptos Display" pitchFamily="34" charset="-120"/>
              </a:rPr>
              <a:t>4</a:t>
            </a:r>
            <a:endParaRPr lang="en-US" sz="3200" dirty="0"/>
          </a:p>
        </p:txBody>
      </p:sp>
      <p:pic>
        <p:nvPicPr>
          <p:cNvPr id="28" name="Image 4" descr="preencoded.png"/>
          <p:cNvPicPr>
            <a:picLocks noChangeAspect="1"/>
          </p:cNvPicPr>
          <p:nvPr/>
        </p:nvPicPr>
        <p:blipFill>
          <a:blip r:embed="rId7"/>
          <a:stretch>
            <a:fillRect/>
          </a:stretch>
        </p:blipFill>
        <p:spPr>
          <a:xfrm>
            <a:off x="6755130" y="3154680"/>
            <a:ext cx="548640" cy="548640"/>
          </a:xfrm>
          <a:prstGeom prst="rect">
            <a:avLst/>
          </a:prstGeom>
        </p:spPr>
      </p:pic>
      <p:sp>
        <p:nvSpPr>
          <p:cNvPr id="29" name="Text 22"/>
          <p:cNvSpPr/>
          <p:nvPr/>
        </p:nvSpPr>
        <p:spPr>
          <a:xfrm>
            <a:off x="6240780" y="3794760"/>
            <a:ext cx="1577340" cy="502920"/>
          </a:xfrm>
          <a:prstGeom prst="rect">
            <a:avLst/>
          </a:prstGeom>
          <a:noFill/>
          <a:ln/>
        </p:spPr>
        <p:txBody>
          <a:bodyPr wrap="square" lIns="0" tIns="0" rIns="0" bIns="0" rtlCol="0" anchor="ctr"/>
          <a:lstStyle/>
          <a:p>
            <a:pPr marL="0" indent="0" algn="ctr">
              <a:buNone/>
            </a:pPr>
            <a:r>
              <a:rPr lang="en-US" b="1" dirty="0">
                <a:solidFill>
                  <a:srgbClr val="FFFFFF"/>
                </a:solidFill>
                <a:latin typeface="Aptos Display" pitchFamily="34" charset="0"/>
                <a:ea typeface="Aptos Display" pitchFamily="34" charset="-122"/>
                <a:cs typeface="Aptos Display" pitchFamily="34" charset="-120"/>
              </a:rPr>
              <a:t>Unified platforms</a:t>
            </a:r>
            <a:endParaRPr lang="en-US" dirty="0"/>
          </a:p>
        </p:txBody>
      </p:sp>
      <p:sp>
        <p:nvSpPr>
          <p:cNvPr id="30" name="Text 23"/>
          <p:cNvSpPr/>
          <p:nvPr/>
        </p:nvSpPr>
        <p:spPr>
          <a:xfrm>
            <a:off x="6268212" y="4297680"/>
            <a:ext cx="1522476" cy="9144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Move from tool sprawl to integrated SIEM and XDR ecosystems.</a:t>
            </a:r>
            <a:endParaRPr lang="en-US" sz="1200" dirty="0"/>
          </a:p>
        </p:txBody>
      </p:sp>
      <p:sp>
        <p:nvSpPr>
          <p:cNvPr id="31" name="Shape 24"/>
          <p:cNvSpPr/>
          <p:nvPr/>
        </p:nvSpPr>
        <p:spPr>
          <a:xfrm>
            <a:off x="8046720" y="1874520"/>
            <a:ext cx="176022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32" name="Shape 25"/>
          <p:cNvSpPr/>
          <p:nvPr/>
        </p:nvSpPr>
        <p:spPr>
          <a:xfrm>
            <a:off x="8542782" y="2148840"/>
            <a:ext cx="768096" cy="768096"/>
          </a:xfrm>
          <a:prstGeom prst="ellipse">
            <a:avLst/>
          </a:prstGeom>
          <a:solidFill>
            <a:srgbClr val="008AD7"/>
          </a:solidFill>
          <a:ln w="12700">
            <a:solidFill>
              <a:srgbClr val="008AD7"/>
            </a:solidFill>
            <a:prstDash val="solid"/>
          </a:ln>
        </p:spPr>
        <p:txBody>
          <a:bodyPr/>
          <a:lstStyle/>
          <a:p>
            <a:endParaRPr lang="en-US"/>
          </a:p>
        </p:txBody>
      </p:sp>
      <p:sp>
        <p:nvSpPr>
          <p:cNvPr id="33" name="Text 26"/>
          <p:cNvSpPr/>
          <p:nvPr/>
        </p:nvSpPr>
        <p:spPr>
          <a:xfrm>
            <a:off x="8542782" y="2148840"/>
            <a:ext cx="768096" cy="768096"/>
          </a:xfrm>
          <a:prstGeom prst="rect">
            <a:avLst/>
          </a:prstGeom>
          <a:noFill/>
          <a:ln/>
        </p:spPr>
        <p:txBody>
          <a:bodyPr wrap="square" lIns="0" tIns="0" rIns="0" bIns="0" rtlCol="0" anchor="ctr"/>
          <a:lstStyle/>
          <a:p>
            <a:pPr marL="0" indent="0" algn="ctr">
              <a:buNone/>
            </a:pPr>
            <a:r>
              <a:rPr lang="en-US" sz="3200" b="1" dirty="0">
                <a:solidFill>
                  <a:srgbClr val="FFFFFF"/>
                </a:solidFill>
                <a:latin typeface="Aptos Display" pitchFamily="34" charset="0"/>
                <a:ea typeface="Aptos Display" pitchFamily="34" charset="-122"/>
                <a:cs typeface="Aptos Display" pitchFamily="34" charset="-120"/>
              </a:rPr>
              <a:t>5</a:t>
            </a:r>
            <a:endParaRPr lang="en-US" sz="3200" dirty="0"/>
          </a:p>
        </p:txBody>
      </p:sp>
      <p:pic>
        <p:nvPicPr>
          <p:cNvPr id="34" name="Image 5" descr="preencoded.png"/>
          <p:cNvPicPr>
            <a:picLocks noChangeAspect="1"/>
          </p:cNvPicPr>
          <p:nvPr/>
        </p:nvPicPr>
        <p:blipFill>
          <a:blip r:embed="rId8"/>
          <a:stretch>
            <a:fillRect/>
          </a:stretch>
        </p:blipFill>
        <p:spPr>
          <a:xfrm>
            <a:off x="8652510" y="3154680"/>
            <a:ext cx="548640" cy="548640"/>
          </a:xfrm>
          <a:prstGeom prst="rect">
            <a:avLst/>
          </a:prstGeom>
        </p:spPr>
      </p:pic>
      <p:sp>
        <p:nvSpPr>
          <p:cNvPr id="35" name="Text 27"/>
          <p:cNvSpPr/>
          <p:nvPr/>
        </p:nvSpPr>
        <p:spPr>
          <a:xfrm>
            <a:off x="8138160" y="3794760"/>
            <a:ext cx="1577340" cy="502920"/>
          </a:xfrm>
          <a:prstGeom prst="rect">
            <a:avLst/>
          </a:prstGeom>
          <a:noFill/>
          <a:ln/>
        </p:spPr>
        <p:txBody>
          <a:bodyPr wrap="square" lIns="0" tIns="0" rIns="0" bIns="0" rtlCol="0" anchor="ctr"/>
          <a:lstStyle/>
          <a:p>
            <a:pPr marL="0" indent="0" algn="ctr">
              <a:buNone/>
            </a:pPr>
            <a:r>
              <a:rPr lang="en-US" b="1" dirty="0">
                <a:solidFill>
                  <a:srgbClr val="FFFFFF"/>
                </a:solidFill>
                <a:latin typeface="Aptos Display" pitchFamily="34" charset="0"/>
                <a:ea typeface="Aptos Display" pitchFamily="34" charset="-122"/>
                <a:cs typeface="Aptos Display" pitchFamily="34" charset="-120"/>
              </a:rPr>
              <a:t>Human-machine teaming</a:t>
            </a:r>
            <a:endParaRPr lang="en-US" dirty="0"/>
          </a:p>
        </p:txBody>
      </p:sp>
      <p:sp>
        <p:nvSpPr>
          <p:cNvPr id="36" name="Text 28"/>
          <p:cNvSpPr/>
          <p:nvPr/>
        </p:nvSpPr>
        <p:spPr>
          <a:xfrm>
            <a:off x="8165592" y="4297680"/>
            <a:ext cx="1522476" cy="9144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AI handles repetition; humans handle judgment.</a:t>
            </a:r>
            <a:endParaRPr lang="en-US" sz="1200" dirty="0"/>
          </a:p>
        </p:txBody>
      </p:sp>
      <p:sp>
        <p:nvSpPr>
          <p:cNvPr id="37" name="Shape 29"/>
          <p:cNvSpPr/>
          <p:nvPr/>
        </p:nvSpPr>
        <p:spPr>
          <a:xfrm>
            <a:off x="9944100" y="1874520"/>
            <a:ext cx="176022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38" name="Shape 30"/>
          <p:cNvSpPr/>
          <p:nvPr/>
        </p:nvSpPr>
        <p:spPr>
          <a:xfrm>
            <a:off x="10440162" y="2148840"/>
            <a:ext cx="768096" cy="768096"/>
          </a:xfrm>
          <a:prstGeom prst="ellipse">
            <a:avLst/>
          </a:prstGeom>
          <a:solidFill>
            <a:srgbClr val="008AD7"/>
          </a:solidFill>
          <a:ln w="12700">
            <a:solidFill>
              <a:srgbClr val="008AD7"/>
            </a:solidFill>
            <a:prstDash val="solid"/>
          </a:ln>
        </p:spPr>
        <p:txBody>
          <a:bodyPr/>
          <a:lstStyle/>
          <a:p>
            <a:endParaRPr lang="en-US"/>
          </a:p>
        </p:txBody>
      </p:sp>
      <p:sp>
        <p:nvSpPr>
          <p:cNvPr id="39" name="Text 31"/>
          <p:cNvSpPr/>
          <p:nvPr/>
        </p:nvSpPr>
        <p:spPr>
          <a:xfrm>
            <a:off x="10440162" y="2148840"/>
            <a:ext cx="768096" cy="768096"/>
          </a:xfrm>
          <a:prstGeom prst="rect">
            <a:avLst/>
          </a:prstGeom>
          <a:noFill/>
          <a:ln/>
        </p:spPr>
        <p:txBody>
          <a:bodyPr wrap="square" lIns="0" tIns="0" rIns="0" bIns="0" rtlCol="0" anchor="ctr"/>
          <a:lstStyle/>
          <a:p>
            <a:pPr marL="0" indent="0" algn="ctr">
              <a:buNone/>
            </a:pPr>
            <a:r>
              <a:rPr lang="en-US" sz="3200" b="1" dirty="0">
                <a:solidFill>
                  <a:srgbClr val="FFFFFF"/>
                </a:solidFill>
                <a:latin typeface="Aptos Display" pitchFamily="34" charset="0"/>
                <a:ea typeface="Aptos Display" pitchFamily="34" charset="-122"/>
                <a:cs typeface="Aptos Display" pitchFamily="34" charset="-120"/>
              </a:rPr>
              <a:t>6</a:t>
            </a:r>
            <a:endParaRPr lang="en-US" sz="3200" dirty="0"/>
          </a:p>
        </p:txBody>
      </p:sp>
      <p:pic>
        <p:nvPicPr>
          <p:cNvPr id="40" name="Image 6" descr="preencoded.png"/>
          <p:cNvPicPr>
            <a:picLocks noChangeAspect="1"/>
          </p:cNvPicPr>
          <p:nvPr/>
        </p:nvPicPr>
        <p:blipFill>
          <a:blip r:embed="rId9"/>
          <a:stretch>
            <a:fillRect/>
          </a:stretch>
        </p:blipFill>
        <p:spPr>
          <a:xfrm>
            <a:off x="10549890" y="3154680"/>
            <a:ext cx="548640" cy="548640"/>
          </a:xfrm>
          <a:prstGeom prst="rect">
            <a:avLst/>
          </a:prstGeom>
        </p:spPr>
      </p:pic>
      <p:sp>
        <p:nvSpPr>
          <p:cNvPr id="41" name="Text 32"/>
          <p:cNvSpPr/>
          <p:nvPr/>
        </p:nvSpPr>
        <p:spPr>
          <a:xfrm>
            <a:off x="10035540" y="3794760"/>
            <a:ext cx="1577340" cy="502920"/>
          </a:xfrm>
          <a:prstGeom prst="rect">
            <a:avLst/>
          </a:prstGeom>
          <a:noFill/>
          <a:ln/>
        </p:spPr>
        <p:txBody>
          <a:bodyPr wrap="square" lIns="0" tIns="0" rIns="0" bIns="0" rtlCol="0" anchor="ctr"/>
          <a:lstStyle/>
          <a:p>
            <a:pPr marL="0" indent="0" algn="ctr">
              <a:buNone/>
            </a:pPr>
            <a:r>
              <a:rPr lang="en-US" b="1" dirty="0">
                <a:solidFill>
                  <a:srgbClr val="FFFFFF"/>
                </a:solidFill>
                <a:latin typeface="Aptos Display" pitchFamily="34" charset="0"/>
                <a:ea typeface="Aptos Display" pitchFamily="34" charset="-122"/>
                <a:cs typeface="Aptos Display" pitchFamily="34" charset="-120"/>
              </a:rPr>
              <a:t>Continuous learning</a:t>
            </a:r>
            <a:endParaRPr lang="en-US" dirty="0"/>
          </a:p>
        </p:txBody>
      </p:sp>
      <p:sp>
        <p:nvSpPr>
          <p:cNvPr id="42" name="Text 33"/>
          <p:cNvSpPr/>
          <p:nvPr/>
        </p:nvSpPr>
        <p:spPr>
          <a:xfrm>
            <a:off x="10062972" y="4297680"/>
            <a:ext cx="1522476" cy="9144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Upskilling, AI-focused drills, joint hunts.</a:t>
            </a:r>
            <a:endParaRPr lang="en-US" sz="1200" dirty="0"/>
          </a:p>
        </p:txBody>
      </p:sp>
      <p:sp>
        <p:nvSpPr>
          <p:cNvPr id="43" name="Shape 34"/>
          <p:cNvSpPr/>
          <p:nvPr/>
        </p:nvSpPr>
        <p:spPr>
          <a:xfrm rot="5400000">
            <a:off x="2221992" y="2441448"/>
            <a:ext cx="128016" cy="182880"/>
          </a:xfrm>
          <a:prstGeom prst="line">
            <a:avLst/>
          </a:prstGeom>
          <a:solidFill>
            <a:srgbClr val="008AD7"/>
          </a:solidFill>
          <a:ln w="12700">
            <a:solidFill>
              <a:srgbClr val="008AD7"/>
            </a:solidFill>
            <a:prstDash val="solid"/>
          </a:ln>
        </p:spPr>
        <p:txBody>
          <a:bodyPr/>
          <a:lstStyle/>
          <a:p>
            <a:endParaRPr lang="en-US"/>
          </a:p>
        </p:txBody>
      </p:sp>
      <p:sp>
        <p:nvSpPr>
          <p:cNvPr id="44" name="Shape 35"/>
          <p:cNvSpPr/>
          <p:nvPr/>
        </p:nvSpPr>
        <p:spPr>
          <a:xfrm rot="5400000">
            <a:off x="4119372" y="2441448"/>
            <a:ext cx="128016" cy="182880"/>
          </a:xfrm>
          <a:prstGeom prst="line">
            <a:avLst/>
          </a:prstGeom>
          <a:solidFill>
            <a:srgbClr val="008AD7"/>
          </a:solidFill>
          <a:ln w="12700">
            <a:solidFill>
              <a:srgbClr val="008AD7"/>
            </a:solidFill>
            <a:prstDash val="solid"/>
          </a:ln>
        </p:spPr>
        <p:txBody>
          <a:bodyPr/>
          <a:lstStyle/>
          <a:p>
            <a:endParaRPr lang="en-US"/>
          </a:p>
        </p:txBody>
      </p:sp>
      <p:sp>
        <p:nvSpPr>
          <p:cNvPr id="45" name="Shape 36"/>
          <p:cNvSpPr/>
          <p:nvPr/>
        </p:nvSpPr>
        <p:spPr>
          <a:xfrm rot="5400000">
            <a:off x="6016752" y="2441448"/>
            <a:ext cx="128016" cy="182880"/>
          </a:xfrm>
          <a:prstGeom prst="line">
            <a:avLst/>
          </a:prstGeom>
          <a:solidFill>
            <a:srgbClr val="008AD7"/>
          </a:solidFill>
          <a:ln w="12700">
            <a:solidFill>
              <a:srgbClr val="008AD7"/>
            </a:solidFill>
            <a:prstDash val="solid"/>
          </a:ln>
        </p:spPr>
        <p:txBody>
          <a:bodyPr/>
          <a:lstStyle/>
          <a:p>
            <a:endParaRPr lang="en-US"/>
          </a:p>
        </p:txBody>
      </p:sp>
      <p:sp>
        <p:nvSpPr>
          <p:cNvPr id="46" name="Shape 37"/>
          <p:cNvSpPr/>
          <p:nvPr/>
        </p:nvSpPr>
        <p:spPr>
          <a:xfrm rot="5400000">
            <a:off x="7914132" y="2441448"/>
            <a:ext cx="128016" cy="182880"/>
          </a:xfrm>
          <a:prstGeom prst="line">
            <a:avLst/>
          </a:prstGeom>
          <a:solidFill>
            <a:srgbClr val="008AD7"/>
          </a:solidFill>
          <a:ln w="12700">
            <a:solidFill>
              <a:srgbClr val="008AD7"/>
            </a:solidFill>
            <a:prstDash val="solid"/>
          </a:ln>
        </p:spPr>
        <p:txBody>
          <a:bodyPr/>
          <a:lstStyle/>
          <a:p>
            <a:endParaRPr lang="en-US"/>
          </a:p>
        </p:txBody>
      </p:sp>
      <p:sp>
        <p:nvSpPr>
          <p:cNvPr id="47" name="Shape 38"/>
          <p:cNvSpPr/>
          <p:nvPr/>
        </p:nvSpPr>
        <p:spPr>
          <a:xfrm rot="5400000">
            <a:off x="9811512" y="2441448"/>
            <a:ext cx="128016" cy="182880"/>
          </a:xfrm>
          <a:prstGeom prst="line">
            <a:avLst/>
          </a:prstGeom>
          <a:solidFill>
            <a:srgbClr val="008AD7"/>
          </a:solidFill>
          <a:ln w="12700">
            <a:solidFill>
              <a:srgbClr val="008AD7"/>
            </a:solidFill>
            <a:prstDash val="solid"/>
          </a:ln>
        </p:spPr>
        <p:txBody>
          <a:bodyPr/>
          <a:lstStyle/>
          <a:p>
            <a:endParaRPr lang="en-US"/>
          </a:p>
        </p:txBody>
      </p:sp>
      <p:sp>
        <p:nvSpPr>
          <p:cNvPr id="48" name="Shape 39"/>
          <p:cNvSpPr/>
          <p:nvPr/>
        </p:nvSpPr>
        <p:spPr>
          <a:xfrm>
            <a:off x="457200" y="5486400"/>
            <a:ext cx="1124712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49" name="Text 40"/>
          <p:cNvSpPr/>
          <p:nvPr/>
        </p:nvSpPr>
        <p:spPr>
          <a:xfrm>
            <a:off x="685800" y="5623560"/>
            <a:ext cx="1371600" cy="228600"/>
          </a:xfrm>
          <a:prstGeom prst="rect">
            <a:avLst/>
          </a:prstGeom>
          <a:noFill/>
          <a:ln/>
        </p:spPr>
        <p:txBody>
          <a:bodyPr wrap="square" lIns="0" tIns="0" rIns="0" bIns="0" rtlCol="0" anchor="ctr"/>
          <a:lstStyle/>
          <a:p>
            <a:pPr marL="0" indent="0">
              <a:buNone/>
            </a:pPr>
            <a:r>
              <a:rPr lang="en-US" sz="900" b="1" kern="0" spc="400" dirty="0">
                <a:solidFill>
                  <a:srgbClr val="008AD7"/>
                </a:solidFill>
                <a:latin typeface="Aptos" pitchFamily="34" charset="0"/>
                <a:ea typeface="Aptos" pitchFamily="34" charset="-122"/>
                <a:cs typeface="Aptos" pitchFamily="34" charset="-120"/>
              </a:rPr>
              <a:t>HORIZON</a:t>
            </a:r>
            <a:endParaRPr lang="en-US" sz="900" dirty="0"/>
          </a:p>
        </p:txBody>
      </p:sp>
      <p:sp>
        <p:nvSpPr>
          <p:cNvPr id="50" name="Text 41"/>
          <p:cNvSpPr/>
          <p:nvPr/>
        </p:nvSpPr>
        <p:spPr>
          <a:xfrm>
            <a:off x="685800" y="5852160"/>
            <a:ext cx="2468880" cy="320040"/>
          </a:xfrm>
          <a:prstGeom prst="rect">
            <a:avLst/>
          </a:prstGeom>
          <a:noFill/>
          <a:ln/>
        </p:spPr>
        <p:txBody>
          <a:bodyPr wrap="square" lIns="0" tIns="0" rIns="0" bIns="0" rtlCol="0" anchor="ctr"/>
          <a:lstStyle/>
          <a:p>
            <a:pPr marL="0" indent="0">
              <a:buNone/>
            </a:pPr>
            <a:r>
              <a:rPr lang="en-US" sz="1600" b="1" dirty="0">
                <a:solidFill>
                  <a:srgbClr val="FFFFFF"/>
                </a:solidFill>
                <a:latin typeface="Aptos Display" pitchFamily="34" charset="0"/>
                <a:ea typeface="Aptos Display" pitchFamily="34" charset="-122"/>
                <a:cs typeface="Aptos Display" pitchFamily="34" charset="-120"/>
              </a:rPr>
              <a:t>12 to 36 months</a:t>
            </a:r>
            <a:endParaRPr lang="en-US" sz="1600" dirty="0"/>
          </a:p>
        </p:txBody>
      </p:sp>
      <p:sp>
        <p:nvSpPr>
          <p:cNvPr id="51" name="Text 42"/>
          <p:cNvSpPr/>
          <p:nvPr/>
        </p:nvSpPr>
        <p:spPr>
          <a:xfrm>
            <a:off x="3291840" y="5779008"/>
            <a:ext cx="4114800" cy="365760"/>
          </a:xfrm>
          <a:prstGeom prst="rect">
            <a:avLst/>
          </a:prstGeom>
          <a:noFill/>
          <a:ln/>
        </p:spPr>
        <p:txBody>
          <a:bodyPr wrap="square" lIns="0" tIns="0" rIns="0" bIns="0" rtlCol="0" anchor="ctr"/>
          <a:lstStyle/>
          <a:p>
            <a:pPr marL="0" indent="0">
              <a:buNone/>
            </a:pPr>
            <a:r>
              <a:rPr lang="en-US" sz="1200" dirty="0">
                <a:solidFill>
                  <a:srgbClr val="B3B3CC"/>
                </a:solidFill>
                <a:latin typeface="Aptos" pitchFamily="34" charset="0"/>
                <a:ea typeface="Aptos" pitchFamily="34" charset="-122"/>
                <a:cs typeface="Aptos" pitchFamily="34" charset="-120"/>
              </a:rPr>
              <a:t>Phased and parallel; start where the pain is highest.</a:t>
            </a:r>
            <a:endParaRPr lang="en-US" sz="1200" dirty="0"/>
          </a:p>
        </p:txBody>
      </p:sp>
      <p:sp>
        <p:nvSpPr>
          <p:cNvPr id="52" name="Text 43"/>
          <p:cNvSpPr/>
          <p:nvPr/>
        </p:nvSpPr>
        <p:spPr>
          <a:xfrm>
            <a:off x="7498080" y="5779008"/>
            <a:ext cx="4023360" cy="365760"/>
          </a:xfrm>
          <a:prstGeom prst="rect">
            <a:avLst/>
          </a:prstGeom>
          <a:noFill/>
          <a:ln/>
        </p:spPr>
        <p:txBody>
          <a:bodyPr wrap="square" lIns="0" tIns="0" rIns="0" bIns="0" rtlCol="0" anchor="ctr"/>
          <a:lstStyle/>
          <a:p>
            <a:pPr marL="0" indent="0" algn="r">
              <a:buNone/>
            </a:pPr>
            <a:r>
              <a:rPr lang="en-US" sz="1000" dirty="0">
                <a:solidFill>
                  <a:srgbClr val="8080A0"/>
                </a:solidFill>
                <a:latin typeface="Aptos" pitchFamily="34" charset="0"/>
                <a:ea typeface="Aptos" pitchFamily="34" charset="-122"/>
                <a:cs typeface="Aptos" pitchFamily="34" charset="-120"/>
              </a:rPr>
              <a:t>Steps 1, 2, 5 people-led  ·  Steps 3, 4 platform-led  ·  Step 6 engine</a:t>
            </a:r>
            <a:endParaRPr lang="en-US" sz="1000" dirty="0"/>
          </a:p>
        </p:txBody>
      </p:sp>
      <p:sp>
        <p:nvSpPr>
          <p:cNvPr id="54" name="Shape 44"/>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55" name="Text 45"/>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56" name="Text 46"/>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ACT 4  ·  PLAN</a:t>
            </a:r>
            <a:endParaRPr lang="en-US" sz="900" dirty="0"/>
          </a:p>
        </p:txBody>
      </p:sp>
      <p:pic>
        <p:nvPicPr>
          <p:cNvPr id="3" name="Picture 2" descr="NICE | Conference and Expo">
            <a:extLst>
              <a:ext uri="{FF2B5EF4-FFF2-40B4-BE49-F238E27FC236}">
                <a16:creationId xmlns:a16="http://schemas.microsoft.com/office/drawing/2014/main" id="{9DCFB4F7-08C7-28E3-F19A-A20DF3FFC47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
        <p:nvSpPr>
          <p:cNvPr id="5" name="Text 2"/>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STEP 1  ·  PILLAR ONE</a:t>
            </a:r>
            <a:endParaRPr lang="en-US" sz="1100" dirty="0"/>
          </a:p>
        </p:txBody>
      </p:sp>
      <p:sp>
        <p:nvSpPr>
          <p:cNvPr id="6" name="Text 3"/>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Build AI and ML literacy</a:t>
            </a:r>
            <a:endParaRPr lang="en-US" sz="2800" dirty="0"/>
          </a:p>
        </p:txBody>
      </p:sp>
      <p:sp>
        <p:nvSpPr>
          <p:cNvPr id="7" name="Text 4"/>
          <p:cNvSpPr/>
          <p:nvPr/>
        </p:nvSpPr>
        <p:spPr>
          <a:xfrm>
            <a:off x="2011680" y="1188720"/>
            <a:ext cx="8229600" cy="68580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Analysts cannot treat their tools as black boxes. They need to understand the principles that drive them, without becoming data scientists.</a:t>
            </a:r>
            <a:endParaRPr lang="en-US" sz="1400" dirty="0"/>
          </a:p>
        </p:txBody>
      </p:sp>
      <p:sp>
        <p:nvSpPr>
          <p:cNvPr id="8" name="Shape 5"/>
          <p:cNvSpPr/>
          <p:nvPr/>
        </p:nvSpPr>
        <p:spPr>
          <a:xfrm>
            <a:off x="457200" y="2697480"/>
            <a:ext cx="374904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9" name="Shape 6"/>
          <p:cNvSpPr/>
          <p:nvPr/>
        </p:nvSpPr>
        <p:spPr>
          <a:xfrm>
            <a:off x="457200" y="2697480"/>
            <a:ext cx="3749040" cy="73152"/>
          </a:xfrm>
          <a:prstGeom prst="rect">
            <a:avLst/>
          </a:prstGeom>
          <a:solidFill>
            <a:srgbClr val="008AD7"/>
          </a:solidFill>
          <a:ln w="12700">
            <a:solidFill>
              <a:srgbClr val="008AD7"/>
            </a:solidFill>
            <a:prstDash val="solid"/>
          </a:ln>
        </p:spPr>
        <p:txBody>
          <a:bodyPr/>
          <a:lstStyle/>
          <a:p>
            <a:endParaRPr lang="en-US"/>
          </a:p>
        </p:txBody>
      </p:sp>
      <p:sp>
        <p:nvSpPr>
          <p:cNvPr id="10" name="Shape 7"/>
          <p:cNvSpPr/>
          <p:nvPr/>
        </p:nvSpPr>
        <p:spPr>
          <a:xfrm>
            <a:off x="1920240" y="310896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11" name="Image 1" descr="preencoded.png"/>
          <p:cNvPicPr>
            <a:picLocks noChangeAspect="1"/>
          </p:cNvPicPr>
          <p:nvPr/>
        </p:nvPicPr>
        <p:blipFill>
          <a:blip r:embed="rId3"/>
          <a:stretch>
            <a:fillRect/>
          </a:stretch>
        </p:blipFill>
        <p:spPr>
          <a:xfrm>
            <a:off x="2075688" y="3264408"/>
            <a:ext cx="512064" cy="512064"/>
          </a:xfrm>
          <a:prstGeom prst="rect">
            <a:avLst/>
          </a:prstGeom>
        </p:spPr>
      </p:pic>
      <p:sp>
        <p:nvSpPr>
          <p:cNvPr id="12" name="Text 8"/>
          <p:cNvSpPr/>
          <p:nvPr/>
        </p:nvSpPr>
        <p:spPr>
          <a:xfrm>
            <a:off x="640080" y="4114800"/>
            <a:ext cx="338328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Understand the model</a:t>
            </a:r>
            <a:endParaRPr lang="en-US" sz="2000" dirty="0"/>
          </a:p>
        </p:txBody>
      </p:sp>
      <p:sp>
        <p:nvSpPr>
          <p:cNvPr id="13" name="Text 9"/>
          <p:cNvSpPr/>
          <p:nvPr/>
        </p:nvSpPr>
        <p:spPr>
          <a:xfrm>
            <a:off x="731520" y="4709160"/>
            <a:ext cx="3200400" cy="118872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How it was trained, what it does well, where it fails. Read the model card.</a:t>
            </a:r>
            <a:endParaRPr lang="en-US" sz="1600" dirty="0"/>
          </a:p>
        </p:txBody>
      </p:sp>
      <p:sp>
        <p:nvSpPr>
          <p:cNvPr id="14" name="Shape 10"/>
          <p:cNvSpPr/>
          <p:nvPr/>
        </p:nvSpPr>
        <p:spPr>
          <a:xfrm>
            <a:off x="4343400" y="2697480"/>
            <a:ext cx="374904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5" name="Shape 11"/>
          <p:cNvSpPr/>
          <p:nvPr/>
        </p:nvSpPr>
        <p:spPr>
          <a:xfrm>
            <a:off x="4343400" y="2697480"/>
            <a:ext cx="3749040" cy="73152"/>
          </a:xfrm>
          <a:prstGeom prst="rect">
            <a:avLst/>
          </a:prstGeom>
          <a:solidFill>
            <a:srgbClr val="008AD7"/>
          </a:solidFill>
          <a:ln w="12700">
            <a:solidFill>
              <a:srgbClr val="008AD7"/>
            </a:solidFill>
            <a:prstDash val="solid"/>
          </a:ln>
        </p:spPr>
        <p:txBody>
          <a:bodyPr/>
          <a:lstStyle/>
          <a:p>
            <a:endParaRPr lang="en-US"/>
          </a:p>
        </p:txBody>
      </p:sp>
      <p:sp>
        <p:nvSpPr>
          <p:cNvPr id="16" name="Shape 12"/>
          <p:cNvSpPr/>
          <p:nvPr/>
        </p:nvSpPr>
        <p:spPr>
          <a:xfrm>
            <a:off x="5806440" y="310896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17" name="Image 2" descr="preencoded.png"/>
          <p:cNvPicPr>
            <a:picLocks noChangeAspect="1"/>
          </p:cNvPicPr>
          <p:nvPr/>
        </p:nvPicPr>
        <p:blipFill>
          <a:blip r:embed="rId4"/>
          <a:stretch>
            <a:fillRect/>
          </a:stretch>
        </p:blipFill>
        <p:spPr>
          <a:xfrm>
            <a:off x="5961888" y="3264408"/>
            <a:ext cx="512064" cy="512064"/>
          </a:xfrm>
          <a:prstGeom prst="rect">
            <a:avLst/>
          </a:prstGeom>
        </p:spPr>
      </p:pic>
      <p:sp>
        <p:nvSpPr>
          <p:cNvPr id="18" name="Text 13"/>
          <p:cNvSpPr/>
          <p:nvPr/>
        </p:nvSpPr>
        <p:spPr>
          <a:xfrm>
            <a:off x="4526280" y="4114800"/>
            <a:ext cx="338328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Audit for adversarial inputs</a:t>
            </a:r>
            <a:endParaRPr lang="en-US" sz="2000" dirty="0"/>
          </a:p>
        </p:txBody>
      </p:sp>
      <p:sp>
        <p:nvSpPr>
          <p:cNvPr id="19" name="Text 14"/>
          <p:cNvSpPr/>
          <p:nvPr/>
        </p:nvSpPr>
        <p:spPr>
          <a:xfrm>
            <a:off x="4617720" y="4709160"/>
            <a:ext cx="3200400" cy="118872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Recognize data poisoning, evasion, and prompt injection. They target your AI.</a:t>
            </a:r>
            <a:br>
              <a:rPr lang="en-US" sz="1600" dirty="0">
                <a:solidFill>
                  <a:srgbClr val="B3B3CC"/>
                </a:solidFill>
                <a:latin typeface="Aptos" pitchFamily="34" charset="0"/>
                <a:ea typeface="Aptos" pitchFamily="34" charset="-122"/>
                <a:cs typeface="Aptos" pitchFamily="34" charset="-120"/>
              </a:rPr>
            </a:br>
            <a:br>
              <a:rPr lang="en-US" sz="1600" dirty="0">
                <a:solidFill>
                  <a:srgbClr val="B3B3CC"/>
                </a:solidFill>
                <a:latin typeface="Aptos" pitchFamily="34" charset="0"/>
                <a:ea typeface="Aptos" pitchFamily="34" charset="-122"/>
                <a:cs typeface="Aptos" pitchFamily="34" charset="-120"/>
              </a:rPr>
            </a:br>
            <a:r>
              <a:rPr lang="en-US" sz="1600" dirty="0">
                <a:solidFill>
                  <a:srgbClr val="B3B3CC"/>
                </a:solidFill>
                <a:latin typeface="Aptos" pitchFamily="34" charset="0"/>
                <a:ea typeface="Aptos" pitchFamily="34" charset="-122"/>
                <a:cs typeface="Aptos" pitchFamily="34" charset="-120"/>
              </a:rPr>
              <a:t>Security for (AI for Security)</a:t>
            </a:r>
            <a:endParaRPr lang="en-US" sz="1600" dirty="0"/>
          </a:p>
        </p:txBody>
      </p:sp>
      <p:sp>
        <p:nvSpPr>
          <p:cNvPr id="20" name="Shape 15"/>
          <p:cNvSpPr/>
          <p:nvPr/>
        </p:nvSpPr>
        <p:spPr>
          <a:xfrm>
            <a:off x="8229600" y="2697480"/>
            <a:ext cx="3749040" cy="33832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1" name="Shape 16"/>
          <p:cNvSpPr/>
          <p:nvPr/>
        </p:nvSpPr>
        <p:spPr>
          <a:xfrm>
            <a:off x="8229600" y="2697480"/>
            <a:ext cx="3749040" cy="73152"/>
          </a:xfrm>
          <a:prstGeom prst="rect">
            <a:avLst/>
          </a:prstGeom>
          <a:solidFill>
            <a:srgbClr val="008AD7"/>
          </a:solidFill>
          <a:ln w="12700">
            <a:solidFill>
              <a:srgbClr val="008AD7"/>
            </a:solidFill>
            <a:prstDash val="solid"/>
          </a:ln>
        </p:spPr>
        <p:txBody>
          <a:bodyPr/>
          <a:lstStyle/>
          <a:p>
            <a:endParaRPr lang="en-US"/>
          </a:p>
        </p:txBody>
      </p:sp>
      <p:sp>
        <p:nvSpPr>
          <p:cNvPr id="22" name="Shape 17"/>
          <p:cNvSpPr/>
          <p:nvPr/>
        </p:nvSpPr>
        <p:spPr>
          <a:xfrm>
            <a:off x="9692640" y="310896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23" name="Image 3" descr="preencoded.png"/>
          <p:cNvPicPr>
            <a:picLocks noChangeAspect="1"/>
          </p:cNvPicPr>
          <p:nvPr/>
        </p:nvPicPr>
        <p:blipFill>
          <a:blip r:embed="rId5"/>
          <a:stretch>
            <a:fillRect/>
          </a:stretch>
        </p:blipFill>
        <p:spPr>
          <a:xfrm>
            <a:off x="9848088" y="3264408"/>
            <a:ext cx="512064" cy="512064"/>
          </a:xfrm>
          <a:prstGeom prst="rect">
            <a:avLst/>
          </a:prstGeom>
        </p:spPr>
      </p:pic>
      <p:sp>
        <p:nvSpPr>
          <p:cNvPr id="24" name="Text 18"/>
          <p:cNvSpPr/>
          <p:nvPr/>
        </p:nvSpPr>
        <p:spPr>
          <a:xfrm>
            <a:off x="8412480" y="4114800"/>
            <a:ext cx="3383280" cy="5486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Read confidence scores</a:t>
            </a:r>
            <a:endParaRPr lang="en-US" sz="2000" dirty="0"/>
          </a:p>
        </p:txBody>
      </p:sp>
      <p:sp>
        <p:nvSpPr>
          <p:cNvPr id="25" name="Text 19"/>
          <p:cNvSpPr/>
          <p:nvPr/>
        </p:nvSpPr>
        <p:spPr>
          <a:xfrm>
            <a:off x="8503920" y="4709160"/>
            <a:ext cx="3200400" cy="118872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Probabilistic detection is not a deterministic alert. Confidence tells you what to do next.</a:t>
            </a:r>
            <a:endParaRPr lang="en-US" sz="1600" dirty="0"/>
          </a:p>
        </p:txBody>
      </p:sp>
      <p:sp>
        <p:nvSpPr>
          <p:cNvPr id="27" name="Shape 20"/>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28" name="Text 21"/>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29" name="Text 22"/>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STEP 1 / 6</a:t>
            </a:r>
            <a:endParaRPr lang="en-US" sz="900" dirty="0"/>
          </a:p>
        </p:txBody>
      </p:sp>
      <p:pic>
        <p:nvPicPr>
          <p:cNvPr id="3" name="Picture 2" descr="NICE | Conference and Expo">
            <a:extLst>
              <a:ext uri="{FF2B5EF4-FFF2-40B4-BE49-F238E27FC236}">
                <a16:creationId xmlns:a16="http://schemas.microsoft.com/office/drawing/2014/main" id="{75A389A4-D800-3F32-952E-0BC8B293C80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917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DEEP DIVE  ·  PILLAR ONE EXTENDED</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Not all AI in the SOC is the same</a:t>
            </a:r>
            <a:endParaRPr lang="en-US" sz="2800" dirty="0"/>
          </a:p>
        </p:txBody>
      </p:sp>
      <p:sp>
        <p:nvSpPr>
          <p:cNvPr id="6" name="Text 3"/>
          <p:cNvSpPr/>
          <p:nvPr/>
        </p:nvSpPr>
        <p:spPr>
          <a:xfrm>
            <a:off x="2011680" y="1143000"/>
            <a:ext cx="9601200" cy="64008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Two complementary categories of AI now run in modern security operations. Knowing the difference is part of AI literacy.</a:t>
            </a:r>
            <a:endParaRPr lang="en-US" sz="1400" dirty="0"/>
          </a:p>
        </p:txBody>
      </p:sp>
      <p:sp>
        <p:nvSpPr>
          <p:cNvPr id="7" name="Shape 4"/>
          <p:cNvSpPr/>
          <p:nvPr/>
        </p:nvSpPr>
        <p:spPr>
          <a:xfrm>
            <a:off x="457200" y="2057400"/>
            <a:ext cx="5577840" cy="402336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8" name="Shape 5"/>
          <p:cNvSpPr/>
          <p:nvPr/>
        </p:nvSpPr>
        <p:spPr>
          <a:xfrm>
            <a:off x="457200" y="2057400"/>
            <a:ext cx="5577840" cy="91440"/>
          </a:xfrm>
          <a:prstGeom prst="rect">
            <a:avLst/>
          </a:prstGeom>
          <a:solidFill>
            <a:srgbClr val="008AD7"/>
          </a:solidFill>
          <a:ln w="12700">
            <a:solidFill>
              <a:srgbClr val="008AD7"/>
            </a:solidFill>
            <a:prstDash val="solid"/>
          </a:ln>
        </p:spPr>
        <p:txBody>
          <a:bodyPr/>
          <a:lstStyle/>
          <a:p>
            <a:endParaRPr lang="en-US"/>
          </a:p>
        </p:txBody>
      </p:sp>
      <p:sp>
        <p:nvSpPr>
          <p:cNvPr id="9" name="Shape 6"/>
          <p:cNvSpPr/>
          <p:nvPr/>
        </p:nvSpPr>
        <p:spPr>
          <a:xfrm>
            <a:off x="777240" y="2468880"/>
            <a:ext cx="914400" cy="914400"/>
          </a:xfrm>
          <a:prstGeom prst="ellipse">
            <a:avLst/>
          </a:prstGeom>
          <a:solidFill>
            <a:srgbClr val="008AD7"/>
          </a:solidFill>
          <a:ln w="12700">
            <a:solidFill>
              <a:srgbClr val="008AD7"/>
            </a:solidFill>
            <a:prstDash val="solid"/>
          </a:ln>
        </p:spPr>
        <p:txBody>
          <a:bodyPr/>
          <a:lstStyle/>
          <a:p>
            <a:endParaRPr lang="en-US"/>
          </a:p>
        </p:txBody>
      </p:sp>
      <p:pic>
        <p:nvPicPr>
          <p:cNvPr id="10" name="Image 1" descr="preencoded.png"/>
          <p:cNvPicPr>
            <a:picLocks noChangeAspect="1"/>
          </p:cNvPicPr>
          <p:nvPr/>
        </p:nvPicPr>
        <p:blipFill>
          <a:blip r:embed="rId3"/>
          <a:stretch>
            <a:fillRect/>
          </a:stretch>
        </p:blipFill>
        <p:spPr>
          <a:xfrm>
            <a:off x="960120" y="2651760"/>
            <a:ext cx="548640" cy="548640"/>
          </a:xfrm>
          <a:prstGeom prst="rect">
            <a:avLst/>
          </a:prstGeom>
        </p:spPr>
      </p:pic>
      <p:sp>
        <p:nvSpPr>
          <p:cNvPr id="11" name="Text 7"/>
          <p:cNvSpPr/>
          <p:nvPr/>
        </p:nvSpPr>
        <p:spPr>
          <a:xfrm>
            <a:off x="1920240" y="2468880"/>
            <a:ext cx="36576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CATEGORY 1</a:t>
            </a:r>
            <a:endParaRPr lang="en-US" sz="1100" dirty="0"/>
          </a:p>
        </p:txBody>
      </p:sp>
      <p:sp>
        <p:nvSpPr>
          <p:cNvPr id="12" name="Text 8"/>
          <p:cNvSpPr/>
          <p:nvPr/>
        </p:nvSpPr>
        <p:spPr>
          <a:xfrm>
            <a:off x="1920240" y="2743200"/>
            <a:ext cx="3657600" cy="548640"/>
          </a:xfrm>
          <a:prstGeom prst="rect">
            <a:avLst/>
          </a:prstGeom>
          <a:noFill/>
          <a:ln/>
        </p:spPr>
        <p:txBody>
          <a:bodyPr wrap="square" lIns="0" tIns="0" rIns="0" bIns="0" rtlCol="0" anchor="ctr"/>
          <a:lstStyle/>
          <a:p>
            <a:pPr marL="0" indent="0">
              <a:buNone/>
            </a:pPr>
            <a:r>
              <a:rPr lang="en-US" sz="1900" b="1" dirty="0">
                <a:solidFill>
                  <a:srgbClr val="FFFFFF"/>
                </a:solidFill>
                <a:latin typeface="Aptos Display" pitchFamily="34" charset="0"/>
                <a:ea typeface="Aptos Display" pitchFamily="34" charset="-122"/>
                <a:cs typeface="Aptos Display" pitchFamily="34" charset="-120"/>
              </a:rPr>
              <a:t>Traditional ML and deep learning</a:t>
            </a:r>
            <a:endParaRPr lang="en-US" sz="1900" dirty="0"/>
          </a:p>
        </p:txBody>
      </p:sp>
      <p:sp>
        <p:nvSpPr>
          <p:cNvPr id="13" name="Text 9"/>
          <p:cNvSpPr/>
          <p:nvPr/>
        </p:nvSpPr>
        <p:spPr>
          <a:xfrm>
            <a:off x="777240" y="3657600"/>
            <a:ext cx="4937760" cy="36576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The pattern matcher.</a:t>
            </a:r>
            <a:endParaRPr lang="en-US" sz="2000" dirty="0"/>
          </a:p>
        </p:txBody>
      </p:sp>
      <p:sp>
        <p:nvSpPr>
          <p:cNvPr id="14" name="Text 10"/>
          <p:cNvSpPr/>
          <p:nvPr/>
        </p:nvSpPr>
        <p:spPr>
          <a:xfrm>
            <a:off x="777240" y="4069080"/>
            <a:ext cx="4937760" cy="1828800"/>
          </a:xfrm>
          <a:prstGeom prst="rect">
            <a:avLst/>
          </a:prstGeom>
          <a:noFill/>
          <a:ln/>
        </p:spPr>
        <p:txBody>
          <a:bodyPr wrap="square" lIns="0" tIns="0" rIns="0" bIns="0" rtlCol="0" anchor="t"/>
          <a:lstStyle/>
          <a:p>
            <a:pPr marL="0" indent="0">
              <a:buNone/>
            </a:pPr>
            <a:r>
              <a:rPr lang="en-US" sz="1600" dirty="0">
                <a:solidFill>
                  <a:srgbClr val="D4D4E4"/>
                </a:solidFill>
                <a:latin typeface="Aptos" pitchFamily="34" charset="0"/>
                <a:ea typeface="Aptos" pitchFamily="34" charset="-122"/>
                <a:cs typeface="Aptos" pitchFamily="34" charset="-120"/>
              </a:rPr>
              <a:t>Excels at structured pattern recognition and fast automated decisions on packets, logs, files, and events.</a:t>
            </a:r>
            <a:endParaRPr lang="en-US" sz="1600" dirty="0"/>
          </a:p>
          <a:p>
            <a:pPr marL="0" indent="0">
              <a:buNone/>
            </a:pPr>
            <a:r>
              <a:rPr lang="en-US" sz="1600" dirty="0">
                <a:solidFill>
                  <a:srgbClr val="000000"/>
                </a:solidFill>
                <a:latin typeface="Aptos" pitchFamily="34" charset="0"/>
                <a:ea typeface="Aptos" pitchFamily="34" charset="-122"/>
                <a:cs typeface="Aptos" pitchFamily="34" charset="-120"/>
              </a:rPr>
              <a:t>
</a:t>
            </a:r>
            <a:endParaRPr lang="en-US" sz="1600" dirty="0"/>
          </a:p>
          <a:p>
            <a:pPr marL="0" indent="0">
              <a:buNone/>
            </a:pPr>
            <a:r>
              <a:rPr lang="en-US" sz="1600" dirty="0">
                <a:solidFill>
                  <a:srgbClr val="D4D4E4"/>
                </a:solidFill>
                <a:latin typeface="Aptos" pitchFamily="34" charset="0"/>
                <a:ea typeface="Aptos" pitchFamily="34" charset="-122"/>
                <a:cs typeface="Aptos" pitchFamily="34" charset="-120"/>
              </a:rPr>
              <a:t>Trained on labeled data to spot known and novel attacks; runs at network edge in milliseconds.</a:t>
            </a:r>
            <a:endParaRPr lang="en-US" sz="1600" dirty="0"/>
          </a:p>
        </p:txBody>
      </p:sp>
      <p:sp>
        <p:nvSpPr>
          <p:cNvPr id="15" name="Shape 11"/>
          <p:cNvSpPr/>
          <p:nvPr/>
        </p:nvSpPr>
        <p:spPr>
          <a:xfrm>
            <a:off x="6172200" y="2057400"/>
            <a:ext cx="5532120" cy="4023360"/>
          </a:xfrm>
          <a:prstGeom prst="rect">
            <a:avLst/>
          </a:prstGeom>
          <a:solidFill>
            <a:srgbClr val="513DDC">
              <a:alpha val="70000"/>
            </a:srgbClr>
          </a:solidFill>
          <a:ln w="12700">
            <a:solidFill>
              <a:srgbClr val="008AD7"/>
            </a:solidFill>
            <a:prstDash val="solid"/>
          </a:ln>
        </p:spPr>
        <p:txBody>
          <a:bodyPr/>
          <a:lstStyle/>
          <a:p>
            <a:endParaRPr lang="en-US"/>
          </a:p>
        </p:txBody>
      </p:sp>
      <p:sp>
        <p:nvSpPr>
          <p:cNvPr id="16" name="Shape 12"/>
          <p:cNvSpPr/>
          <p:nvPr/>
        </p:nvSpPr>
        <p:spPr>
          <a:xfrm>
            <a:off x="6172200" y="2057400"/>
            <a:ext cx="5532120" cy="91440"/>
          </a:xfrm>
          <a:prstGeom prst="rect">
            <a:avLst/>
          </a:prstGeom>
          <a:solidFill>
            <a:srgbClr val="008AD7"/>
          </a:solidFill>
          <a:ln w="12700">
            <a:solidFill>
              <a:srgbClr val="008AD7"/>
            </a:solidFill>
            <a:prstDash val="solid"/>
          </a:ln>
        </p:spPr>
        <p:txBody>
          <a:bodyPr/>
          <a:lstStyle/>
          <a:p>
            <a:endParaRPr lang="en-US"/>
          </a:p>
        </p:txBody>
      </p:sp>
      <p:sp>
        <p:nvSpPr>
          <p:cNvPr id="17" name="Shape 13"/>
          <p:cNvSpPr/>
          <p:nvPr/>
        </p:nvSpPr>
        <p:spPr>
          <a:xfrm>
            <a:off x="6492240" y="2468880"/>
            <a:ext cx="914400" cy="914400"/>
          </a:xfrm>
          <a:prstGeom prst="ellipse">
            <a:avLst/>
          </a:prstGeom>
          <a:solidFill>
            <a:srgbClr val="008AD7"/>
          </a:solidFill>
          <a:ln w="12700">
            <a:solidFill>
              <a:srgbClr val="008AD7"/>
            </a:solidFill>
            <a:prstDash val="solid"/>
          </a:ln>
        </p:spPr>
        <p:txBody>
          <a:bodyPr/>
          <a:lstStyle/>
          <a:p>
            <a:endParaRPr lang="en-US"/>
          </a:p>
        </p:txBody>
      </p:sp>
      <p:pic>
        <p:nvPicPr>
          <p:cNvPr id="18" name="Image 2" descr="preencoded.png"/>
          <p:cNvPicPr>
            <a:picLocks noChangeAspect="1"/>
          </p:cNvPicPr>
          <p:nvPr/>
        </p:nvPicPr>
        <p:blipFill>
          <a:blip r:embed="rId4"/>
          <a:stretch>
            <a:fillRect/>
          </a:stretch>
        </p:blipFill>
        <p:spPr>
          <a:xfrm>
            <a:off x="6675120" y="2651760"/>
            <a:ext cx="548640" cy="548640"/>
          </a:xfrm>
          <a:prstGeom prst="rect">
            <a:avLst/>
          </a:prstGeom>
        </p:spPr>
      </p:pic>
      <p:sp>
        <p:nvSpPr>
          <p:cNvPr id="19" name="Text 14"/>
          <p:cNvSpPr/>
          <p:nvPr/>
        </p:nvSpPr>
        <p:spPr>
          <a:xfrm>
            <a:off x="7635240" y="2468880"/>
            <a:ext cx="36576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CATEGORY 2</a:t>
            </a:r>
            <a:endParaRPr lang="en-US" sz="1100" dirty="0"/>
          </a:p>
        </p:txBody>
      </p:sp>
      <p:sp>
        <p:nvSpPr>
          <p:cNvPr id="20" name="Text 15"/>
          <p:cNvSpPr/>
          <p:nvPr/>
        </p:nvSpPr>
        <p:spPr>
          <a:xfrm>
            <a:off x="7635240" y="2743200"/>
            <a:ext cx="3931920" cy="548640"/>
          </a:xfrm>
          <a:prstGeom prst="rect">
            <a:avLst/>
          </a:prstGeom>
          <a:noFill/>
          <a:ln/>
        </p:spPr>
        <p:txBody>
          <a:bodyPr wrap="square" lIns="0" tIns="0" rIns="0" bIns="0" rtlCol="0" anchor="ctr"/>
          <a:lstStyle/>
          <a:p>
            <a:pPr marL="0" indent="0">
              <a:buNone/>
            </a:pPr>
            <a:r>
              <a:rPr lang="en-US" sz="1900" b="1" dirty="0">
                <a:solidFill>
                  <a:srgbClr val="FFFFFF"/>
                </a:solidFill>
                <a:latin typeface="Aptos Display" pitchFamily="34" charset="0"/>
                <a:ea typeface="Aptos Display" pitchFamily="34" charset="-122"/>
                <a:cs typeface="Aptos Display" pitchFamily="34" charset="-120"/>
              </a:rPr>
              <a:t>Large language models (LLMs)</a:t>
            </a:r>
            <a:endParaRPr lang="en-US" sz="1900" dirty="0"/>
          </a:p>
        </p:txBody>
      </p:sp>
      <p:sp>
        <p:nvSpPr>
          <p:cNvPr id="21" name="Text 16"/>
          <p:cNvSpPr/>
          <p:nvPr/>
        </p:nvSpPr>
        <p:spPr>
          <a:xfrm>
            <a:off x="6492240" y="3657600"/>
            <a:ext cx="4937760" cy="36576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The interpreter.</a:t>
            </a:r>
            <a:endParaRPr lang="en-US" sz="2000" dirty="0"/>
          </a:p>
        </p:txBody>
      </p:sp>
      <p:sp>
        <p:nvSpPr>
          <p:cNvPr id="22" name="Text 17"/>
          <p:cNvSpPr/>
          <p:nvPr/>
        </p:nvSpPr>
        <p:spPr>
          <a:xfrm>
            <a:off x="6492240" y="4069080"/>
            <a:ext cx="4937760" cy="1828800"/>
          </a:xfrm>
          <a:prstGeom prst="rect">
            <a:avLst/>
          </a:prstGeom>
          <a:noFill/>
          <a:ln/>
        </p:spPr>
        <p:txBody>
          <a:bodyPr wrap="square" lIns="0" tIns="0" rIns="0" bIns="0" rtlCol="0" anchor="t"/>
          <a:lstStyle/>
          <a:p>
            <a:pPr marL="0" indent="0">
              <a:buNone/>
            </a:pPr>
            <a:r>
              <a:rPr lang="en-US" sz="1600" dirty="0">
                <a:solidFill>
                  <a:srgbClr val="D4D4E4"/>
                </a:solidFill>
                <a:latin typeface="Aptos" pitchFamily="34" charset="0"/>
                <a:ea typeface="Aptos" pitchFamily="34" charset="-122"/>
                <a:cs typeface="Aptos" pitchFamily="34" charset="-120"/>
              </a:rPr>
              <a:t>Excels at understanding and generating human language; suited for context-heavy or narrative reasoning tasks.
</a:t>
            </a:r>
            <a:r>
              <a:rPr lang="en-US" sz="1600" dirty="0">
                <a:solidFill>
                  <a:srgbClr val="000000"/>
                </a:solidFill>
                <a:latin typeface="Aptos" pitchFamily="34" charset="0"/>
                <a:ea typeface="Aptos" pitchFamily="34" charset="-122"/>
                <a:cs typeface="Aptos" pitchFamily="34" charset="-120"/>
              </a:rPr>
              <a:t>
</a:t>
            </a:r>
            <a:endParaRPr lang="en-US" sz="1600" dirty="0"/>
          </a:p>
          <a:p>
            <a:pPr marL="0" indent="0">
              <a:buNone/>
            </a:pPr>
            <a:r>
              <a:rPr lang="en-US" sz="1600" b="1" dirty="0">
                <a:solidFill>
                  <a:srgbClr val="FFFFFF"/>
                </a:solidFill>
                <a:latin typeface="Aptos" pitchFamily="34" charset="0"/>
                <a:ea typeface="Aptos" pitchFamily="34" charset="-122"/>
                <a:cs typeface="Aptos" pitchFamily="34" charset="-120"/>
              </a:rPr>
              <a:t>Turns alerts, reports, and code into summaries, hypotheses, and recommendations for analysts.</a:t>
            </a:r>
            <a:endParaRPr lang="en-US" sz="1600" dirty="0"/>
          </a:p>
        </p:txBody>
      </p:sp>
      <p:sp>
        <p:nvSpPr>
          <p:cNvPr id="23" name="Text 18"/>
          <p:cNvSpPr/>
          <p:nvPr/>
        </p:nvSpPr>
        <p:spPr>
          <a:xfrm>
            <a:off x="457200" y="6263640"/>
            <a:ext cx="11247120" cy="27432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pitchFamily="34" charset="0"/>
                <a:ea typeface="Aptos" pitchFamily="34" charset="-122"/>
                <a:cs typeface="Aptos" pitchFamily="34" charset="-120"/>
              </a:rPr>
              <a:t>Different but complementary; each strongest where the other is weakest.</a:t>
            </a:r>
            <a:endParaRPr lang="en-US" sz="1300" dirty="0"/>
          </a:p>
        </p:txBody>
      </p:sp>
      <p:sp>
        <p:nvSpPr>
          <p:cNvPr id="25" name="Shape 19"/>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26" name="Text 20"/>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ML and deep learning vs LLMs in the SOC</a:t>
            </a:r>
            <a:endParaRPr lang="en-US" sz="900" dirty="0"/>
          </a:p>
        </p:txBody>
      </p:sp>
      <p:sp>
        <p:nvSpPr>
          <p:cNvPr id="27" name="Text 21"/>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INTRO</a:t>
            </a:r>
            <a:endParaRPr lang="en-US" sz="900" dirty="0"/>
          </a:p>
        </p:txBody>
      </p:sp>
      <p:pic>
        <p:nvPicPr>
          <p:cNvPr id="24" name="Picture 2" descr="NICE | Conference and Expo">
            <a:extLst>
              <a:ext uri="{FF2B5EF4-FFF2-40B4-BE49-F238E27FC236}">
                <a16:creationId xmlns:a16="http://schemas.microsoft.com/office/drawing/2014/main" id="{85BE5A0D-8551-FA58-6836-A43E8714ED8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1EF71592-6796-7921-9BAD-80DDD73C7A70}"/>
              </a:ext>
            </a:extLst>
          </p:cNvPr>
          <p:cNvSpPr/>
          <p:nvPr/>
        </p:nvSpPr>
        <p:spPr>
          <a:xfrm>
            <a:off x="10424160" y="23911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THE FUNDAMENTAL SPLIT</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Three dimensions where they differ</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Use these three questions to decide which AI category fits a given SOC task.</a:t>
            </a:r>
            <a:endParaRPr lang="en-US" sz="1400" dirty="0"/>
          </a:p>
        </p:txBody>
      </p:sp>
      <p:sp>
        <p:nvSpPr>
          <p:cNvPr id="7" name="Shape 4"/>
          <p:cNvSpPr/>
          <p:nvPr/>
        </p:nvSpPr>
        <p:spPr>
          <a:xfrm>
            <a:off x="3291840" y="1691640"/>
            <a:ext cx="4206240" cy="411480"/>
          </a:xfrm>
          <a:prstGeom prst="rect">
            <a:avLst/>
          </a:prstGeom>
          <a:solidFill>
            <a:srgbClr val="008AD7"/>
          </a:solidFill>
          <a:ln w="12700">
            <a:solidFill>
              <a:srgbClr val="008AD7"/>
            </a:solidFill>
            <a:prstDash val="solid"/>
          </a:ln>
        </p:spPr>
        <p:txBody>
          <a:bodyPr/>
          <a:lstStyle/>
          <a:p>
            <a:endParaRPr lang="en-US"/>
          </a:p>
        </p:txBody>
      </p:sp>
      <p:sp>
        <p:nvSpPr>
          <p:cNvPr id="8" name="Text 5"/>
          <p:cNvSpPr/>
          <p:nvPr/>
        </p:nvSpPr>
        <p:spPr>
          <a:xfrm>
            <a:off x="3291840" y="1691640"/>
            <a:ext cx="4206240" cy="411480"/>
          </a:xfrm>
          <a:prstGeom prst="rect">
            <a:avLst/>
          </a:prstGeom>
          <a:noFill/>
          <a:ln/>
        </p:spPr>
        <p:txBody>
          <a:bodyPr wrap="square" lIns="0" tIns="0" rIns="0" bIns="0" rtlCol="0" anchor="ctr"/>
          <a:lstStyle/>
          <a:p>
            <a:pPr marL="0" indent="0" algn="ctr">
              <a:buNone/>
            </a:pPr>
            <a:r>
              <a:rPr lang="en-US" sz="1100" b="1" kern="0" spc="300" dirty="0">
                <a:solidFill>
                  <a:srgbClr val="FFFFFF"/>
                </a:solidFill>
                <a:latin typeface="Aptos" pitchFamily="34" charset="0"/>
                <a:ea typeface="Aptos" pitchFamily="34" charset="-122"/>
                <a:cs typeface="Aptos" pitchFamily="34" charset="-120"/>
              </a:rPr>
              <a:t>ML and deep learning</a:t>
            </a:r>
            <a:endParaRPr lang="en-US" sz="1100" dirty="0"/>
          </a:p>
        </p:txBody>
      </p:sp>
      <p:sp>
        <p:nvSpPr>
          <p:cNvPr id="9" name="Shape 6"/>
          <p:cNvSpPr/>
          <p:nvPr/>
        </p:nvSpPr>
        <p:spPr>
          <a:xfrm>
            <a:off x="7589520" y="1691640"/>
            <a:ext cx="4114800" cy="411480"/>
          </a:xfrm>
          <a:prstGeom prst="rect">
            <a:avLst/>
          </a:prstGeom>
          <a:solidFill>
            <a:srgbClr val="008AD7"/>
          </a:solidFill>
          <a:ln w="12700">
            <a:solidFill>
              <a:srgbClr val="008AD7"/>
            </a:solidFill>
            <a:prstDash val="solid"/>
          </a:ln>
        </p:spPr>
        <p:txBody>
          <a:bodyPr/>
          <a:lstStyle/>
          <a:p>
            <a:endParaRPr lang="en-US"/>
          </a:p>
        </p:txBody>
      </p:sp>
      <p:sp>
        <p:nvSpPr>
          <p:cNvPr id="10" name="Text 7"/>
          <p:cNvSpPr/>
          <p:nvPr/>
        </p:nvSpPr>
        <p:spPr>
          <a:xfrm>
            <a:off x="7589520" y="1691640"/>
            <a:ext cx="4114800" cy="411480"/>
          </a:xfrm>
          <a:prstGeom prst="rect">
            <a:avLst/>
          </a:prstGeom>
          <a:noFill/>
          <a:ln/>
        </p:spPr>
        <p:txBody>
          <a:bodyPr wrap="square" lIns="0" tIns="0" rIns="0" bIns="0" rtlCol="0" anchor="ctr"/>
          <a:lstStyle/>
          <a:p>
            <a:pPr marL="0" indent="0" algn="ctr">
              <a:buNone/>
            </a:pPr>
            <a:r>
              <a:rPr lang="en-US" sz="1100" b="1" kern="0" spc="300" dirty="0">
                <a:solidFill>
                  <a:srgbClr val="FFFFFF"/>
                </a:solidFill>
                <a:latin typeface="Aptos" pitchFamily="34" charset="0"/>
                <a:ea typeface="Aptos" pitchFamily="34" charset="-122"/>
                <a:cs typeface="Aptos" pitchFamily="34" charset="-120"/>
              </a:rPr>
              <a:t>Large language models</a:t>
            </a:r>
            <a:endParaRPr lang="en-US" sz="1100" dirty="0"/>
          </a:p>
        </p:txBody>
      </p:sp>
      <p:sp>
        <p:nvSpPr>
          <p:cNvPr id="11" name="Shape 8"/>
          <p:cNvSpPr/>
          <p:nvPr/>
        </p:nvSpPr>
        <p:spPr>
          <a:xfrm>
            <a:off x="457200" y="2240280"/>
            <a:ext cx="2743200" cy="137160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pic>
        <p:nvPicPr>
          <p:cNvPr id="12" name="Image 1" descr="preencoded.png"/>
          <p:cNvPicPr>
            <a:picLocks noChangeAspect="1"/>
          </p:cNvPicPr>
          <p:nvPr/>
        </p:nvPicPr>
        <p:blipFill>
          <a:blip r:embed="rId3"/>
          <a:stretch>
            <a:fillRect/>
          </a:stretch>
        </p:blipFill>
        <p:spPr>
          <a:xfrm>
            <a:off x="685800" y="2606040"/>
            <a:ext cx="594360" cy="594360"/>
          </a:xfrm>
          <a:prstGeom prst="rect">
            <a:avLst/>
          </a:prstGeom>
        </p:spPr>
      </p:pic>
      <p:sp>
        <p:nvSpPr>
          <p:cNvPr id="13" name="Text 9"/>
          <p:cNvSpPr/>
          <p:nvPr/>
        </p:nvSpPr>
        <p:spPr>
          <a:xfrm>
            <a:off x="1417320" y="2606040"/>
            <a:ext cx="1691640" cy="64008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Data and context</a:t>
            </a:r>
            <a:endParaRPr lang="en-US" dirty="0"/>
          </a:p>
        </p:txBody>
      </p:sp>
      <p:sp>
        <p:nvSpPr>
          <p:cNvPr id="14" name="Shape 10"/>
          <p:cNvSpPr/>
          <p:nvPr/>
        </p:nvSpPr>
        <p:spPr>
          <a:xfrm>
            <a:off x="3291840" y="2240280"/>
            <a:ext cx="4206240" cy="137160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15" name="Text 11"/>
          <p:cNvSpPr/>
          <p:nvPr/>
        </p:nvSpPr>
        <p:spPr>
          <a:xfrm>
            <a:off x="3429000" y="2377440"/>
            <a:ext cx="393192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Analyzes structured data and predefined features: network flows, system logs, file attributes.</a:t>
            </a:r>
            <a:endParaRPr lang="en-US" sz="1600" dirty="0"/>
          </a:p>
        </p:txBody>
      </p:sp>
      <p:sp>
        <p:nvSpPr>
          <p:cNvPr id="16" name="Shape 12"/>
          <p:cNvSpPr/>
          <p:nvPr/>
        </p:nvSpPr>
        <p:spPr>
          <a:xfrm>
            <a:off x="7589520" y="2240280"/>
            <a:ext cx="4114800" cy="137160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17" name="Text 13"/>
          <p:cNvSpPr/>
          <p:nvPr/>
        </p:nvSpPr>
        <p:spPr>
          <a:xfrm>
            <a:off x="7726680" y="2377440"/>
            <a:ext cx="3840480" cy="109728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Analyzes unstructured text and complex context: incident reports, code, threat intel, alerts.</a:t>
            </a:r>
            <a:endParaRPr lang="en-US" sz="1600" dirty="0"/>
          </a:p>
        </p:txBody>
      </p:sp>
      <p:sp>
        <p:nvSpPr>
          <p:cNvPr id="18" name="Shape 14"/>
          <p:cNvSpPr/>
          <p:nvPr/>
        </p:nvSpPr>
        <p:spPr>
          <a:xfrm>
            <a:off x="457200" y="3721608"/>
            <a:ext cx="2743200" cy="137160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pic>
        <p:nvPicPr>
          <p:cNvPr id="19" name="Image 2" descr="preencoded.png"/>
          <p:cNvPicPr>
            <a:picLocks noChangeAspect="1"/>
          </p:cNvPicPr>
          <p:nvPr/>
        </p:nvPicPr>
        <p:blipFill>
          <a:blip r:embed="rId4"/>
          <a:stretch>
            <a:fillRect/>
          </a:stretch>
        </p:blipFill>
        <p:spPr>
          <a:xfrm>
            <a:off x="685800" y="4087368"/>
            <a:ext cx="594360" cy="594360"/>
          </a:xfrm>
          <a:prstGeom prst="rect">
            <a:avLst/>
          </a:prstGeom>
        </p:spPr>
      </p:pic>
      <p:sp>
        <p:nvSpPr>
          <p:cNvPr id="20" name="Text 15"/>
          <p:cNvSpPr/>
          <p:nvPr/>
        </p:nvSpPr>
        <p:spPr>
          <a:xfrm>
            <a:off x="1417320" y="4087368"/>
            <a:ext cx="1691640" cy="64008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Speed and scale</a:t>
            </a:r>
            <a:endParaRPr lang="en-US" dirty="0"/>
          </a:p>
        </p:txBody>
      </p:sp>
      <p:sp>
        <p:nvSpPr>
          <p:cNvPr id="21" name="Shape 16"/>
          <p:cNvSpPr/>
          <p:nvPr/>
        </p:nvSpPr>
        <p:spPr>
          <a:xfrm>
            <a:off x="3291840" y="3721608"/>
            <a:ext cx="4206240" cy="137160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22" name="Text 17"/>
          <p:cNvSpPr/>
          <p:nvPr/>
        </p:nvSpPr>
        <p:spPr>
          <a:xfrm>
            <a:off x="3429000" y="3858768"/>
            <a:ext cx="393192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Real-time, inline; inspects millions of events per second at low latency.</a:t>
            </a:r>
            <a:endParaRPr lang="en-US" sz="1600" dirty="0"/>
          </a:p>
        </p:txBody>
      </p:sp>
      <p:sp>
        <p:nvSpPr>
          <p:cNvPr id="23" name="Shape 18"/>
          <p:cNvSpPr/>
          <p:nvPr/>
        </p:nvSpPr>
        <p:spPr>
          <a:xfrm>
            <a:off x="7589520" y="3721608"/>
            <a:ext cx="4114800" cy="137160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24" name="Text 19"/>
          <p:cNvSpPr/>
          <p:nvPr/>
        </p:nvSpPr>
        <p:spPr>
          <a:xfrm>
            <a:off x="7726680" y="3858768"/>
            <a:ext cx="3840480" cy="109728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Heavier compute; used off-line or in targeted workflows where depth beats raw speed.</a:t>
            </a:r>
            <a:endParaRPr lang="en-US" sz="1600" dirty="0"/>
          </a:p>
        </p:txBody>
      </p:sp>
      <p:sp>
        <p:nvSpPr>
          <p:cNvPr id="25" name="Shape 20"/>
          <p:cNvSpPr/>
          <p:nvPr/>
        </p:nvSpPr>
        <p:spPr>
          <a:xfrm>
            <a:off x="457200" y="5202936"/>
            <a:ext cx="2743200" cy="137160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pic>
        <p:nvPicPr>
          <p:cNvPr id="26" name="Image 3" descr="preencoded.png"/>
          <p:cNvPicPr>
            <a:picLocks noChangeAspect="1"/>
          </p:cNvPicPr>
          <p:nvPr/>
        </p:nvPicPr>
        <p:blipFill>
          <a:blip r:embed="rId5"/>
          <a:stretch>
            <a:fillRect/>
          </a:stretch>
        </p:blipFill>
        <p:spPr>
          <a:xfrm>
            <a:off x="685800" y="5568696"/>
            <a:ext cx="594360" cy="594360"/>
          </a:xfrm>
          <a:prstGeom prst="rect">
            <a:avLst/>
          </a:prstGeom>
        </p:spPr>
      </p:pic>
      <p:sp>
        <p:nvSpPr>
          <p:cNvPr id="27" name="Text 21"/>
          <p:cNvSpPr/>
          <p:nvPr/>
        </p:nvSpPr>
        <p:spPr>
          <a:xfrm>
            <a:off x="1417320" y="5568696"/>
            <a:ext cx="1691640" cy="64008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Output and function</a:t>
            </a:r>
            <a:endParaRPr lang="en-US" dirty="0"/>
          </a:p>
        </p:txBody>
      </p:sp>
      <p:sp>
        <p:nvSpPr>
          <p:cNvPr id="28" name="Shape 22"/>
          <p:cNvSpPr/>
          <p:nvPr/>
        </p:nvSpPr>
        <p:spPr>
          <a:xfrm>
            <a:off x="3291840" y="5202936"/>
            <a:ext cx="4206240" cy="137160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29" name="Text 23"/>
          <p:cNvSpPr/>
          <p:nvPr/>
        </p:nvSpPr>
        <p:spPr>
          <a:xfrm>
            <a:off x="3429000" y="5340096"/>
            <a:ext cx="393192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Structured outputs: labels, scores, anomaly flags. Feed directly into automated controls.</a:t>
            </a:r>
            <a:endParaRPr lang="en-US" sz="1600" dirty="0"/>
          </a:p>
        </p:txBody>
      </p:sp>
      <p:sp>
        <p:nvSpPr>
          <p:cNvPr id="30" name="Shape 24"/>
          <p:cNvSpPr/>
          <p:nvPr/>
        </p:nvSpPr>
        <p:spPr>
          <a:xfrm>
            <a:off x="7589520" y="5202936"/>
            <a:ext cx="4114800" cy="137160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31" name="Text 25"/>
          <p:cNvSpPr/>
          <p:nvPr/>
        </p:nvSpPr>
        <p:spPr>
          <a:xfrm>
            <a:off x="7726680" y="5340096"/>
            <a:ext cx="3840480" cy="109728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Human-readable explanations, summaries, and recommendations for analyst decision-making.</a:t>
            </a:r>
            <a:endParaRPr lang="en-US" sz="1600" dirty="0"/>
          </a:p>
        </p:txBody>
      </p:sp>
      <p:sp>
        <p:nvSpPr>
          <p:cNvPr id="33" name="Shape 26"/>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4" name="Text 27"/>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ML and deep learning vs LLMs in the SOC</a:t>
            </a:r>
            <a:endParaRPr lang="en-US" sz="900" dirty="0"/>
          </a:p>
        </p:txBody>
      </p:sp>
      <p:sp>
        <p:nvSpPr>
          <p:cNvPr id="35" name="Text 28"/>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THE SPLIT</a:t>
            </a:r>
            <a:endParaRPr lang="en-US" sz="900" dirty="0"/>
          </a:p>
        </p:txBody>
      </p:sp>
      <p:pic>
        <p:nvPicPr>
          <p:cNvPr id="32" name="Picture 2" descr="NICE | Conference and Expo">
            <a:extLst>
              <a:ext uri="{FF2B5EF4-FFF2-40B4-BE49-F238E27FC236}">
                <a16:creationId xmlns:a16="http://schemas.microsoft.com/office/drawing/2014/main" id="{5740441A-BFD2-5D03-639B-6B924697F2D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C9769AE2-3208-B24A-B521-07301409C0FD}"/>
              </a:ext>
            </a:extLst>
          </p:cNvPr>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CATEGORY 1  ·  ML AND DEEP LEARNING</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high-speed guard at the gate</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Best for structured signals where decisions must be instant and accuracy is measurable.</a:t>
            </a:r>
            <a:endParaRPr lang="en-US" sz="1400" dirty="0"/>
          </a:p>
        </p:txBody>
      </p:sp>
      <p:sp>
        <p:nvSpPr>
          <p:cNvPr id="7" name="Shape 4"/>
          <p:cNvSpPr/>
          <p:nvPr/>
        </p:nvSpPr>
        <p:spPr>
          <a:xfrm>
            <a:off x="457200" y="178308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8" name="Shape 5"/>
          <p:cNvSpPr/>
          <p:nvPr/>
        </p:nvSpPr>
        <p:spPr>
          <a:xfrm>
            <a:off x="731520" y="205740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9" name="Image 1" descr="preencoded.png"/>
          <p:cNvPicPr>
            <a:picLocks noChangeAspect="1"/>
          </p:cNvPicPr>
          <p:nvPr/>
        </p:nvPicPr>
        <p:blipFill>
          <a:blip r:embed="rId3"/>
          <a:stretch>
            <a:fillRect/>
          </a:stretch>
        </p:blipFill>
        <p:spPr>
          <a:xfrm>
            <a:off x="914400" y="2240280"/>
            <a:ext cx="411480" cy="411480"/>
          </a:xfrm>
          <a:prstGeom prst="rect">
            <a:avLst/>
          </a:prstGeom>
        </p:spPr>
      </p:pic>
      <p:sp>
        <p:nvSpPr>
          <p:cNvPr id="10" name="Text 6"/>
          <p:cNvSpPr/>
          <p:nvPr/>
        </p:nvSpPr>
        <p:spPr>
          <a:xfrm>
            <a:off x="1737360" y="205740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Intrusion and anomaly detection</a:t>
            </a:r>
            <a:endParaRPr lang="en-US" sz="2000" dirty="0"/>
          </a:p>
        </p:txBody>
      </p:sp>
      <p:sp>
        <p:nvSpPr>
          <p:cNvPr id="11" name="Text 7"/>
          <p:cNvSpPr/>
          <p:nvPr/>
        </p:nvSpPr>
        <p:spPr>
          <a:xfrm>
            <a:off x="1737360" y="256032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Unsupervised models baseline normal network behavior; LSTMs and autoencoders catch zero-day patterns in real time.</a:t>
            </a:r>
            <a:endParaRPr lang="en-US" sz="1600" dirty="0"/>
          </a:p>
        </p:txBody>
      </p:sp>
      <p:sp>
        <p:nvSpPr>
          <p:cNvPr id="12" name="Shape 8"/>
          <p:cNvSpPr/>
          <p:nvPr/>
        </p:nvSpPr>
        <p:spPr>
          <a:xfrm>
            <a:off x="6172200" y="178308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13" name="Shape 9"/>
          <p:cNvSpPr/>
          <p:nvPr/>
        </p:nvSpPr>
        <p:spPr>
          <a:xfrm>
            <a:off x="6446520" y="205740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14" name="Image 2" descr="preencoded.png"/>
          <p:cNvPicPr>
            <a:picLocks noChangeAspect="1"/>
          </p:cNvPicPr>
          <p:nvPr/>
        </p:nvPicPr>
        <p:blipFill>
          <a:blip r:embed="rId4"/>
          <a:stretch>
            <a:fillRect/>
          </a:stretch>
        </p:blipFill>
        <p:spPr>
          <a:xfrm>
            <a:off x="6629400" y="2240280"/>
            <a:ext cx="411480" cy="411480"/>
          </a:xfrm>
          <a:prstGeom prst="rect">
            <a:avLst/>
          </a:prstGeom>
        </p:spPr>
      </p:pic>
      <p:sp>
        <p:nvSpPr>
          <p:cNvPr id="15" name="Text 10"/>
          <p:cNvSpPr/>
          <p:nvPr/>
        </p:nvSpPr>
        <p:spPr>
          <a:xfrm>
            <a:off x="7452360" y="205740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Malware and endpoint detection</a:t>
            </a:r>
            <a:endParaRPr lang="en-US" sz="2000" dirty="0"/>
          </a:p>
        </p:txBody>
      </p:sp>
      <p:sp>
        <p:nvSpPr>
          <p:cNvPr id="16" name="Text 11"/>
          <p:cNvSpPr/>
          <p:nvPr/>
        </p:nvSpPr>
        <p:spPr>
          <a:xfrm>
            <a:off x="7452360" y="256032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Deep neural networks score PE bytecode, API call sequences, and process behavior; block unseen malware before execution.</a:t>
            </a:r>
            <a:endParaRPr lang="en-US" sz="1600" dirty="0"/>
          </a:p>
        </p:txBody>
      </p:sp>
      <p:sp>
        <p:nvSpPr>
          <p:cNvPr id="17" name="Shape 12"/>
          <p:cNvSpPr/>
          <p:nvPr/>
        </p:nvSpPr>
        <p:spPr>
          <a:xfrm>
            <a:off x="457200" y="393192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8" name="Shape 13"/>
          <p:cNvSpPr/>
          <p:nvPr/>
        </p:nvSpPr>
        <p:spPr>
          <a:xfrm>
            <a:off x="731520" y="420624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19" name="Image 3" descr="preencoded.png"/>
          <p:cNvPicPr>
            <a:picLocks noChangeAspect="1"/>
          </p:cNvPicPr>
          <p:nvPr/>
        </p:nvPicPr>
        <p:blipFill>
          <a:blip r:embed="rId5"/>
          <a:stretch>
            <a:fillRect/>
          </a:stretch>
        </p:blipFill>
        <p:spPr>
          <a:xfrm>
            <a:off x="914400" y="4389120"/>
            <a:ext cx="411480" cy="411480"/>
          </a:xfrm>
          <a:prstGeom prst="rect">
            <a:avLst/>
          </a:prstGeom>
        </p:spPr>
      </p:pic>
      <p:sp>
        <p:nvSpPr>
          <p:cNvPr id="20" name="Text 14"/>
          <p:cNvSpPr/>
          <p:nvPr/>
        </p:nvSpPr>
        <p:spPr>
          <a:xfrm>
            <a:off x="1737360" y="420624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Alert triage and correlation</a:t>
            </a:r>
            <a:endParaRPr lang="en-US" sz="2000" dirty="0"/>
          </a:p>
        </p:txBody>
      </p:sp>
      <p:sp>
        <p:nvSpPr>
          <p:cNvPr id="21" name="Text 15"/>
          <p:cNvSpPr/>
          <p:nvPr/>
        </p:nvSpPr>
        <p:spPr>
          <a:xfrm>
            <a:off x="1737360" y="470916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ML classifiers down-rank duplicates and likely false positives; some SOCs report 50%+ noise reduction.</a:t>
            </a:r>
            <a:endParaRPr lang="en-US" sz="1600" dirty="0"/>
          </a:p>
        </p:txBody>
      </p:sp>
      <p:sp>
        <p:nvSpPr>
          <p:cNvPr id="22" name="Shape 16"/>
          <p:cNvSpPr/>
          <p:nvPr/>
        </p:nvSpPr>
        <p:spPr>
          <a:xfrm>
            <a:off x="6172200" y="393192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3" name="Shape 17"/>
          <p:cNvSpPr/>
          <p:nvPr/>
        </p:nvSpPr>
        <p:spPr>
          <a:xfrm>
            <a:off x="6446520" y="420624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24" name="Image 4" descr="preencoded.png"/>
          <p:cNvPicPr>
            <a:picLocks noChangeAspect="1"/>
          </p:cNvPicPr>
          <p:nvPr/>
        </p:nvPicPr>
        <p:blipFill>
          <a:blip r:embed="rId6"/>
          <a:stretch>
            <a:fillRect/>
          </a:stretch>
        </p:blipFill>
        <p:spPr>
          <a:xfrm>
            <a:off x="6629400" y="4389120"/>
            <a:ext cx="411480" cy="411480"/>
          </a:xfrm>
          <a:prstGeom prst="rect">
            <a:avLst/>
          </a:prstGeom>
        </p:spPr>
      </p:pic>
      <p:sp>
        <p:nvSpPr>
          <p:cNvPr id="25" name="Text 18"/>
          <p:cNvSpPr/>
          <p:nvPr/>
        </p:nvSpPr>
        <p:spPr>
          <a:xfrm>
            <a:off x="7452360" y="420624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Risk-based vulnerability scoring</a:t>
            </a:r>
            <a:endParaRPr lang="en-US" sz="2000" dirty="0"/>
          </a:p>
        </p:txBody>
      </p:sp>
      <p:sp>
        <p:nvSpPr>
          <p:cNvPr id="26" name="Text 19"/>
          <p:cNvSpPr/>
          <p:nvPr/>
        </p:nvSpPr>
        <p:spPr>
          <a:xfrm>
            <a:off x="7452360" y="470916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Ensemble models predict which CVEs will be weaponized; teams patch the 2% of vulns that account for 90% of risk.</a:t>
            </a:r>
            <a:endParaRPr lang="en-US" sz="1600" dirty="0"/>
          </a:p>
        </p:txBody>
      </p:sp>
      <p:sp>
        <p:nvSpPr>
          <p:cNvPr id="27" name="Shape 20"/>
          <p:cNvSpPr/>
          <p:nvPr/>
        </p:nvSpPr>
        <p:spPr>
          <a:xfrm>
            <a:off x="457200" y="5897880"/>
            <a:ext cx="11247120" cy="502920"/>
          </a:xfrm>
          <a:prstGeom prst="rect">
            <a:avLst/>
          </a:prstGeom>
          <a:solidFill>
            <a:srgbClr val="008AD7"/>
          </a:solidFill>
          <a:ln w="12700">
            <a:solidFill>
              <a:srgbClr val="008AD7"/>
            </a:solidFill>
            <a:prstDash val="solid"/>
          </a:ln>
        </p:spPr>
        <p:txBody>
          <a:bodyPr/>
          <a:lstStyle/>
          <a:p>
            <a:endParaRPr lang="en-US"/>
          </a:p>
        </p:txBody>
      </p:sp>
      <p:sp>
        <p:nvSpPr>
          <p:cNvPr id="28" name="Text 21"/>
          <p:cNvSpPr/>
          <p:nvPr/>
        </p:nvSpPr>
        <p:spPr>
          <a:xfrm>
            <a:off x="640080" y="5897880"/>
            <a:ext cx="10972800" cy="502920"/>
          </a:xfrm>
          <a:prstGeom prst="rect">
            <a:avLst/>
          </a:prstGeom>
          <a:noFill/>
          <a:ln/>
        </p:spPr>
        <p:txBody>
          <a:bodyPr wrap="square" lIns="0" tIns="0" rIns="0" bIns="0" rtlCol="0" anchor="ctr"/>
          <a:lstStyle/>
          <a:p>
            <a:pPr marL="0" indent="0">
              <a:buNone/>
            </a:pPr>
            <a:r>
              <a:rPr lang="en-US" sz="1200" b="1" kern="0" spc="300" dirty="0">
                <a:solidFill>
                  <a:srgbClr val="FFFFFF"/>
                </a:solidFill>
                <a:latin typeface="Aptos" pitchFamily="34" charset="0"/>
                <a:ea typeface="Aptos" pitchFamily="34" charset="-122"/>
                <a:cs typeface="Aptos" pitchFamily="34" charset="-120"/>
              </a:rPr>
              <a:t>PROFILE:  </a:t>
            </a:r>
            <a:r>
              <a:rPr lang="en-US" sz="1200" dirty="0">
                <a:solidFill>
                  <a:srgbClr val="FFFFFF"/>
                </a:solidFill>
                <a:latin typeface="Aptos" pitchFamily="34" charset="0"/>
                <a:ea typeface="Aptos" pitchFamily="34" charset="-122"/>
                <a:cs typeface="Aptos" pitchFamily="34" charset="-120"/>
              </a:rPr>
              <a:t>Millisecond latency  ·  Structured outputs  ·  Deterministic and auditable  ·  Embedded in IDS, EDR, email filters, and SIEM</a:t>
            </a:r>
            <a:endParaRPr lang="en-US" sz="1200" dirty="0"/>
          </a:p>
        </p:txBody>
      </p:sp>
      <p:sp>
        <p:nvSpPr>
          <p:cNvPr id="30" name="Shape 22"/>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1" name="Text 23"/>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ML and deep learning vs LLMs in the SOC</a:t>
            </a:r>
            <a:endParaRPr lang="en-US" sz="900" dirty="0"/>
          </a:p>
        </p:txBody>
      </p:sp>
      <p:sp>
        <p:nvSpPr>
          <p:cNvPr id="32" name="Text 24"/>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ML AND DEEP LEARNING</a:t>
            </a:r>
            <a:endParaRPr lang="en-US" sz="900" dirty="0"/>
          </a:p>
        </p:txBody>
      </p:sp>
      <p:pic>
        <p:nvPicPr>
          <p:cNvPr id="29" name="Picture 2" descr="NICE | Conference and Expo">
            <a:extLst>
              <a:ext uri="{FF2B5EF4-FFF2-40B4-BE49-F238E27FC236}">
                <a16:creationId xmlns:a16="http://schemas.microsoft.com/office/drawing/2014/main" id="{44B97648-6682-CF3E-E081-25F158B57BA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56A1F9FC-BF9E-AD46-50F0-C4D754F05113}"/>
              </a:ext>
            </a:extLst>
          </p:cNvPr>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CATEGORY 2  ·  LARGE LANGUAGE MODELS</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detective who reads the evidence</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Best for context, narrative, and unstructured data; turn raw signal into analyst insight.</a:t>
            </a:r>
            <a:endParaRPr lang="en-US" sz="1400" dirty="0"/>
          </a:p>
        </p:txBody>
      </p:sp>
      <p:sp>
        <p:nvSpPr>
          <p:cNvPr id="7" name="Shape 4"/>
          <p:cNvSpPr/>
          <p:nvPr/>
        </p:nvSpPr>
        <p:spPr>
          <a:xfrm>
            <a:off x="457200" y="178308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8" name="Shape 5"/>
          <p:cNvSpPr/>
          <p:nvPr/>
        </p:nvSpPr>
        <p:spPr>
          <a:xfrm>
            <a:off x="731520" y="205740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9" name="Image 1" descr="preencoded.png"/>
          <p:cNvPicPr>
            <a:picLocks noChangeAspect="1"/>
          </p:cNvPicPr>
          <p:nvPr/>
        </p:nvPicPr>
        <p:blipFill>
          <a:blip r:embed="rId3"/>
          <a:stretch>
            <a:fillRect/>
          </a:stretch>
        </p:blipFill>
        <p:spPr>
          <a:xfrm>
            <a:off x="914400" y="2240280"/>
            <a:ext cx="411480" cy="411480"/>
          </a:xfrm>
          <a:prstGeom prst="rect">
            <a:avLst/>
          </a:prstGeom>
        </p:spPr>
      </p:pic>
      <p:sp>
        <p:nvSpPr>
          <p:cNvPr id="10" name="Text 6"/>
          <p:cNvSpPr/>
          <p:nvPr/>
        </p:nvSpPr>
        <p:spPr>
          <a:xfrm>
            <a:off x="1737360" y="205740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Alert enrichment and explanation</a:t>
            </a:r>
            <a:endParaRPr lang="en-US" sz="2000" dirty="0"/>
          </a:p>
        </p:txBody>
      </p:sp>
      <p:sp>
        <p:nvSpPr>
          <p:cNvPr id="11" name="Text 7"/>
          <p:cNvSpPr/>
          <p:nvPr/>
        </p:nvSpPr>
        <p:spPr>
          <a:xfrm>
            <a:off x="1737360" y="256032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Reads a sequence of related alerts and produces a plain-language hypothesis: 'this looks like ransomware staging, here's why.'</a:t>
            </a:r>
            <a:endParaRPr lang="en-US" sz="1600" dirty="0"/>
          </a:p>
        </p:txBody>
      </p:sp>
      <p:sp>
        <p:nvSpPr>
          <p:cNvPr id="12" name="Shape 8"/>
          <p:cNvSpPr/>
          <p:nvPr/>
        </p:nvSpPr>
        <p:spPr>
          <a:xfrm>
            <a:off x="6172200" y="178308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13" name="Shape 9"/>
          <p:cNvSpPr/>
          <p:nvPr/>
        </p:nvSpPr>
        <p:spPr>
          <a:xfrm>
            <a:off x="6446520" y="205740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14" name="Image 2" descr="preencoded.png"/>
          <p:cNvPicPr>
            <a:picLocks noChangeAspect="1"/>
          </p:cNvPicPr>
          <p:nvPr/>
        </p:nvPicPr>
        <p:blipFill>
          <a:blip r:embed="rId4"/>
          <a:stretch>
            <a:fillRect/>
          </a:stretch>
        </p:blipFill>
        <p:spPr>
          <a:xfrm>
            <a:off x="6629400" y="2240280"/>
            <a:ext cx="411480" cy="411480"/>
          </a:xfrm>
          <a:prstGeom prst="rect">
            <a:avLst/>
          </a:prstGeom>
        </p:spPr>
      </p:pic>
      <p:sp>
        <p:nvSpPr>
          <p:cNvPr id="15" name="Text 10"/>
          <p:cNvSpPr/>
          <p:nvPr/>
        </p:nvSpPr>
        <p:spPr>
          <a:xfrm>
            <a:off x="7452360" y="205740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Incident summarization and reporting</a:t>
            </a:r>
            <a:endParaRPr lang="en-US" sz="2000" dirty="0"/>
          </a:p>
        </p:txBody>
      </p:sp>
      <p:sp>
        <p:nvSpPr>
          <p:cNvPr id="16" name="Text 11"/>
          <p:cNvSpPr/>
          <p:nvPr/>
        </p:nvSpPr>
        <p:spPr>
          <a:xfrm>
            <a:off x="7452360" y="256032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Synthesizes logs, malware analysis, and timelines into a concise incident report and a draft for leadership.</a:t>
            </a:r>
            <a:endParaRPr lang="en-US" sz="1600" dirty="0"/>
          </a:p>
        </p:txBody>
      </p:sp>
      <p:sp>
        <p:nvSpPr>
          <p:cNvPr id="17" name="Shape 12"/>
          <p:cNvSpPr/>
          <p:nvPr/>
        </p:nvSpPr>
        <p:spPr>
          <a:xfrm>
            <a:off x="457200" y="393192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8" name="Shape 13"/>
          <p:cNvSpPr/>
          <p:nvPr/>
        </p:nvSpPr>
        <p:spPr>
          <a:xfrm>
            <a:off x="731520" y="420624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19" name="Image 3" descr="preencoded.png"/>
          <p:cNvPicPr>
            <a:picLocks noChangeAspect="1"/>
          </p:cNvPicPr>
          <p:nvPr/>
        </p:nvPicPr>
        <p:blipFill>
          <a:blip r:embed="rId5"/>
          <a:stretch>
            <a:fillRect/>
          </a:stretch>
        </p:blipFill>
        <p:spPr>
          <a:xfrm>
            <a:off x="914400" y="4389120"/>
            <a:ext cx="411480" cy="411480"/>
          </a:xfrm>
          <a:prstGeom prst="rect">
            <a:avLst/>
          </a:prstGeom>
        </p:spPr>
      </p:pic>
      <p:sp>
        <p:nvSpPr>
          <p:cNvPr id="20" name="Text 14"/>
          <p:cNvSpPr/>
          <p:nvPr/>
        </p:nvSpPr>
        <p:spPr>
          <a:xfrm>
            <a:off x="1737360" y="420624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Threat intel parsing and knowledge graphs</a:t>
            </a:r>
            <a:endParaRPr lang="en-US" sz="2000" dirty="0"/>
          </a:p>
        </p:txBody>
      </p:sp>
      <p:sp>
        <p:nvSpPr>
          <p:cNvPr id="21" name="Text 15"/>
          <p:cNvSpPr/>
          <p:nvPr/>
        </p:nvSpPr>
        <p:spPr>
          <a:xfrm>
            <a:off x="1737360" y="470916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Extracts attacker-controlled assets from narrative reports; builds Actor → TTP → Campaign → IOC graphs automatically.</a:t>
            </a:r>
            <a:endParaRPr lang="en-US" sz="1600" dirty="0"/>
          </a:p>
        </p:txBody>
      </p:sp>
      <p:sp>
        <p:nvSpPr>
          <p:cNvPr id="22" name="Shape 16"/>
          <p:cNvSpPr/>
          <p:nvPr/>
        </p:nvSpPr>
        <p:spPr>
          <a:xfrm>
            <a:off x="6172200" y="3931920"/>
            <a:ext cx="5577840" cy="196596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3" name="Shape 17"/>
          <p:cNvSpPr/>
          <p:nvPr/>
        </p:nvSpPr>
        <p:spPr>
          <a:xfrm>
            <a:off x="6446520" y="4206240"/>
            <a:ext cx="777240" cy="777240"/>
          </a:xfrm>
          <a:prstGeom prst="ellipse">
            <a:avLst/>
          </a:prstGeom>
          <a:solidFill>
            <a:srgbClr val="008AD7"/>
          </a:solidFill>
          <a:ln w="12700">
            <a:solidFill>
              <a:srgbClr val="008AD7"/>
            </a:solidFill>
            <a:prstDash val="solid"/>
          </a:ln>
        </p:spPr>
        <p:txBody>
          <a:bodyPr/>
          <a:lstStyle/>
          <a:p>
            <a:endParaRPr lang="en-US" sz="2400"/>
          </a:p>
        </p:txBody>
      </p:sp>
      <p:pic>
        <p:nvPicPr>
          <p:cNvPr id="24" name="Image 4" descr="preencoded.png"/>
          <p:cNvPicPr>
            <a:picLocks noChangeAspect="1"/>
          </p:cNvPicPr>
          <p:nvPr/>
        </p:nvPicPr>
        <p:blipFill>
          <a:blip r:embed="rId6"/>
          <a:stretch>
            <a:fillRect/>
          </a:stretch>
        </p:blipFill>
        <p:spPr>
          <a:xfrm>
            <a:off x="6629400" y="4389120"/>
            <a:ext cx="411480" cy="411480"/>
          </a:xfrm>
          <a:prstGeom prst="rect">
            <a:avLst/>
          </a:prstGeom>
        </p:spPr>
      </p:pic>
      <p:sp>
        <p:nvSpPr>
          <p:cNvPr id="25" name="Text 18"/>
          <p:cNvSpPr/>
          <p:nvPr/>
        </p:nvSpPr>
        <p:spPr>
          <a:xfrm>
            <a:off x="7452360" y="4206240"/>
            <a:ext cx="4114800" cy="50292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SOC copilot and dynamic playbooks</a:t>
            </a:r>
            <a:endParaRPr lang="en-US" sz="2000" dirty="0"/>
          </a:p>
        </p:txBody>
      </p:sp>
      <p:sp>
        <p:nvSpPr>
          <p:cNvPr id="26" name="Text 19"/>
          <p:cNvSpPr/>
          <p:nvPr/>
        </p:nvSpPr>
        <p:spPr>
          <a:xfrm>
            <a:off x="7452360" y="4709160"/>
            <a:ext cx="4114800" cy="109728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Translates analyst questions into queries and actions; generates context-specific response plans rather than running fixed scripts.</a:t>
            </a:r>
            <a:endParaRPr lang="en-US" sz="1600" dirty="0"/>
          </a:p>
        </p:txBody>
      </p:sp>
      <p:sp>
        <p:nvSpPr>
          <p:cNvPr id="27" name="Shape 20"/>
          <p:cNvSpPr/>
          <p:nvPr/>
        </p:nvSpPr>
        <p:spPr>
          <a:xfrm>
            <a:off x="457200" y="5897880"/>
            <a:ext cx="11247120" cy="502920"/>
          </a:xfrm>
          <a:prstGeom prst="rect">
            <a:avLst/>
          </a:prstGeom>
          <a:solidFill>
            <a:srgbClr val="008AD7"/>
          </a:solidFill>
          <a:ln w="12700">
            <a:solidFill>
              <a:srgbClr val="008AD7"/>
            </a:solidFill>
            <a:prstDash val="solid"/>
          </a:ln>
        </p:spPr>
        <p:txBody>
          <a:bodyPr/>
          <a:lstStyle/>
          <a:p>
            <a:endParaRPr lang="en-US"/>
          </a:p>
        </p:txBody>
      </p:sp>
      <p:sp>
        <p:nvSpPr>
          <p:cNvPr id="28" name="Text 21"/>
          <p:cNvSpPr/>
          <p:nvPr/>
        </p:nvSpPr>
        <p:spPr>
          <a:xfrm>
            <a:off x="640080" y="5897880"/>
            <a:ext cx="10972800" cy="502920"/>
          </a:xfrm>
          <a:prstGeom prst="rect">
            <a:avLst/>
          </a:prstGeom>
          <a:noFill/>
          <a:ln/>
        </p:spPr>
        <p:txBody>
          <a:bodyPr wrap="square" lIns="0" tIns="0" rIns="0" bIns="0" rtlCol="0" anchor="ctr"/>
          <a:lstStyle/>
          <a:p>
            <a:pPr marL="0" indent="0">
              <a:buNone/>
            </a:pPr>
            <a:r>
              <a:rPr lang="en-US" sz="1200" b="1" kern="0" spc="300" dirty="0">
                <a:solidFill>
                  <a:srgbClr val="FFFFFF"/>
                </a:solidFill>
                <a:latin typeface="Aptos" pitchFamily="34" charset="0"/>
                <a:ea typeface="Aptos" pitchFamily="34" charset="-122"/>
                <a:cs typeface="Aptos" pitchFamily="34" charset="-120"/>
              </a:rPr>
              <a:t>PROFILE:  </a:t>
            </a:r>
            <a:r>
              <a:rPr lang="en-US" sz="1200" dirty="0">
                <a:solidFill>
                  <a:srgbClr val="FFFFFF"/>
                </a:solidFill>
                <a:latin typeface="Aptos" pitchFamily="34" charset="0"/>
                <a:ea typeface="Aptos" pitchFamily="34" charset="-122"/>
                <a:cs typeface="Aptos" pitchFamily="34" charset="-120"/>
              </a:rPr>
              <a:t>Seconds-to-minutes latency  ·  Narrative outputs  ·  Context-aware reasoning  ·  Always paired with a human reviewer</a:t>
            </a:r>
            <a:endParaRPr lang="en-US" sz="1200" dirty="0"/>
          </a:p>
        </p:txBody>
      </p:sp>
      <p:sp>
        <p:nvSpPr>
          <p:cNvPr id="30" name="Shape 22"/>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1" name="Text 23"/>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ML and deep learning vs LLMs in the SOC</a:t>
            </a:r>
            <a:endParaRPr lang="en-US" sz="900" dirty="0"/>
          </a:p>
        </p:txBody>
      </p:sp>
      <p:sp>
        <p:nvSpPr>
          <p:cNvPr id="32" name="Text 24"/>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LARGE LANGUAGE MODELS</a:t>
            </a:r>
            <a:endParaRPr lang="en-US" sz="900" dirty="0"/>
          </a:p>
        </p:txBody>
      </p:sp>
      <p:pic>
        <p:nvPicPr>
          <p:cNvPr id="29" name="Picture 2" descr="NICE | Conference and Expo">
            <a:extLst>
              <a:ext uri="{FF2B5EF4-FFF2-40B4-BE49-F238E27FC236}">
                <a16:creationId xmlns:a16="http://schemas.microsoft.com/office/drawing/2014/main" id="{D4C7C832-FF72-E139-F69B-4489C990344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554F7E0F-34A9-2278-BACF-2E97F857C99C}"/>
              </a:ext>
            </a:extLst>
          </p:cNvPr>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MAPPED TO THE SOC</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How each shows up across five domains</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In practice, mature SOCs run both side by side. ML does the muscle work; LLMs do the brain work.</a:t>
            </a:r>
            <a:endParaRPr lang="en-US" sz="1400" dirty="0"/>
          </a:p>
        </p:txBody>
      </p:sp>
      <p:sp>
        <p:nvSpPr>
          <p:cNvPr id="7" name="Shape 4"/>
          <p:cNvSpPr/>
          <p:nvPr/>
        </p:nvSpPr>
        <p:spPr>
          <a:xfrm>
            <a:off x="457200" y="1691640"/>
            <a:ext cx="2743200" cy="365760"/>
          </a:xfrm>
          <a:prstGeom prst="rect">
            <a:avLst/>
          </a:prstGeom>
          <a:solidFill>
            <a:srgbClr val="513DDC">
              <a:alpha val="80000"/>
            </a:srgbClr>
          </a:solidFill>
          <a:ln w="12700">
            <a:solidFill>
              <a:srgbClr val="008AD7"/>
            </a:solidFill>
            <a:prstDash val="solid"/>
          </a:ln>
        </p:spPr>
        <p:txBody>
          <a:bodyPr/>
          <a:lstStyle/>
          <a:p>
            <a:endParaRPr lang="en-US"/>
          </a:p>
        </p:txBody>
      </p:sp>
      <p:sp>
        <p:nvSpPr>
          <p:cNvPr id="8" name="Text 5"/>
          <p:cNvSpPr/>
          <p:nvPr/>
        </p:nvSpPr>
        <p:spPr>
          <a:xfrm>
            <a:off x="457200" y="1691640"/>
            <a:ext cx="2743200" cy="365760"/>
          </a:xfrm>
          <a:prstGeom prst="rect">
            <a:avLst/>
          </a:prstGeom>
          <a:noFill/>
          <a:ln/>
        </p:spPr>
        <p:txBody>
          <a:bodyPr wrap="square" lIns="0" tIns="0" rIns="0" bIns="0" rtlCol="0" anchor="ctr"/>
          <a:lstStyle/>
          <a:p>
            <a:pPr marL="0" indent="0" algn="ctr">
              <a:buNone/>
            </a:pPr>
            <a:r>
              <a:rPr lang="en-US" sz="1000" b="1" kern="0" spc="300" dirty="0">
                <a:solidFill>
                  <a:srgbClr val="008AD7"/>
                </a:solidFill>
                <a:latin typeface="Aptos" pitchFamily="34" charset="0"/>
                <a:ea typeface="Aptos" pitchFamily="34" charset="-122"/>
                <a:cs typeface="Aptos" pitchFamily="34" charset="-120"/>
              </a:rPr>
              <a:t>SOC domain</a:t>
            </a:r>
            <a:endParaRPr lang="en-US" sz="1000" dirty="0"/>
          </a:p>
        </p:txBody>
      </p:sp>
      <p:sp>
        <p:nvSpPr>
          <p:cNvPr id="9" name="Shape 6"/>
          <p:cNvSpPr/>
          <p:nvPr/>
        </p:nvSpPr>
        <p:spPr>
          <a:xfrm>
            <a:off x="3291840" y="1691640"/>
            <a:ext cx="4206240" cy="365760"/>
          </a:xfrm>
          <a:prstGeom prst="rect">
            <a:avLst/>
          </a:prstGeom>
          <a:solidFill>
            <a:srgbClr val="008AD7"/>
          </a:solidFill>
          <a:ln w="12700">
            <a:solidFill>
              <a:srgbClr val="008AD7"/>
            </a:solidFill>
            <a:prstDash val="solid"/>
          </a:ln>
        </p:spPr>
        <p:txBody>
          <a:bodyPr/>
          <a:lstStyle/>
          <a:p>
            <a:endParaRPr lang="en-US"/>
          </a:p>
        </p:txBody>
      </p:sp>
      <p:sp>
        <p:nvSpPr>
          <p:cNvPr id="10" name="Text 7"/>
          <p:cNvSpPr/>
          <p:nvPr/>
        </p:nvSpPr>
        <p:spPr>
          <a:xfrm>
            <a:off x="3291840" y="1691640"/>
            <a:ext cx="4206240" cy="365760"/>
          </a:xfrm>
          <a:prstGeom prst="rect">
            <a:avLst/>
          </a:prstGeom>
          <a:noFill/>
          <a:ln/>
        </p:spPr>
        <p:txBody>
          <a:bodyPr wrap="square" lIns="0" tIns="0" rIns="0" bIns="0" rtlCol="0" anchor="ctr"/>
          <a:lstStyle/>
          <a:p>
            <a:pPr marL="0" indent="0" algn="ctr">
              <a:buNone/>
            </a:pPr>
            <a:r>
              <a:rPr lang="en-US" sz="1000" b="1" kern="0" spc="300" dirty="0">
                <a:solidFill>
                  <a:srgbClr val="FFFFFF"/>
                </a:solidFill>
                <a:latin typeface="Aptos" pitchFamily="34" charset="0"/>
                <a:ea typeface="Aptos" pitchFamily="34" charset="-122"/>
                <a:cs typeface="Aptos" pitchFamily="34" charset="-120"/>
              </a:rPr>
              <a:t>ML and deep learning</a:t>
            </a:r>
            <a:endParaRPr lang="en-US" sz="1000" dirty="0"/>
          </a:p>
        </p:txBody>
      </p:sp>
      <p:sp>
        <p:nvSpPr>
          <p:cNvPr id="11" name="Shape 8"/>
          <p:cNvSpPr/>
          <p:nvPr/>
        </p:nvSpPr>
        <p:spPr>
          <a:xfrm>
            <a:off x="7589520" y="1691640"/>
            <a:ext cx="4114800" cy="365760"/>
          </a:xfrm>
          <a:prstGeom prst="rect">
            <a:avLst/>
          </a:prstGeom>
          <a:solidFill>
            <a:srgbClr val="008AD7"/>
          </a:solidFill>
          <a:ln w="12700">
            <a:solidFill>
              <a:srgbClr val="008AD7"/>
            </a:solidFill>
            <a:prstDash val="solid"/>
          </a:ln>
        </p:spPr>
        <p:txBody>
          <a:bodyPr/>
          <a:lstStyle/>
          <a:p>
            <a:endParaRPr lang="en-US"/>
          </a:p>
        </p:txBody>
      </p:sp>
      <p:sp>
        <p:nvSpPr>
          <p:cNvPr id="12" name="Text 9"/>
          <p:cNvSpPr/>
          <p:nvPr/>
        </p:nvSpPr>
        <p:spPr>
          <a:xfrm>
            <a:off x="7589520" y="1691640"/>
            <a:ext cx="4114800" cy="365760"/>
          </a:xfrm>
          <a:prstGeom prst="rect">
            <a:avLst/>
          </a:prstGeom>
          <a:noFill/>
          <a:ln/>
        </p:spPr>
        <p:txBody>
          <a:bodyPr wrap="square" lIns="0" tIns="0" rIns="0" bIns="0" rtlCol="0" anchor="ctr"/>
          <a:lstStyle/>
          <a:p>
            <a:pPr marL="0" indent="0" algn="ctr">
              <a:buNone/>
            </a:pPr>
            <a:r>
              <a:rPr lang="en-US" sz="1000" b="1" kern="0" spc="300" dirty="0">
                <a:solidFill>
                  <a:srgbClr val="FFFFFF"/>
                </a:solidFill>
                <a:latin typeface="Aptos" pitchFamily="34" charset="0"/>
                <a:ea typeface="Aptos" pitchFamily="34" charset="-122"/>
                <a:cs typeface="Aptos" pitchFamily="34" charset="-120"/>
              </a:rPr>
              <a:t>Large language models</a:t>
            </a:r>
            <a:endParaRPr lang="en-US" sz="1000" dirty="0"/>
          </a:p>
        </p:txBody>
      </p:sp>
      <p:sp>
        <p:nvSpPr>
          <p:cNvPr id="13" name="Shape 10"/>
          <p:cNvSpPr/>
          <p:nvPr/>
        </p:nvSpPr>
        <p:spPr>
          <a:xfrm>
            <a:off x="457200" y="2148840"/>
            <a:ext cx="274320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4" name="Text 11"/>
          <p:cNvSpPr/>
          <p:nvPr/>
        </p:nvSpPr>
        <p:spPr>
          <a:xfrm>
            <a:off x="640080" y="2148840"/>
            <a:ext cx="2468880" cy="77724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Threat detection</a:t>
            </a:r>
            <a:endParaRPr lang="en-US" dirty="0"/>
          </a:p>
        </p:txBody>
      </p:sp>
      <p:sp>
        <p:nvSpPr>
          <p:cNvPr id="15" name="Shape 12"/>
          <p:cNvSpPr/>
          <p:nvPr/>
        </p:nvSpPr>
        <p:spPr>
          <a:xfrm>
            <a:off x="3291840" y="2148840"/>
            <a:ext cx="420624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6" name="Text 13"/>
          <p:cNvSpPr/>
          <p:nvPr/>
        </p:nvSpPr>
        <p:spPr>
          <a:xfrm>
            <a:off x="3429000" y="2148840"/>
            <a:ext cx="3931920" cy="77724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Inline IDS, EDR, malware classification.</a:t>
            </a:r>
            <a:endParaRPr lang="en-US" sz="1600" dirty="0"/>
          </a:p>
        </p:txBody>
      </p:sp>
      <p:sp>
        <p:nvSpPr>
          <p:cNvPr id="17" name="Shape 14"/>
          <p:cNvSpPr/>
          <p:nvPr/>
        </p:nvSpPr>
        <p:spPr>
          <a:xfrm>
            <a:off x="7589520" y="2148840"/>
            <a:ext cx="4114800" cy="777240"/>
          </a:xfrm>
          <a:prstGeom prst="rect">
            <a:avLst/>
          </a:prstGeom>
          <a:solidFill>
            <a:srgbClr val="513DDC">
              <a:alpha val="70000"/>
            </a:srgbClr>
          </a:solidFill>
          <a:ln w="6350">
            <a:solidFill>
              <a:srgbClr val="008AD7">
                <a:alpha val="40000"/>
              </a:srgbClr>
            </a:solidFill>
            <a:prstDash val="solid"/>
          </a:ln>
        </p:spPr>
        <p:txBody>
          <a:bodyPr/>
          <a:lstStyle/>
          <a:p>
            <a:endParaRPr lang="en-US" sz="2800"/>
          </a:p>
        </p:txBody>
      </p:sp>
      <p:sp>
        <p:nvSpPr>
          <p:cNvPr id="18" name="Text 15"/>
          <p:cNvSpPr/>
          <p:nvPr/>
        </p:nvSpPr>
        <p:spPr>
          <a:xfrm>
            <a:off x="7726680" y="2148840"/>
            <a:ext cx="3840480" cy="77724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Post-alert enrichment, explanation, multi-source correlation.</a:t>
            </a:r>
            <a:endParaRPr lang="en-US" sz="1600" dirty="0"/>
          </a:p>
        </p:txBody>
      </p:sp>
      <p:sp>
        <p:nvSpPr>
          <p:cNvPr id="19" name="Shape 16"/>
          <p:cNvSpPr/>
          <p:nvPr/>
        </p:nvSpPr>
        <p:spPr>
          <a:xfrm>
            <a:off x="457200" y="2999232"/>
            <a:ext cx="274320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0" name="Text 17"/>
          <p:cNvSpPr/>
          <p:nvPr/>
        </p:nvSpPr>
        <p:spPr>
          <a:xfrm>
            <a:off x="640080" y="2999232"/>
            <a:ext cx="2468880" cy="77724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Incident response</a:t>
            </a:r>
            <a:endParaRPr lang="en-US" dirty="0"/>
          </a:p>
        </p:txBody>
      </p:sp>
      <p:sp>
        <p:nvSpPr>
          <p:cNvPr id="21" name="Shape 18"/>
          <p:cNvSpPr/>
          <p:nvPr/>
        </p:nvSpPr>
        <p:spPr>
          <a:xfrm>
            <a:off x="3291840" y="2999232"/>
            <a:ext cx="420624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2" name="Text 19"/>
          <p:cNvSpPr/>
          <p:nvPr/>
        </p:nvSpPr>
        <p:spPr>
          <a:xfrm>
            <a:off x="3429000" y="2999232"/>
            <a:ext cx="3931920" cy="77724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Triage scoring, auto-containment, log gathering.</a:t>
            </a:r>
            <a:endParaRPr lang="en-US" sz="1600" dirty="0"/>
          </a:p>
        </p:txBody>
      </p:sp>
      <p:sp>
        <p:nvSpPr>
          <p:cNvPr id="23" name="Shape 20"/>
          <p:cNvSpPr/>
          <p:nvPr/>
        </p:nvSpPr>
        <p:spPr>
          <a:xfrm>
            <a:off x="7589520" y="2999232"/>
            <a:ext cx="4114800" cy="777240"/>
          </a:xfrm>
          <a:prstGeom prst="rect">
            <a:avLst/>
          </a:prstGeom>
          <a:solidFill>
            <a:srgbClr val="513DDC">
              <a:alpha val="70000"/>
            </a:srgbClr>
          </a:solidFill>
          <a:ln w="6350">
            <a:solidFill>
              <a:srgbClr val="008AD7">
                <a:alpha val="40000"/>
              </a:srgbClr>
            </a:solidFill>
            <a:prstDash val="solid"/>
          </a:ln>
        </p:spPr>
        <p:txBody>
          <a:bodyPr/>
          <a:lstStyle/>
          <a:p>
            <a:endParaRPr lang="en-US" sz="2800"/>
          </a:p>
        </p:txBody>
      </p:sp>
      <p:sp>
        <p:nvSpPr>
          <p:cNvPr id="24" name="Text 21"/>
          <p:cNvSpPr/>
          <p:nvPr/>
        </p:nvSpPr>
        <p:spPr>
          <a:xfrm>
            <a:off x="7726680" y="2999232"/>
            <a:ext cx="3840480" cy="77724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Incident narrative, decision support, draft communications.</a:t>
            </a:r>
            <a:endParaRPr lang="en-US" sz="1600" dirty="0"/>
          </a:p>
        </p:txBody>
      </p:sp>
      <p:sp>
        <p:nvSpPr>
          <p:cNvPr id="25" name="Shape 22"/>
          <p:cNvSpPr/>
          <p:nvPr/>
        </p:nvSpPr>
        <p:spPr>
          <a:xfrm>
            <a:off x="457200" y="3849624"/>
            <a:ext cx="274320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6" name="Text 23"/>
          <p:cNvSpPr/>
          <p:nvPr/>
        </p:nvSpPr>
        <p:spPr>
          <a:xfrm>
            <a:off x="640080" y="3849624"/>
            <a:ext cx="2468880" cy="77724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Vulnerability mgmt</a:t>
            </a:r>
            <a:endParaRPr lang="en-US" dirty="0"/>
          </a:p>
        </p:txBody>
      </p:sp>
      <p:sp>
        <p:nvSpPr>
          <p:cNvPr id="27" name="Shape 24"/>
          <p:cNvSpPr/>
          <p:nvPr/>
        </p:nvSpPr>
        <p:spPr>
          <a:xfrm>
            <a:off x="3291840" y="3849624"/>
            <a:ext cx="420624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8" name="Text 25"/>
          <p:cNvSpPr/>
          <p:nvPr/>
        </p:nvSpPr>
        <p:spPr>
          <a:xfrm>
            <a:off x="3429000" y="3849624"/>
            <a:ext cx="3931920" cy="77724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Risk-based prioritization; code pattern detection.</a:t>
            </a:r>
            <a:endParaRPr lang="en-US" sz="1600" dirty="0"/>
          </a:p>
        </p:txBody>
      </p:sp>
      <p:sp>
        <p:nvSpPr>
          <p:cNvPr id="29" name="Shape 26"/>
          <p:cNvSpPr/>
          <p:nvPr/>
        </p:nvSpPr>
        <p:spPr>
          <a:xfrm>
            <a:off x="7589520" y="3849624"/>
            <a:ext cx="4114800" cy="777240"/>
          </a:xfrm>
          <a:prstGeom prst="rect">
            <a:avLst/>
          </a:prstGeom>
          <a:solidFill>
            <a:srgbClr val="513DDC">
              <a:alpha val="70000"/>
            </a:srgbClr>
          </a:solidFill>
          <a:ln w="6350">
            <a:solidFill>
              <a:srgbClr val="008AD7">
                <a:alpha val="40000"/>
              </a:srgbClr>
            </a:solidFill>
            <a:prstDash val="solid"/>
          </a:ln>
        </p:spPr>
        <p:txBody>
          <a:bodyPr/>
          <a:lstStyle/>
          <a:p>
            <a:endParaRPr lang="en-US" sz="2800"/>
          </a:p>
        </p:txBody>
      </p:sp>
      <p:sp>
        <p:nvSpPr>
          <p:cNvPr id="30" name="Text 27"/>
          <p:cNvSpPr/>
          <p:nvPr/>
        </p:nvSpPr>
        <p:spPr>
          <a:xfrm>
            <a:off x="7726680" y="3849624"/>
            <a:ext cx="3840480" cy="77724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CVE summarization, fix advice, secure-coding guidance.</a:t>
            </a:r>
            <a:endParaRPr lang="en-US" sz="1600" dirty="0"/>
          </a:p>
        </p:txBody>
      </p:sp>
      <p:sp>
        <p:nvSpPr>
          <p:cNvPr id="31" name="Shape 28"/>
          <p:cNvSpPr/>
          <p:nvPr/>
        </p:nvSpPr>
        <p:spPr>
          <a:xfrm>
            <a:off x="457200" y="4700016"/>
            <a:ext cx="274320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32" name="Text 29"/>
          <p:cNvSpPr/>
          <p:nvPr/>
        </p:nvSpPr>
        <p:spPr>
          <a:xfrm>
            <a:off x="640080" y="4700016"/>
            <a:ext cx="2468880" cy="77724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Threat intelligence</a:t>
            </a:r>
            <a:endParaRPr lang="en-US" dirty="0"/>
          </a:p>
        </p:txBody>
      </p:sp>
      <p:sp>
        <p:nvSpPr>
          <p:cNvPr id="33" name="Shape 30"/>
          <p:cNvSpPr/>
          <p:nvPr/>
        </p:nvSpPr>
        <p:spPr>
          <a:xfrm>
            <a:off x="3291840" y="4700016"/>
            <a:ext cx="420624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34" name="Text 31"/>
          <p:cNvSpPr/>
          <p:nvPr/>
        </p:nvSpPr>
        <p:spPr>
          <a:xfrm>
            <a:off x="3429000" y="4700016"/>
            <a:ext cx="3931920" cy="77724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Bulk IOC extraction, clustering, trend analysis.</a:t>
            </a:r>
            <a:endParaRPr lang="en-US" sz="1600" dirty="0"/>
          </a:p>
        </p:txBody>
      </p:sp>
      <p:sp>
        <p:nvSpPr>
          <p:cNvPr id="35" name="Shape 32"/>
          <p:cNvSpPr/>
          <p:nvPr/>
        </p:nvSpPr>
        <p:spPr>
          <a:xfrm>
            <a:off x="7589520" y="4700016"/>
            <a:ext cx="4114800" cy="777240"/>
          </a:xfrm>
          <a:prstGeom prst="rect">
            <a:avLst/>
          </a:prstGeom>
          <a:solidFill>
            <a:srgbClr val="513DDC">
              <a:alpha val="70000"/>
            </a:srgbClr>
          </a:solidFill>
          <a:ln w="6350">
            <a:solidFill>
              <a:srgbClr val="008AD7">
                <a:alpha val="40000"/>
              </a:srgbClr>
            </a:solidFill>
            <a:prstDash val="solid"/>
          </a:ln>
        </p:spPr>
        <p:txBody>
          <a:bodyPr/>
          <a:lstStyle/>
          <a:p>
            <a:endParaRPr lang="en-US" sz="2800"/>
          </a:p>
        </p:txBody>
      </p:sp>
      <p:sp>
        <p:nvSpPr>
          <p:cNvPr id="36" name="Text 33"/>
          <p:cNvSpPr/>
          <p:nvPr/>
        </p:nvSpPr>
        <p:spPr>
          <a:xfrm>
            <a:off x="7726680" y="4700016"/>
            <a:ext cx="3840480" cy="77724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Reading reports, building knowledge graphs, actor profiling.</a:t>
            </a:r>
            <a:endParaRPr lang="en-US" sz="1600" dirty="0"/>
          </a:p>
        </p:txBody>
      </p:sp>
      <p:sp>
        <p:nvSpPr>
          <p:cNvPr id="37" name="Shape 34"/>
          <p:cNvSpPr/>
          <p:nvPr/>
        </p:nvSpPr>
        <p:spPr>
          <a:xfrm>
            <a:off x="457200" y="5550408"/>
            <a:ext cx="274320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38" name="Text 35"/>
          <p:cNvSpPr/>
          <p:nvPr/>
        </p:nvSpPr>
        <p:spPr>
          <a:xfrm>
            <a:off x="640080" y="5550408"/>
            <a:ext cx="2468880" cy="77724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Security automation</a:t>
            </a:r>
            <a:endParaRPr lang="en-US" dirty="0"/>
          </a:p>
        </p:txBody>
      </p:sp>
      <p:sp>
        <p:nvSpPr>
          <p:cNvPr id="39" name="Shape 36"/>
          <p:cNvSpPr/>
          <p:nvPr/>
        </p:nvSpPr>
        <p:spPr>
          <a:xfrm>
            <a:off x="3291840" y="5550408"/>
            <a:ext cx="4206240" cy="7772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40" name="Text 37"/>
          <p:cNvSpPr/>
          <p:nvPr/>
        </p:nvSpPr>
        <p:spPr>
          <a:xfrm>
            <a:off x="3429000" y="5550408"/>
            <a:ext cx="3931920" cy="777240"/>
          </a:xfrm>
          <a:prstGeom prst="rect">
            <a:avLst/>
          </a:prstGeom>
          <a:noFill/>
          <a:ln/>
        </p:spPr>
        <p:txBody>
          <a:bodyPr wrap="square" lIns="0" tIns="0" rIns="0" bIns="0" rtlCol="0" anchor="ctr"/>
          <a:lstStyle/>
          <a:p>
            <a:pPr marL="0" indent="0">
              <a:buNone/>
            </a:pPr>
            <a:r>
              <a:rPr lang="en-US" sz="1600" dirty="0">
                <a:solidFill>
                  <a:srgbClr val="D4D4E4"/>
                </a:solidFill>
                <a:latin typeface="Aptos" pitchFamily="34" charset="0"/>
                <a:ea typeface="Aptos" pitchFamily="34" charset="-122"/>
                <a:cs typeface="Aptos" pitchFamily="34" charset="-120"/>
              </a:rPr>
              <a:t>Stable playbooks, rule-based SOAR, risk thresholds.</a:t>
            </a:r>
            <a:endParaRPr lang="en-US" sz="1600" dirty="0"/>
          </a:p>
        </p:txBody>
      </p:sp>
      <p:sp>
        <p:nvSpPr>
          <p:cNvPr id="41" name="Shape 38"/>
          <p:cNvSpPr/>
          <p:nvPr/>
        </p:nvSpPr>
        <p:spPr>
          <a:xfrm>
            <a:off x="7589520" y="5550408"/>
            <a:ext cx="4114800" cy="777240"/>
          </a:xfrm>
          <a:prstGeom prst="rect">
            <a:avLst/>
          </a:prstGeom>
          <a:solidFill>
            <a:srgbClr val="513DDC">
              <a:alpha val="70000"/>
            </a:srgbClr>
          </a:solidFill>
          <a:ln w="6350">
            <a:solidFill>
              <a:srgbClr val="008AD7">
                <a:alpha val="40000"/>
              </a:srgbClr>
            </a:solidFill>
            <a:prstDash val="solid"/>
          </a:ln>
        </p:spPr>
        <p:txBody>
          <a:bodyPr/>
          <a:lstStyle/>
          <a:p>
            <a:endParaRPr lang="en-US" sz="2800"/>
          </a:p>
        </p:txBody>
      </p:sp>
      <p:sp>
        <p:nvSpPr>
          <p:cNvPr id="42" name="Text 39"/>
          <p:cNvSpPr/>
          <p:nvPr/>
        </p:nvSpPr>
        <p:spPr>
          <a:xfrm>
            <a:off x="7726680" y="5550408"/>
            <a:ext cx="3840480" cy="777240"/>
          </a:xfrm>
          <a:prstGeom prst="rect">
            <a:avLst/>
          </a:prstGeom>
          <a:noFill/>
          <a:ln/>
        </p:spPr>
        <p:txBody>
          <a:bodyPr wrap="square" lIns="0" tIns="0" rIns="0" bIns="0" rtlCol="0" anchor="ctr"/>
          <a:lstStyle/>
          <a:p>
            <a:pPr marL="0" indent="0">
              <a:buNone/>
            </a:pPr>
            <a:r>
              <a:rPr lang="en-US" sz="1600" dirty="0">
                <a:solidFill>
                  <a:srgbClr val="FFFFFF"/>
                </a:solidFill>
                <a:latin typeface="Aptos" pitchFamily="34" charset="0"/>
                <a:ea typeface="Aptos" pitchFamily="34" charset="-122"/>
                <a:cs typeface="Aptos" pitchFamily="34" charset="-120"/>
              </a:rPr>
              <a:t>Conversational orchestration, dynamic playbooks, copilots.</a:t>
            </a:r>
            <a:endParaRPr lang="en-US" sz="1600" dirty="0"/>
          </a:p>
        </p:txBody>
      </p:sp>
      <p:sp>
        <p:nvSpPr>
          <p:cNvPr id="43" name="Text 40"/>
          <p:cNvSpPr/>
          <p:nvPr/>
        </p:nvSpPr>
        <p:spPr>
          <a:xfrm>
            <a:off x="457200" y="6291072"/>
            <a:ext cx="11247120" cy="27432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pitchFamily="34" charset="0"/>
                <a:ea typeface="Aptos" pitchFamily="34" charset="-122"/>
                <a:cs typeface="Aptos" pitchFamily="34" charset="-120"/>
              </a:rPr>
              <a:t>ML raises the flag; the LLM helps figure out the who, what, and why behind it.</a:t>
            </a:r>
            <a:endParaRPr lang="en-US" sz="1300" dirty="0"/>
          </a:p>
        </p:txBody>
      </p:sp>
      <p:sp>
        <p:nvSpPr>
          <p:cNvPr id="45" name="Shape 41"/>
          <p:cNvSpPr/>
          <p:nvPr/>
        </p:nvSpPr>
        <p:spPr>
          <a:xfrm>
            <a:off x="0" y="6556248"/>
            <a:ext cx="12161520" cy="301752"/>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6" name="Text 42"/>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ML and deep learning vs LLMs in the SOC</a:t>
            </a:r>
            <a:endParaRPr lang="en-US" sz="900" dirty="0"/>
          </a:p>
        </p:txBody>
      </p:sp>
      <p:sp>
        <p:nvSpPr>
          <p:cNvPr id="47" name="Text 43"/>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ACROSS SOC DOMAINS</a:t>
            </a:r>
            <a:endParaRPr lang="en-US" sz="900" dirty="0"/>
          </a:p>
        </p:txBody>
      </p:sp>
      <p:pic>
        <p:nvPicPr>
          <p:cNvPr id="44" name="Picture 2" descr="NICE | Conference and Expo">
            <a:extLst>
              <a:ext uri="{FF2B5EF4-FFF2-40B4-BE49-F238E27FC236}">
                <a16:creationId xmlns:a16="http://schemas.microsoft.com/office/drawing/2014/main" id="{B31752C9-26D7-7A30-9861-EA07C934EE7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1F564A06-9119-D2A4-7985-18B15F0E4580}"/>
              </a:ext>
            </a:extLst>
          </p:cNvPr>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WHAT IT MEANS FOR YOUR TEAM</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Two literacies, one operator</a:t>
            </a:r>
            <a:endParaRPr lang="en-US" sz="2800" dirty="0"/>
          </a:p>
        </p:txBody>
      </p:sp>
      <p:sp>
        <p:nvSpPr>
          <p:cNvPr id="6" name="Shape 3"/>
          <p:cNvSpPr/>
          <p:nvPr/>
        </p:nvSpPr>
        <p:spPr>
          <a:xfrm>
            <a:off x="457200" y="1280160"/>
            <a:ext cx="5303520" cy="4937760"/>
          </a:xfrm>
          <a:prstGeom prst="rect">
            <a:avLst/>
          </a:prstGeom>
          <a:solidFill>
            <a:srgbClr val="513DDC">
              <a:alpha val="70000"/>
            </a:srgbClr>
          </a:solidFill>
          <a:ln w="12700">
            <a:solidFill>
              <a:srgbClr val="008AD7"/>
            </a:solidFill>
            <a:prstDash val="solid"/>
          </a:ln>
        </p:spPr>
        <p:txBody>
          <a:bodyPr/>
          <a:lstStyle/>
          <a:p>
            <a:endParaRPr lang="en-US"/>
          </a:p>
        </p:txBody>
      </p:sp>
      <p:sp>
        <p:nvSpPr>
          <p:cNvPr id="7" name="Text 4"/>
          <p:cNvSpPr/>
          <p:nvPr/>
        </p:nvSpPr>
        <p:spPr>
          <a:xfrm>
            <a:off x="685800" y="1463040"/>
            <a:ext cx="4846320" cy="274320"/>
          </a:xfrm>
          <a:prstGeom prst="rect">
            <a:avLst/>
          </a:prstGeom>
          <a:noFill/>
          <a:ln/>
        </p:spPr>
        <p:txBody>
          <a:bodyPr wrap="square" lIns="0" tIns="0" rIns="0" bIns="0" rtlCol="0" anchor="ctr"/>
          <a:lstStyle/>
          <a:p>
            <a:pPr marL="0" indent="0">
              <a:buNone/>
            </a:pPr>
            <a:r>
              <a:rPr lang="en-US" sz="1000" b="1" kern="0" spc="400" dirty="0">
                <a:solidFill>
                  <a:srgbClr val="008AD7"/>
                </a:solidFill>
                <a:latin typeface="Aptos" pitchFamily="34" charset="0"/>
                <a:ea typeface="Aptos" pitchFamily="34" charset="-122"/>
                <a:cs typeface="Aptos" pitchFamily="34" charset="-120"/>
              </a:rPr>
              <a:t>THE METAPHOR</a:t>
            </a:r>
            <a:endParaRPr lang="en-US" sz="1000" dirty="0"/>
          </a:p>
        </p:txBody>
      </p:sp>
      <p:pic>
        <p:nvPicPr>
          <p:cNvPr id="8" name="Image 1" descr="preencoded.png"/>
          <p:cNvPicPr>
            <a:picLocks noChangeAspect="1"/>
          </p:cNvPicPr>
          <p:nvPr/>
        </p:nvPicPr>
        <p:blipFill>
          <a:blip r:embed="rId3"/>
          <a:stretch>
            <a:fillRect/>
          </a:stretch>
        </p:blipFill>
        <p:spPr>
          <a:xfrm>
            <a:off x="777240" y="1874520"/>
            <a:ext cx="548640" cy="548640"/>
          </a:xfrm>
          <a:prstGeom prst="rect">
            <a:avLst/>
          </a:prstGeom>
        </p:spPr>
      </p:pic>
      <p:sp>
        <p:nvSpPr>
          <p:cNvPr id="9" name="Text 5"/>
          <p:cNvSpPr/>
          <p:nvPr/>
        </p:nvSpPr>
        <p:spPr>
          <a:xfrm>
            <a:off x="1463040" y="1920240"/>
            <a:ext cx="4114800" cy="457200"/>
          </a:xfrm>
          <a:prstGeom prst="rect">
            <a:avLst/>
          </a:prstGeom>
          <a:noFill/>
          <a:ln/>
        </p:spPr>
        <p:txBody>
          <a:bodyPr wrap="square" lIns="0" tIns="0" rIns="0" bIns="0" rtlCol="0" anchor="ctr"/>
          <a:lstStyle/>
          <a:p>
            <a:pPr marL="0" indent="0">
              <a:buNone/>
            </a:pPr>
            <a:r>
              <a:rPr lang="en-US" sz="1700" b="1" dirty="0">
                <a:solidFill>
                  <a:srgbClr val="FFFFFF"/>
                </a:solidFill>
                <a:latin typeface="Aptos Display" pitchFamily="34" charset="0"/>
                <a:ea typeface="Aptos Display" pitchFamily="34" charset="-122"/>
                <a:cs typeface="Aptos Display" pitchFamily="34" charset="-120"/>
              </a:rPr>
              <a:t>ML is the guard at the gate.</a:t>
            </a:r>
            <a:endParaRPr lang="en-US" sz="1700" dirty="0"/>
          </a:p>
        </p:txBody>
      </p:sp>
      <p:sp>
        <p:nvSpPr>
          <p:cNvPr id="10" name="Text 6"/>
          <p:cNvSpPr/>
          <p:nvPr/>
        </p:nvSpPr>
        <p:spPr>
          <a:xfrm>
            <a:off x="777240" y="2514600"/>
            <a:ext cx="4846320" cy="548640"/>
          </a:xfrm>
          <a:prstGeom prst="rect">
            <a:avLst/>
          </a:prstGeom>
          <a:noFill/>
          <a:ln/>
        </p:spPr>
        <p:txBody>
          <a:bodyPr wrap="square" lIns="0" tIns="0" rIns="0" bIns="0" rtlCol="0" anchor="ctr"/>
          <a:lstStyle/>
          <a:p>
            <a:pPr marL="0" indent="0">
              <a:buNone/>
            </a:pPr>
            <a:r>
              <a:rPr lang="en-US" sz="1200" dirty="0">
                <a:solidFill>
                  <a:srgbClr val="D4D4E4"/>
                </a:solidFill>
                <a:latin typeface="Aptos" pitchFamily="34" charset="0"/>
                <a:ea typeface="Aptos" pitchFamily="34" charset="-122"/>
                <a:cs typeface="Aptos" pitchFamily="34" charset="-120"/>
              </a:rPr>
              <a:t>Scanning every event, deciding malicious or benign in milliseconds.</a:t>
            </a:r>
            <a:endParaRPr lang="en-US" sz="1200" dirty="0"/>
          </a:p>
        </p:txBody>
      </p:sp>
      <p:sp>
        <p:nvSpPr>
          <p:cNvPr id="11" name="Shape 7"/>
          <p:cNvSpPr/>
          <p:nvPr/>
        </p:nvSpPr>
        <p:spPr>
          <a:xfrm>
            <a:off x="777240" y="3200400"/>
            <a:ext cx="4846320" cy="0"/>
          </a:xfrm>
          <a:prstGeom prst="line">
            <a:avLst/>
          </a:prstGeom>
          <a:noFill/>
          <a:ln w="9525">
            <a:solidFill>
              <a:srgbClr val="008AD7"/>
            </a:solidFill>
            <a:prstDash val="solid"/>
          </a:ln>
        </p:spPr>
        <p:txBody>
          <a:bodyPr/>
          <a:lstStyle/>
          <a:p>
            <a:endParaRPr lang="en-US"/>
          </a:p>
        </p:txBody>
      </p:sp>
      <p:pic>
        <p:nvPicPr>
          <p:cNvPr id="12" name="Image 2" descr="preencoded.png"/>
          <p:cNvPicPr>
            <a:picLocks noChangeAspect="1"/>
          </p:cNvPicPr>
          <p:nvPr/>
        </p:nvPicPr>
        <p:blipFill>
          <a:blip r:embed="rId4"/>
          <a:stretch>
            <a:fillRect/>
          </a:stretch>
        </p:blipFill>
        <p:spPr>
          <a:xfrm>
            <a:off x="777240" y="3429000"/>
            <a:ext cx="548640" cy="548640"/>
          </a:xfrm>
          <a:prstGeom prst="rect">
            <a:avLst/>
          </a:prstGeom>
        </p:spPr>
      </p:pic>
      <p:sp>
        <p:nvSpPr>
          <p:cNvPr id="13" name="Text 8"/>
          <p:cNvSpPr/>
          <p:nvPr/>
        </p:nvSpPr>
        <p:spPr>
          <a:xfrm>
            <a:off x="1463040" y="3474720"/>
            <a:ext cx="4114800" cy="457200"/>
          </a:xfrm>
          <a:prstGeom prst="rect">
            <a:avLst/>
          </a:prstGeom>
          <a:noFill/>
          <a:ln/>
        </p:spPr>
        <p:txBody>
          <a:bodyPr wrap="square" lIns="0" tIns="0" rIns="0" bIns="0" rtlCol="0" anchor="ctr"/>
          <a:lstStyle/>
          <a:p>
            <a:pPr marL="0" indent="0">
              <a:buNone/>
            </a:pPr>
            <a:r>
              <a:rPr lang="en-US" sz="1700" b="1" dirty="0">
                <a:solidFill>
                  <a:srgbClr val="FFFFFF"/>
                </a:solidFill>
                <a:latin typeface="Aptos Display" pitchFamily="34" charset="0"/>
                <a:ea typeface="Aptos Display" pitchFamily="34" charset="-122"/>
                <a:cs typeface="Aptos Display" pitchFamily="34" charset="-120"/>
              </a:rPr>
              <a:t>The LLM is the detective.</a:t>
            </a:r>
            <a:endParaRPr lang="en-US" sz="1700" dirty="0"/>
          </a:p>
        </p:txBody>
      </p:sp>
      <p:sp>
        <p:nvSpPr>
          <p:cNvPr id="14" name="Text 9"/>
          <p:cNvSpPr/>
          <p:nvPr/>
        </p:nvSpPr>
        <p:spPr>
          <a:xfrm>
            <a:off x="777240" y="4069080"/>
            <a:ext cx="4846320" cy="548640"/>
          </a:xfrm>
          <a:prstGeom prst="rect">
            <a:avLst/>
          </a:prstGeom>
          <a:noFill/>
          <a:ln/>
        </p:spPr>
        <p:txBody>
          <a:bodyPr wrap="square" lIns="0" tIns="0" rIns="0" bIns="0" rtlCol="0" anchor="ctr"/>
          <a:lstStyle/>
          <a:p>
            <a:pPr marL="0" indent="0">
              <a:buNone/>
            </a:pPr>
            <a:r>
              <a:rPr lang="en-US" sz="1200" dirty="0">
                <a:solidFill>
                  <a:srgbClr val="D4D4E4"/>
                </a:solidFill>
                <a:latin typeface="Aptos" pitchFamily="34" charset="0"/>
                <a:ea typeface="Aptos" pitchFamily="34" charset="-122"/>
                <a:cs typeface="Aptos" pitchFamily="34" charset="-120"/>
              </a:rPr>
              <a:t>Piecing together clues, narrating the attack, briefing the team in plain language.</a:t>
            </a:r>
            <a:endParaRPr lang="en-US" sz="1200" dirty="0"/>
          </a:p>
        </p:txBody>
      </p:sp>
      <p:sp>
        <p:nvSpPr>
          <p:cNvPr id="15" name="Shape 10"/>
          <p:cNvSpPr/>
          <p:nvPr/>
        </p:nvSpPr>
        <p:spPr>
          <a:xfrm>
            <a:off x="777240" y="4800600"/>
            <a:ext cx="4846320" cy="0"/>
          </a:xfrm>
          <a:prstGeom prst="line">
            <a:avLst/>
          </a:prstGeom>
          <a:noFill/>
          <a:ln w="9525">
            <a:solidFill>
              <a:srgbClr val="008AD7"/>
            </a:solidFill>
            <a:prstDash val="solid"/>
          </a:ln>
        </p:spPr>
        <p:txBody>
          <a:bodyPr/>
          <a:lstStyle/>
          <a:p>
            <a:endParaRPr lang="en-US"/>
          </a:p>
        </p:txBody>
      </p:sp>
      <p:sp>
        <p:nvSpPr>
          <p:cNvPr id="16" name="Text 11"/>
          <p:cNvSpPr/>
          <p:nvPr/>
        </p:nvSpPr>
        <p:spPr>
          <a:xfrm>
            <a:off x="777240" y="5029200"/>
            <a:ext cx="4846320" cy="457200"/>
          </a:xfrm>
          <a:prstGeom prst="rect">
            <a:avLst/>
          </a:prstGeom>
          <a:noFill/>
          <a:ln/>
        </p:spPr>
        <p:txBody>
          <a:bodyPr wrap="square" lIns="0" tIns="0" rIns="0" bIns="0" rtlCol="0" anchor="ctr"/>
          <a:lstStyle/>
          <a:p>
            <a:pPr marL="0" indent="0">
              <a:buNone/>
            </a:pPr>
            <a:r>
              <a:rPr lang="en-US" sz="1600" b="1" dirty="0">
                <a:solidFill>
                  <a:srgbClr val="008AD7"/>
                </a:solidFill>
                <a:latin typeface="Aptos Display" pitchFamily="34" charset="0"/>
                <a:ea typeface="Aptos Display" pitchFamily="34" charset="-122"/>
                <a:cs typeface="Aptos Display" pitchFamily="34" charset="-120"/>
              </a:rPr>
              <a:t>Your analysts work with both. Every day.</a:t>
            </a:r>
            <a:endParaRPr lang="en-US" sz="1600" dirty="0"/>
          </a:p>
        </p:txBody>
      </p:sp>
      <p:sp>
        <p:nvSpPr>
          <p:cNvPr id="17" name="Text 12"/>
          <p:cNvSpPr/>
          <p:nvPr/>
        </p:nvSpPr>
        <p:spPr>
          <a:xfrm>
            <a:off x="777240" y="5532120"/>
            <a:ext cx="4846320" cy="594360"/>
          </a:xfrm>
          <a:prstGeom prst="rect">
            <a:avLst/>
          </a:prstGeom>
          <a:noFill/>
          <a:ln/>
        </p:spPr>
        <p:txBody>
          <a:bodyPr wrap="square" lIns="0" tIns="0" rIns="0" bIns="0" rtlCol="0" anchor="ctr"/>
          <a:lstStyle/>
          <a:p>
            <a:pPr marL="0" indent="0">
              <a:buNone/>
            </a:pPr>
            <a:r>
              <a:rPr lang="en-US" sz="1200" b="1" dirty="0">
                <a:solidFill>
                  <a:srgbClr val="FFFFFF"/>
                </a:solidFill>
                <a:latin typeface="Aptos" pitchFamily="34" charset="0"/>
                <a:ea typeface="Aptos" pitchFamily="34" charset="-122"/>
                <a:cs typeface="Aptos" pitchFamily="34" charset="-120"/>
              </a:rPr>
              <a:t>AI literacy without prompt engineering is half a skill. Prompt engineering without AI literacy is dangerous.</a:t>
            </a:r>
            <a:endParaRPr lang="en-US" sz="1200" dirty="0"/>
          </a:p>
        </p:txBody>
      </p:sp>
      <p:sp>
        <p:nvSpPr>
          <p:cNvPr id="18" name="Shape 13"/>
          <p:cNvSpPr/>
          <p:nvPr/>
        </p:nvSpPr>
        <p:spPr>
          <a:xfrm>
            <a:off x="5943600" y="1280160"/>
            <a:ext cx="5760720" cy="493776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9" name="Text 14"/>
          <p:cNvSpPr/>
          <p:nvPr/>
        </p:nvSpPr>
        <p:spPr>
          <a:xfrm>
            <a:off x="6172200" y="1463040"/>
            <a:ext cx="5303520" cy="274320"/>
          </a:xfrm>
          <a:prstGeom prst="rect">
            <a:avLst/>
          </a:prstGeom>
          <a:noFill/>
          <a:ln/>
        </p:spPr>
        <p:txBody>
          <a:bodyPr wrap="square" lIns="0" tIns="0" rIns="0" bIns="0" rtlCol="0" anchor="ctr"/>
          <a:lstStyle/>
          <a:p>
            <a:pPr marL="0" indent="0">
              <a:buNone/>
            </a:pPr>
            <a:r>
              <a:rPr lang="en-US" sz="1000" b="1" kern="0" spc="400" dirty="0">
                <a:solidFill>
                  <a:srgbClr val="008AD7"/>
                </a:solidFill>
                <a:latin typeface="Aptos" pitchFamily="34" charset="0"/>
                <a:ea typeface="Aptos" pitchFamily="34" charset="-122"/>
                <a:cs typeface="Aptos" pitchFamily="34" charset="-120"/>
              </a:rPr>
              <a:t>WHAT TO BUILD IN YOUR PEOPLE</a:t>
            </a:r>
            <a:endParaRPr lang="en-US" sz="1000" dirty="0"/>
          </a:p>
        </p:txBody>
      </p:sp>
      <p:sp>
        <p:nvSpPr>
          <p:cNvPr id="20" name="Text 15"/>
          <p:cNvSpPr/>
          <p:nvPr/>
        </p:nvSpPr>
        <p:spPr>
          <a:xfrm>
            <a:off x="6172200" y="1783080"/>
            <a:ext cx="5303520" cy="411480"/>
          </a:xfrm>
          <a:prstGeom prst="rect">
            <a:avLst/>
          </a:prstGeom>
          <a:noFill/>
          <a:ln/>
        </p:spPr>
        <p:txBody>
          <a:bodyPr wrap="square" lIns="0" tIns="0" rIns="0" bIns="0" rtlCol="0" anchor="ctr"/>
          <a:lstStyle/>
          <a:p>
            <a:pPr marL="0" indent="0">
              <a:buNone/>
            </a:pPr>
            <a:r>
              <a:rPr lang="en-US" sz="1800" b="1" dirty="0">
                <a:solidFill>
                  <a:srgbClr val="FFFFFF"/>
                </a:solidFill>
                <a:latin typeface="Aptos Display" pitchFamily="34" charset="0"/>
                <a:ea typeface="Aptos Display" pitchFamily="34" charset="-122"/>
                <a:cs typeface="Aptos Display" pitchFamily="34" charset="-120"/>
              </a:rPr>
              <a:t>Map the AI literacy you need to the roadmap.</a:t>
            </a:r>
            <a:endParaRPr lang="en-US" sz="1800" dirty="0"/>
          </a:p>
        </p:txBody>
      </p:sp>
      <p:sp>
        <p:nvSpPr>
          <p:cNvPr id="21" name="Shape 16"/>
          <p:cNvSpPr/>
          <p:nvPr/>
        </p:nvSpPr>
        <p:spPr>
          <a:xfrm>
            <a:off x="6172200" y="2377440"/>
            <a:ext cx="5303520" cy="86868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22" name="Shape 17"/>
          <p:cNvSpPr/>
          <p:nvPr/>
        </p:nvSpPr>
        <p:spPr>
          <a:xfrm>
            <a:off x="6172200" y="2377440"/>
            <a:ext cx="54864" cy="868680"/>
          </a:xfrm>
          <a:prstGeom prst="rect">
            <a:avLst/>
          </a:prstGeom>
          <a:solidFill>
            <a:srgbClr val="008AD7"/>
          </a:solidFill>
          <a:ln w="12700">
            <a:solidFill>
              <a:srgbClr val="008AD7"/>
            </a:solidFill>
            <a:prstDash val="solid"/>
          </a:ln>
        </p:spPr>
        <p:txBody>
          <a:bodyPr/>
          <a:lstStyle/>
          <a:p>
            <a:endParaRPr lang="en-US"/>
          </a:p>
        </p:txBody>
      </p:sp>
      <p:sp>
        <p:nvSpPr>
          <p:cNvPr id="23" name="Text 18"/>
          <p:cNvSpPr/>
          <p:nvPr/>
        </p:nvSpPr>
        <p:spPr>
          <a:xfrm>
            <a:off x="6309360" y="2450592"/>
            <a:ext cx="502920" cy="365760"/>
          </a:xfrm>
          <a:prstGeom prst="rect">
            <a:avLst/>
          </a:prstGeom>
          <a:noFill/>
          <a:ln/>
        </p:spPr>
        <p:txBody>
          <a:bodyPr wrap="square" lIns="0" tIns="0" rIns="0" bIns="0" rtlCol="0" anchor="ctr"/>
          <a:lstStyle/>
          <a:p>
            <a:pPr marL="0" indent="0">
              <a:buNone/>
            </a:pPr>
            <a:r>
              <a:rPr lang="en-US" sz="1600" b="1" dirty="0">
                <a:solidFill>
                  <a:srgbClr val="008AD7"/>
                </a:solidFill>
                <a:latin typeface="Aptos Display" pitchFamily="34" charset="0"/>
                <a:ea typeface="Aptos Display" pitchFamily="34" charset="-122"/>
                <a:cs typeface="Aptos Display" pitchFamily="34" charset="-120"/>
              </a:rPr>
              <a:t>01</a:t>
            </a:r>
            <a:endParaRPr lang="en-US" sz="1600" dirty="0"/>
          </a:p>
        </p:txBody>
      </p:sp>
      <p:sp>
        <p:nvSpPr>
          <p:cNvPr id="24" name="Text 19"/>
          <p:cNvSpPr/>
          <p:nvPr/>
        </p:nvSpPr>
        <p:spPr>
          <a:xfrm>
            <a:off x="6812280" y="2450592"/>
            <a:ext cx="4526280" cy="365760"/>
          </a:xfrm>
          <a:prstGeom prst="rect">
            <a:avLst/>
          </a:prstGeom>
          <a:noFill/>
          <a:ln/>
        </p:spPr>
        <p:txBody>
          <a:bodyPr wrap="square" lIns="0" tIns="0" rIns="0" bIns="0" rtlCol="0" anchor="ctr"/>
          <a:lstStyle/>
          <a:p>
            <a:pPr marL="0" indent="0">
              <a:buNone/>
            </a:pPr>
            <a:r>
              <a:rPr lang="en-US" sz="1300" b="1" dirty="0">
                <a:solidFill>
                  <a:srgbClr val="FFFFFF"/>
                </a:solidFill>
                <a:latin typeface="Aptos Display" pitchFamily="34" charset="0"/>
                <a:ea typeface="Aptos Display" pitchFamily="34" charset="-122"/>
                <a:cs typeface="Aptos Display" pitchFamily="34" charset="-120"/>
              </a:rPr>
              <a:t>Read model output, not just labels</a:t>
            </a:r>
            <a:endParaRPr lang="en-US" sz="1300" dirty="0"/>
          </a:p>
        </p:txBody>
      </p:sp>
      <p:sp>
        <p:nvSpPr>
          <p:cNvPr id="25" name="Text 20"/>
          <p:cNvSpPr/>
          <p:nvPr/>
        </p:nvSpPr>
        <p:spPr>
          <a:xfrm>
            <a:off x="6812280" y="2788920"/>
            <a:ext cx="4526280" cy="41148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Confidence scores, model cards, drift signals. Tied to Step 1 of the roadmap.</a:t>
            </a:r>
            <a:endParaRPr lang="en-US" sz="1100" dirty="0"/>
          </a:p>
        </p:txBody>
      </p:sp>
      <p:sp>
        <p:nvSpPr>
          <p:cNvPr id="26" name="Shape 21"/>
          <p:cNvSpPr/>
          <p:nvPr/>
        </p:nvSpPr>
        <p:spPr>
          <a:xfrm>
            <a:off x="6172200" y="3337560"/>
            <a:ext cx="5303520" cy="86868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27" name="Shape 22"/>
          <p:cNvSpPr/>
          <p:nvPr/>
        </p:nvSpPr>
        <p:spPr>
          <a:xfrm>
            <a:off x="6172200" y="3337560"/>
            <a:ext cx="54864" cy="868680"/>
          </a:xfrm>
          <a:prstGeom prst="rect">
            <a:avLst/>
          </a:prstGeom>
          <a:solidFill>
            <a:srgbClr val="008AD7"/>
          </a:solidFill>
          <a:ln w="12700">
            <a:solidFill>
              <a:srgbClr val="008AD7"/>
            </a:solidFill>
            <a:prstDash val="solid"/>
          </a:ln>
        </p:spPr>
        <p:txBody>
          <a:bodyPr/>
          <a:lstStyle/>
          <a:p>
            <a:endParaRPr lang="en-US"/>
          </a:p>
        </p:txBody>
      </p:sp>
      <p:sp>
        <p:nvSpPr>
          <p:cNvPr id="28" name="Text 23"/>
          <p:cNvSpPr/>
          <p:nvPr/>
        </p:nvSpPr>
        <p:spPr>
          <a:xfrm>
            <a:off x="6309360" y="3410712"/>
            <a:ext cx="502920" cy="365760"/>
          </a:xfrm>
          <a:prstGeom prst="rect">
            <a:avLst/>
          </a:prstGeom>
          <a:noFill/>
          <a:ln/>
        </p:spPr>
        <p:txBody>
          <a:bodyPr wrap="square" lIns="0" tIns="0" rIns="0" bIns="0" rtlCol="0" anchor="ctr"/>
          <a:lstStyle/>
          <a:p>
            <a:pPr marL="0" indent="0">
              <a:buNone/>
            </a:pPr>
            <a:r>
              <a:rPr lang="en-US" sz="1600" b="1" dirty="0">
                <a:solidFill>
                  <a:srgbClr val="008AD7"/>
                </a:solidFill>
                <a:latin typeface="Aptos Display" pitchFamily="34" charset="0"/>
                <a:ea typeface="Aptos Display" pitchFamily="34" charset="-122"/>
                <a:cs typeface="Aptos Display" pitchFamily="34" charset="-120"/>
              </a:rPr>
              <a:t>02</a:t>
            </a:r>
            <a:endParaRPr lang="en-US" sz="1600" dirty="0"/>
          </a:p>
        </p:txBody>
      </p:sp>
      <p:sp>
        <p:nvSpPr>
          <p:cNvPr id="29" name="Text 24"/>
          <p:cNvSpPr/>
          <p:nvPr/>
        </p:nvSpPr>
        <p:spPr>
          <a:xfrm>
            <a:off x="6812280" y="3410712"/>
            <a:ext cx="4526280" cy="365760"/>
          </a:xfrm>
          <a:prstGeom prst="rect">
            <a:avLst/>
          </a:prstGeom>
          <a:noFill/>
          <a:ln/>
        </p:spPr>
        <p:txBody>
          <a:bodyPr wrap="square" lIns="0" tIns="0" rIns="0" bIns="0" rtlCol="0" anchor="ctr"/>
          <a:lstStyle/>
          <a:p>
            <a:pPr marL="0" indent="0">
              <a:buNone/>
            </a:pPr>
            <a:r>
              <a:rPr lang="en-US" sz="1300" b="1" dirty="0">
                <a:solidFill>
                  <a:srgbClr val="FFFFFF"/>
                </a:solidFill>
                <a:latin typeface="Aptos Display" pitchFamily="34" charset="0"/>
                <a:ea typeface="Aptos Display" pitchFamily="34" charset="-122"/>
                <a:cs typeface="Aptos Display" pitchFamily="34" charset="-120"/>
              </a:rPr>
              <a:t>Recognize when LLM context is needed</a:t>
            </a:r>
            <a:endParaRPr lang="en-US" sz="1300" dirty="0"/>
          </a:p>
        </p:txBody>
      </p:sp>
      <p:sp>
        <p:nvSpPr>
          <p:cNvPr id="30" name="Text 25"/>
          <p:cNvSpPr/>
          <p:nvPr/>
        </p:nvSpPr>
        <p:spPr>
          <a:xfrm>
            <a:off x="6812280" y="3749040"/>
            <a:ext cx="4526280" cy="41148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Switch from automated rule to LLM-assisted investigation when the answer is a sentence, not a score.</a:t>
            </a:r>
            <a:endParaRPr lang="en-US" sz="1100" dirty="0"/>
          </a:p>
        </p:txBody>
      </p:sp>
      <p:sp>
        <p:nvSpPr>
          <p:cNvPr id="31" name="Shape 26"/>
          <p:cNvSpPr/>
          <p:nvPr/>
        </p:nvSpPr>
        <p:spPr>
          <a:xfrm>
            <a:off x="6172200" y="4297680"/>
            <a:ext cx="5303520" cy="86868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32" name="Shape 27"/>
          <p:cNvSpPr/>
          <p:nvPr/>
        </p:nvSpPr>
        <p:spPr>
          <a:xfrm>
            <a:off x="6172200" y="4297680"/>
            <a:ext cx="54864" cy="868680"/>
          </a:xfrm>
          <a:prstGeom prst="rect">
            <a:avLst/>
          </a:prstGeom>
          <a:solidFill>
            <a:srgbClr val="008AD7"/>
          </a:solidFill>
          <a:ln w="12700">
            <a:solidFill>
              <a:srgbClr val="008AD7"/>
            </a:solidFill>
            <a:prstDash val="solid"/>
          </a:ln>
        </p:spPr>
        <p:txBody>
          <a:bodyPr/>
          <a:lstStyle/>
          <a:p>
            <a:endParaRPr lang="en-US"/>
          </a:p>
        </p:txBody>
      </p:sp>
      <p:sp>
        <p:nvSpPr>
          <p:cNvPr id="33" name="Text 28"/>
          <p:cNvSpPr/>
          <p:nvPr/>
        </p:nvSpPr>
        <p:spPr>
          <a:xfrm>
            <a:off x="6309360" y="4370832"/>
            <a:ext cx="502920" cy="365760"/>
          </a:xfrm>
          <a:prstGeom prst="rect">
            <a:avLst/>
          </a:prstGeom>
          <a:noFill/>
          <a:ln/>
        </p:spPr>
        <p:txBody>
          <a:bodyPr wrap="square" lIns="0" tIns="0" rIns="0" bIns="0" rtlCol="0" anchor="ctr"/>
          <a:lstStyle/>
          <a:p>
            <a:pPr marL="0" indent="0">
              <a:buNone/>
            </a:pPr>
            <a:r>
              <a:rPr lang="en-US" sz="1600" b="1" dirty="0">
                <a:solidFill>
                  <a:srgbClr val="008AD7"/>
                </a:solidFill>
                <a:latin typeface="Aptos Display" pitchFamily="34" charset="0"/>
                <a:ea typeface="Aptos Display" pitchFamily="34" charset="-122"/>
                <a:cs typeface="Aptos Display" pitchFamily="34" charset="-120"/>
              </a:rPr>
              <a:t>03</a:t>
            </a:r>
            <a:endParaRPr lang="en-US" sz="1600" dirty="0"/>
          </a:p>
        </p:txBody>
      </p:sp>
      <p:sp>
        <p:nvSpPr>
          <p:cNvPr id="34" name="Text 29"/>
          <p:cNvSpPr/>
          <p:nvPr/>
        </p:nvSpPr>
        <p:spPr>
          <a:xfrm>
            <a:off x="6812280" y="4370832"/>
            <a:ext cx="4526280" cy="365760"/>
          </a:xfrm>
          <a:prstGeom prst="rect">
            <a:avLst/>
          </a:prstGeom>
          <a:noFill/>
          <a:ln/>
        </p:spPr>
        <p:txBody>
          <a:bodyPr wrap="square" lIns="0" tIns="0" rIns="0" bIns="0" rtlCol="0" anchor="ctr"/>
          <a:lstStyle/>
          <a:p>
            <a:pPr marL="0" indent="0">
              <a:buNone/>
            </a:pPr>
            <a:r>
              <a:rPr lang="en-US" sz="1300" b="1" dirty="0">
                <a:solidFill>
                  <a:srgbClr val="FFFFFF"/>
                </a:solidFill>
                <a:latin typeface="Aptos Display" pitchFamily="34" charset="0"/>
                <a:ea typeface="Aptos Display" pitchFamily="34" charset="-122"/>
                <a:cs typeface="Aptos Display" pitchFamily="34" charset="-120"/>
              </a:rPr>
              <a:t>Drive LLMs with structured prompts</a:t>
            </a:r>
            <a:endParaRPr lang="en-US" sz="1300" dirty="0"/>
          </a:p>
        </p:txBody>
      </p:sp>
      <p:sp>
        <p:nvSpPr>
          <p:cNvPr id="35" name="Text 30"/>
          <p:cNvSpPr/>
          <p:nvPr/>
        </p:nvSpPr>
        <p:spPr>
          <a:xfrm>
            <a:off x="6812280" y="4709160"/>
            <a:ext cx="4526280" cy="41148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Persona, framework, environment, audience, format. Tied to Step 2 of the roadmap.</a:t>
            </a:r>
            <a:endParaRPr lang="en-US" sz="1100" dirty="0"/>
          </a:p>
        </p:txBody>
      </p:sp>
      <p:sp>
        <p:nvSpPr>
          <p:cNvPr id="36" name="Shape 31"/>
          <p:cNvSpPr/>
          <p:nvPr/>
        </p:nvSpPr>
        <p:spPr>
          <a:xfrm>
            <a:off x="6172200" y="5257800"/>
            <a:ext cx="5303520" cy="86868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37" name="Shape 32"/>
          <p:cNvSpPr/>
          <p:nvPr/>
        </p:nvSpPr>
        <p:spPr>
          <a:xfrm>
            <a:off x="6172200" y="5257800"/>
            <a:ext cx="54864" cy="868680"/>
          </a:xfrm>
          <a:prstGeom prst="rect">
            <a:avLst/>
          </a:prstGeom>
          <a:solidFill>
            <a:srgbClr val="008AD7"/>
          </a:solidFill>
          <a:ln w="12700">
            <a:solidFill>
              <a:srgbClr val="008AD7"/>
            </a:solidFill>
            <a:prstDash val="solid"/>
          </a:ln>
        </p:spPr>
        <p:txBody>
          <a:bodyPr/>
          <a:lstStyle/>
          <a:p>
            <a:endParaRPr lang="en-US"/>
          </a:p>
        </p:txBody>
      </p:sp>
      <p:sp>
        <p:nvSpPr>
          <p:cNvPr id="38" name="Text 33"/>
          <p:cNvSpPr/>
          <p:nvPr/>
        </p:nvSpPr>
        <p:spPr>
          <a:xfrm>
            <a:off x="6309360" y="5330952"/>
            <a:ext cx="502920" cy="365760"/>
          </a:xfrm>
          <a:prstGeom prst="rect">
            <a:avLst/>
          </a:prstGeom>
          <a:noFill/>
          <a:ln/>
        </p:spPr>
        <p:txBody>
          <a:bodyPr wrap="square" lIns="0" tIns="0" rIns="0" bIns="0" rtlCol="0" anchor="ctr"/>
          <a:lstStyle/>
          <a:p>
            <a:pPr marL="0" indent="0">
              <a:buNone/>
            </a:pPr>
            <a:r>
              <a:rPr lang="en-US" sz="1600" b="1" dirty="0">
                <a:solidFill>
                  <a:srgbClr val="008AD7"/>
                </a:solidFill>
                <a:latin typeface="Aptos Display" pitchFamily="34" charset="0"/>
                <a:ea typeface="Aptos Display" pitchFamily="34" charset="-122"/>
                <a:cs typeface="Aptos Display" pitchFamily="34" charset="-120"/>
              </a:rPr>
              <a:t>04</a:t>
            </a:r>
            <a:endParaRPr lang="en-US" sz="1600" dirty="0"/>
          </a:p>
        </p:txBody>
      </p:sp>
      <p:sp>
        <p:nvSpPr>
          <p:cNvPr id="39" name="Text 34"/>
          <p:cNvSpPr/>
          <p:nvPr/>
        </p:nvSpPr>
        <p:spPr>
          <a:xfrm>
            <a:off x="6812280" y="5330952"/>
            <a:ext cx="4526280" cy="365760"/>
          </a:xfrm>
          <a:prstGeom prst="rect">
            <a:avLst/>
          </a:prstGeom>
          <a:noFill/>
          <a:ln/>
        </p:spPr>
        <p:txBody>
          <a:bodyPr wrap="square" lIns="0" tIns="0" rIns="0" bIns="0" rtlCol="0" anchor="ctr"/>
          <a:lstStyle/>
          <a:p>
            <a:pPr marL="0" indent="0">
              <a:buNone/>
            </a:pPr>
            <a:r>
              <a:rPr lang="en-US" sz="1300" b="1" dirty="0">
                <a:solidFill>
                  <a:srgbClr val="FFFFFF"/>
                </a:solidFill>
                <a:latin typeface="Aptos Display" pitchFamily="34" charset="0"/>
                <a:ea typeface="Aptos Display" pitchFamily="34" charset="-122"/>
                <a:cs typeface="Aptos Display" pitchFamily="34" charset="-120"/>
              </a:rPr>
              <a:t>Govern both layers as architects</a:t>
            </a:r>
            <a:endParaRPr lang="en-US" sz="1300" dirty="0"/>
          </a:p>
        </p:txBody>
      </p:sp>
      <p:sp>
        <p:nvSpPr>
          <p:cNvPr id="40" name="Text 35"/>
          <p:cNvSpPr/>
          <p:nvPr/>
        </p:nvSpPr>
        <p:spPr>
          <a:xfrm>
            <a:off x="6812280" y="5669280"/>
            <a:ext cx="4526280" cy="41148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Validate ML thresholds. Constrain LLM actions. Audit decisions. Tied to Steps 3 and 5.</a:t>
            </a:r>
            <a:endParaRPr lang="en-US" sz="1100" dirty="0"/>
          </a:p>
        </p:txBody>
      </p:sp>
      <p:sp>
        <p:nvSpPr>
          <p:cNvPr id="42" name="Shape 36"/>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3" name="Text 37"/>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ML and deep learning vs LLMs in the SOC</a:t>
            </a:r>
            <a:endParaRPr lang="en-US" sz="900" dirty="0"/>
          </a:p>
        </p:txBody>
      </p:sp>
      <p:sp>
        <p:nvSpPr>
          <p:cNvPr id="44" name="Text 38"/>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WHAT IT MEANS</a:t>
            </a:r>
            <a:endParaRPr lang="en-US" sz="900" dirty="0"/>
          </a:p>
        </p:txBody>
      </p:sp>
      <p:pic>
        <p:nvPicPr>
          <p:cNvPr id="41" name="Picture 2" descr="NICE | Conference and Expo">
            <a:extLst>
              <a:ext uri="{FF2B5EF4-FFF2-40B4-BE49-F238E27FC236}">
                <a16:creationId xmlns:a16="http://schemas.microsoft.com/office/drawing/2014/main" id="{6FFF126A-0E1B-2EB2-85E8-8AB14D47E3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08CCC161-6811-684F-5581-FA7C9CAF0B1F}"/>
              </a:ext>
            </a:extLst>
          </p:cNvPr>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THE PLAN · DEEP DIVE  ·  WHERE TOOLS FIT</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AI security tool landscape</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Five tool categories. Each fills a different slot in the roadmap. You probably own at least three.</a:t>
            </a:r>
            <a:endParaRPr lang="en-US" sz="1400" dirty="0"/>
          </a:p>
        </p:txBody>
      </p:sp>
      <p:sp>
        <p:nvSpPr>
          <p:cNvPr id="7" name="Shape 4"/>
          <p:cNvSpPr/>
          <p:nvPr/>
        </p:nvSpPr>
        <p:spPr>
          <a:xfrm>
            <a:off x="457200" y="1691640"/>
            <a:ext cx="11247120" cy="896112"/>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8" name="Shape 5"/>
          <p:cNvSpPr/>
          <p:nvPr/>
        </p:nvSpPr>
        <p:spPr>
          <a:xfrm>
            <a:off x="640080" y="1819656"/>
            <a:ext cx="640080" cy="640080"/>
          </a:xfrm>
          <a:prstGeom prst="ellipse">
            <a:avLst/>
          </a:prstGeom>
          <a:solidFill>
            <a:srgbClr val="008AD7"/>
          </a:solidFill>
          <a:ln w="12700">
            <a:solidFill>
              <a:srgbClr val="008AD7"/>
            </a:solidFill>
            <a:prstDash val="solid"/>
          </a:ln>
        </p:spPr>
        <p:txBody>
          <a:bodyPr/>
          <a:lstStyle/>
          <a:p>
            <a:endParaRPr lang="en-US" sz="2400"/>
          </a:p>
        </p:txBody>
      </p:sp>
      <p:pic>
        <p:nvPicPr>
          <p:cNvPr id="9" name="Image 1" descr="preencoded.png"/>
          <p:cNvPicPr>
            <a:picLocks noChangeAspect="1"/>
          </p:cNvPicPr>
          <p:nvPr/>
        </p:nvPicPr>
        <p:blipFill>
          <a:blip r:embed="rId3"/>
          <a:stretch>
            <a:fillRect/>
          </a:stretch>
        </p:blipFill>
        <p:spPr>
          <a:xfrm>
            <a:off x="777240" y="1956816"/>
            <a:ext cx="365760" cy="365760"/>
          </a:xfrm>
          <a:prstGeom prst="rect">
            <a:avLst/>
          </a:prstGeom>
        </p:spPr>
      </p:pic>
      <p:sp>
        <p:nvSpPr>
          <p:cNvPr id="10" name="Text 6"/>
          <p:cNvSpPr/>
          <p:nvPr/>
        </p:nvSpPr>
        <p:spPr>
          <a:xfrm>
            <a:off x="1417320" y="1783080"/>
            <a:ext cx="2377440" cy="384048"/>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ML/DL detection</a:t>
            </a:r>
            <a:endParaRPr lang="en-US" dirty="0"/>
          </a:p>
        </p:txBody>
      </p:sp>
      <p:sp>
        <p:nvSpPr>
          <p:cNvPr id="11" name="Text 7"/>
          <p:cNvSpPr/>
          <p:nvPr/>
        </p:nvSpPr>
        <p:spPr>
          <a:xfrm>
            <a:off x="1417320" y="2148840"/>
            <a:ext cx="2377440" cy="292608"/>
          </a:xfrm>
          <a:prstGeom prst="rect">
            <a:avLst/>
          </a:prstGeom>
          <a:noFill/>
          <a:ln/>
        </p:spPr>
        <p:txBody>
          <a:bodyPr wrap="square" lIns="0" tIns="0" rIns="0" bIns="0" rtlCol="0" anchor="ctr"/>
          <a:lstStyle/>
          <a:p>
            <a:pPr marL="0" indent="0">
              <a:buNone/>
            </a:pPr>
            <a:r>
              <a:rPr lang="en-US" sz="1100" b="1" kern="0" spc="200" dirty="0">
                <a:solidFill>
                  <a:srgbClr val="008AD7"/>
                </a:solidFill>
                <a:latin typeface="Aptos" pitchFamily="34" charset="0"/>
                <a:ea typeface="Aptos" pitchFamily="34" charset="-122"/>
                <a:cs typeface="Aptos" pitchFamily="34" charset="-120"/>
              </a:rPr>
              <a:t>ML and deep learning</a:t>
            </a:r>
            <a:endParaRPr lang="en-US" sz="1100" dirty="0"/>
          </a:p>
        </p:txBody>
      </p:sp>
      <p:sp>
        <p:nvSpPr>
          <p:cNvPr id="12" name="Text 8"/>
          <p:cNvSpPr/>
          <p:nvPr/>
        </p:nvSpPr>
        <p:spPr>
          <a:xfrm>
            <a:off x="3977640" y="1783080"/>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WHAT IT IS</a:t>
            </a:r>
            <a:endParaRPr lang="en-US" sz="1000" dirty="0"/>
          </a:p>
        </p:txBody>
      </p:sp>
      <p:sp>
        <p:nvSpPr>
          <p:cNvPr id="13" name="Text 9"/>
          <p:cNvSpPr/>
          <p:nvPr/>
        </p:nvSpPr>
        <p:spPr>
          <a:xfrm>
            <a:off x="3977640" y="1984248"/>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EDR  ·  NDR  ·  NGFW  ·  Email security  ·  Cloud security</a:t>
            </a:r>
            <a:endParaRPr lang="en-US" sz="1100" dirty="0"/>
          </a:p>
        </p:txBody>
      </p:sp>
      <p:sp>
        <p:nvSpPr>
          <p:cNvPr id="14" name="Text 10"/>
          <p:cNvSpPr/>
          <p:nvPr/>
        </p:nvSpPr>
        <p:spPr>
          <a:xfrm>
            <a:off x="7269480" y="1783080"/>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EXAMPLES</a:t>
            </a:r>
            <a:endParaRPr lang="en-US" sz="1000" dirty="0"/>
          </a:p>
        </p:txBody>
      </p:sp>
      <p:sp>
        <p:nvSpPr>
          <p:cNvPr id="15" name="Text 11"/>
          <p:cNvSpPr/>
          <p:nvPr/>
        </p:nvSpPr>
        <p:spPr>
          <a:xfrm>
            <a:off x="7269480" y="1984248"/>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CrowdStrike, Darktrace, Deep Instinct, Vectra, Proofpoint</a:t>
            </a:r>
            <a:endParaRPr lang="en-US" sz="1100" dirty="0"/>
          </a:p>
        </p:txBody>
      </p:sp>
      <p:sp>
        <p:nvSpPr>
          <p:cNvPr id="16" name="Shape 12"/>
          <p:cNvSpPr/>
          <p:nvPr/>
        </p:nvSpPr>
        <p:spPr>
          <a:xfrm>
            <a:off x="10241280" y="1933956"/>
            <a:ext cx="1280160" cy="41148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17" name="Text 13"/>
          <p:cNvSpPr/>
          <p:nvPr/>
        </p:nvSpPr>
        <p:spPr>
          <a:xfrm>
            <a:off x="10241280" y="1933956"/>
            <a:ext cx="12801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Steps 1, 3, 4</a:t>
            </a:r>
            <a:endParaRPr lang="en-US" sz="1400" dirty="0"/>
          </a:p>
        </p:txBody>
      </p:sp>
      <p:sp>
        <p:nvSpPr>
          <p:cNvPr id="18" name="Shape 14"/>
          <p:cNvSpPr/>
          <p:nvPr/>
        </p:nvSpPr>
        <p:spPr>
          <a:xfrm>
            <a:off x="457200" y="2633472"/>
            <a:ext cx="11247120" cy="896112"/>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19" name="Shape 15"/>
          <p:cNvSpPr/>
          <p:nvPr/>
        </p:nvSpPr>
        <p:spPr>
          <a:xfrm>
            <a:off x="640080" y="2761488"/>
            <a:ext cx="640080" cy="640080"/>
          </a:xfrm>
          <a:prstGeom prst="ellipse">
            <a:avLst/>
          </a:prstGeom>
          <a:solidFill>
            <a:srgbClr val="008AD7"/>
          </a:solidFill>
          <a:ln w="12700">
            <a:solidFill>
              <a:srgbClr val="008AD7"/>
            </a:solidFill>
            <a:prstDash val="solid"/>
          </a:ln>
        </p:spPr>
        <p:txBody>
          <a:bodyPr/>
          <a:lstStyle/>
          <a:p>
            <a:endParaRPr lang="en-US" sz="2400"/>
          </a:p>
        </p:txBody>
      </p:sp>
      <p:pic>
        <p:nvPicPr>
          <p:cNvPr id="20" name="Image 2" descr="preencoded.png"/>
          <p:cNvPicPr>
            <a:picLocks noChangeAspect="1"/>
          </p:cNvPicPr>
          <p:nvPr/>
        </p:nvPicPr>
        <p:blipFill>
          <a:blip r:embed="rId4"/>
          <a:stretch>
            <a:fillRect/>
          </a:stretch>
        </p:blipFill>
        <p:spPr>
          <a:xfrm>
            <a:off x="777240" y="2898648"/>
            <a:ext cx="365760" cy="365760"/>
          </a:xfrm>
          <a:prstGeom prst="rect">
            <a:avLst/>
          </a:prstGeom>
        </p:spPr>
      </p:pic>
      <p:sp>
        <p:nvSpPr>
          <p:cNvPr id="21" name="Text 16"/>
          <p:cNvSpPr/>
          <p:nvPr/>
        </p:nvSpPr>
        <p:spPr>
          <a:xfrm>
            <a:off x="1417320" y="2724912"/>
            <a:ext cx="2377440" cy="384048"/>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LLM copilots</a:t>
            </a:r>
            <a:endParaRPr lang="en-US" dirty="0"/>
          </a:p>
        </p:txBody>
      </p:sp>
      <p:sp>
        <p:nvSpPr>
          <p:cNvPr id="22" name="Text 17"/>
          <p:cNvSpPr/>
          <p:nvPr/>
        </p:nvSpPr>
        <p:spPr>
          <a:xfrm>
            <a:off x="1417320" y="3090672"/>
            <a:ext cx="2377440" cy="292608"/>
          </a:xfrm>
          <a:prstGeom prst="rect">
            <a:avLst/>
          </a:prstGeom>
          <a:noFill/>
          <a:ln/>
        </p:spPr>
        <p:txBody>
          <a:bodyPr wrap="square" lIns="0" tIns="0" rIns="0" bIns="0" rtlCol="0" anchor="ctr"/>
          <a:lstStyle/>
          <a:p>
            <a:pPr marL="0" indent="0">
              <a:buNone/>
            </a:pPr>
            <a:r>
              <a:rPr lang="en-US" sz="1100" b="1" kern="0" spc="200" dirty="0">
                <a:solidFill>
                  <a:srgbClr val="008AD7"/>
                </a:solidFill>
                <a:latin typeface="Aptos" pitchFamily="34" charset="0"/>
                <a:ea typeface="Aptos" pitchFamily="34" charset="-122"/>
                <a:cs typeface="Aptos" pitchFamily="34" charset="-120"/>
              </a:rPr>
              <a:t>Large language models</a:t>
            </a:r>
            <a:endParaRPr lang="en-US" sz="1100" dirty="0"/>
          </a:p>
        </p:txBody>
      </p:sp>
      <p:sp>
        <p:nvSpPr>
          <p:cNvPr id="23" name="Text 18"/>
          <p:cNvSpPr/>
          <p:nvPr/>
        </p:nvSpPr>
        <p:spPr>
          <a:xfrm>
            <a:off x="3977640" y="2724912"/>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WHAT IT IS</a:t>
            </a:r>
            <a:endParaRPr lang="en-US" sz="1000" dirty="0"/>
          </a:p>
        </p:txBody>
      </p:sp>
      <p:sp>
        <p:nvSpPr>
          <p:cNvPr id="24" name="Text 19"/>
          <p:cNvSpPr/>
          <p:nvPr/>
        </p:nvSpPr>
        <p:spPr>
          <a:xfrm>
            <a:off x="3977640" y="2926080"/>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SOC chatbots  ·  Investigation copilots  ·  CTI summarizers</a:t>
            </a:r>
            <a:endParaRPr lang="en-US" sz="1100" dirty="0"/>
          </a:p>
        </p:txBody>
      </p:sp>
      <p:sp>
        <p:nvSpPr>
          <p:cNvPr id="25" name="Text 20"/>
          <p:cNvSpPr/>
          <p:nvPr/>
        </p:nvSpPr>
        <p:spPr>
          <a:xfrm>
            <a:off x="7269480" y="2724912"/>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EXAMPLES</a:t>
            </a:r>
            <a:endParaRPr lang="en-US" sz="1000" dirty="0"/>
          </a:p>
        </p:txBody>
      </p:sp>
      <p:sp>
        <p:nvSpPr>
          <p:cNvPr id="26" name="Text 21"/>
          <p:cNvSpPr/>
          <p:nvPr/>
        </p:nvSpPr>
        <p:spPr>
          <a:xfrm>
            <a:off x="7269480" y="2926080"/>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Microsoft Security Copilot, Mandiant AI, vendor-native assistants</a:t>
            </a:r>
            <a:endParaRPr lang="en-US" sz="1100" dirty="0"/>
          </a:p>
        </p:txBody>
      </p:sp>
      <p:sp>
        <p:nvSpPr>
          <p:cNvPr id="27" name="Shape 22"/>
          <p:cNvSpPr/>
          <p:nvPr/>
        </p:nvSpPr>
        <p:spPr>
          <a:xfrm>
            <a:off x="10241280" y="2875788"/>
            <a:ext cx="1280160" cy="41148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28" name="Text 23"/>
          <p:cNvSpPr/>
          <p:nvPr/>
        </p:nvSpPr>
        <p:spPr>
          <a:xfrm>
            <a:off x="10241280" y="2875788"/>
            <a:ext cx="12801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Steps 1, 2, 5</a:t>
            </a:r>
            <a:endParaRPr lang="en-US" sz="1400" dirty="0"/>
          </a:p>
        </p:txBody>
      </p:sp>
      <p:sp>
        <p:nvSpPr>
          <p:cNvPr id="29" name="Shape 24"/>
          <p:cNvSpPr/>
          <p:nvPr/>
        </p:nvSpPr>
        <p:spPr>
          <a:xfrm>
            <a:off x="457200" y="3575304"/>
            <a:ext cx="11247120" cy="896112"/>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30" name="Shape 25"/>
          <p:cNvSpPr/>
          <p:nvPr/>
        </p:nvSpPr>
        <p:spPr>
          <a:xfrm>
            <a:off x="640080" y="3703320"/>
            <a:ext cx="640080" cy="640080"/>
          </a:xfrm>
          <a:prstGeom prst="ellipse">
            <a:avLst/>
          </a:prstGeom>
          <a:solidFill>
            <a:srgbClr val="008AD7"/>
          </a:solidFill>
          <a:ln w="12700">
            <a:solidFill>
              <a:srgbClr val="008AD7"/>
            </a:solidFill>
            <a:prstDash val="solid"/>
          </a:ln>
        </p:spPr>
        <p:txBody>
          <a:bodyPr/>
          <a:lstStyle/>
          <a:p>
            <a:endParaRPr lang="en-US" sz="2400"/>
          </a:p>
        </p:txBody>
      </p:sp>
      <p:pic>
        <p:nvPicPr>
          <p:cNvPr id="31" name="Image 3" descr="preencoded.png"/>
          <p:cNvPicPr>
            <a:picLocks noChangeAspect="1"/>
          </p:cNvPicPr>
          <p:nvPr/>
        </p:nvPicPr>
        <p:blipFill>
          <a:blip r:embed="rId5"/>
          <a:stretch>
            <a:fillRect/>
          </a:stretch>
        </p:blipFill>
        <p:spPr>
          <a:xfrm>
            <a:off x="777240" y="3840480"/>
            <a:ext cx="365760" cy="365760"/>
          </a:xfrm>
          <a:prstGeom prst="rect">
            <a:avLst/>
          </a:prstGeom>
        </p:spPr>
      </p:pic>
      <p:sp>
        <p:nvSpPr>
          <p:cNvPr id="32" name="Text 26"/>
          <p:cNvSpPr/>
          <p:nvPr/>
        </p:nvSpPr>
        <p:spPr>
          <a:xfrm>
            <a:off x="1417320" y="3666744"/>
            <a:ext cx="2377440" cy="384048"/>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SOAR and automation</a:t>
            </a:r>
            <a:endParaRPr lang="en-US" dirty="0"/>
          </a:p>
        </p:txBody>
      </p:sp>
      <p:sp>
        <p:nvSpPr>
          <p:cNvPr id="33" name="Text 27"/>
          <p:cNvSpPr/>
          <p:nvPr/>
        </p:nvSpPr>
        <p:spPr>
          <a:xfrm>
            <a:off x="1417320" y="4032504"/>
            <a:ext cx="2377440" cy="292608"/>
          </a:xfrm>
          <a:prstGeom prst="rect">
            <a:avLst/>
          </a:prstGeom>
          <a:noFill/>
          <a:ln/>
        </p:spPr>
        <p:txBody>
          <a:bodyPr wrap="square" lIns="0" tIns="0" rIns="0" bIns="0" rtlCol="0" anchor="ctr"/>
          <a:lstStyle/>
          <a:p>
            <a:pPr marL="0" indent="0">
              <a:buNone/>
            </a:pPr>
            <a:r>
              <a:rPr lang="en-US" sz="1100" b="1" kern="0" spc="200" dirty="0">
                <a:solidFill>
                  <a:srgbClr val="008AD7"/>
                </a:solidFill>
                <a:latin typeface="Aptos" pitchFamily="34" charset="0"/>
                <a:ea typeface="Aptos" pitchFamily="34" charset="-122"/>
                <a:cs typeface="Aptos" pitchFamily="34" charset="-120"/>
              </a:rPr>
              <a:t>Rules + ML scoring</a:t>
            </a:r>
            <a:endParaRPr lang="en-US" sz="1100" dirty="0"/>
          </a:p>
        </p:txBody>
      </p:sp>
      <p:sp>
        <p:nvSpPr>
          <p:cNvPr id="34" name="Text 28"/>
          <p:cNvSpPr/>
          <p:nvPr/>
        </p:nvSpPr>
        <p:spPr>
          <a:xfrm>
            <a:off x="3977640" y="3666744"/>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WHAT IT IS</a:t>
            </a:r>
            <a:endParaRPr lang="en-US" sz="1000" dirty="0"/>
          </a:p>
        </p:txBody>
      </p:sp>
      <p:sp>
        <p:nvSpPr>
          <p:cNvPr id="35" name="Text 29"/>
          <p:cNvSpPr/>
          <p:nvPr/>
        </p:nvSpPr>
        <p:spPr>
          <a:xfrm>
            <a:off x="3977640" y="3867912"/>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Playbook engines  ·  Case management  ·  API orchestration</a:t>
            </a:r>
            <a:endParaRPr lang="en-US" sz="1100" dirty="0"/>
          </a:p>
        </p:txBody>
      </p:sp>
      <p:sp>
        <p:nvSpPr>
          <p:cNvPr id="36" name="Text 30"/>
          <p:cNvSpPr/>
          <p:nvPr/>
        </p:nvSpPr>
        <p:spPr>
          <a:xfrm>
            <a:off x="7269480" y="3666744"/>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EXAMPLES</a:t>
            </a:r>
            <a:endParaRPr lang="en-US" sz="1000" dirty="0"/>
          </a:p>
        </p:txBody>
      </p:sp>
      <p:sp>
        <p:nvSpPr>
          <p:cNvPr id="37" name="Text 31"/>
          <p:cNvSpPr/>
          <p:nvPr/>
        </p:nvSpPr>
        <p:spPr>
          <a:xfrm>
            <a:off x="7269480" y="3867912"/>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Palo Alto XSOAR, Splunk SOAR, IBM Resilient, Tines</a:t>
            </a:r>
            <a:endParaRPr lang="en-US" sz="1100" dirty="0"/>
          </a:p>
        </p:txBody>
      </p:sp>
      <p:sp>
        <p:nvSpPr>
          <p:cNvPr id="38" name="Shape 32"/>
          <p:cNvSpPr/>
          <p:nvPr/>
        </p:nvSpPr>
        <p:spPr>
          <a:xfrm>
            <a:off x="10241280" y="3817620"/>
            <a:ext cx="1280160" cy="41148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39" name="Text 33"/>
          <p:cNvSpPr/>
          <p:nvPr/>
        </p:nvSpPr>
        <p:spPr>
          <a:xfrm>
            <a:off x="10241280" y="3817620"/>
            <a:ext cx="12801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Step 3</a:t>
            </a:r>
            <a:endParaRPr lang="en-US" sz="1400" dirty="0"/>
          </a:p>
        </p:txBody>
      </p:sp>
      <p:sp>
        <p:nvSpPr>
          <p:cNvPr id="40" name="Shape 34"/>
          <p:cNvSpPr/>
          <p:nvPr/>
        </p:nvSpPr>
        <p:spPr>
          <a:xfrm>
            <a:off x="457200" y="4517136"/>
            <a:ext cx="11247120" cy="896112"/>
          </a:xfrm>
          <a:prstGeom prst="rect">
            <a:avLst/>
          </a:prstGeom>
          <a:solidFill>
            <a:srgbClr val="140240">
              <a:alpha val="82000"/>
            </a:srgbClr>
          </a:solidFill>
          <a:ln w="6350">
            <a:solidFill>
              <a:srgbClr val="008AD7">
                <a:alpha val="40000"/>
              </a:srgbClr>
            </a:solidFill>
            <a:prstDash val="solid"/>
          </a:ln>
        </p:spPr>
        <p:txBody>
          <a:bodyPr/>
          <a:lstStyle/>
          <a:p>
            <a:endParaRPr lang="en-US" sz="2400"/>
          </a:p>
        </p:txBody>
      </p:sp>
      <p:sp>
        <p:nvSpPr>
          <p:cNvPr id="41" name="Shape 35"/>
          <p:cNvSpPr/>
          <p:nvPr/>
        </p:nvSpPr>
        <p:spPr>
          <a:xfrm>
            <a:off x="640080" y="4645152"/>
            <a:ext cx="640080" cy="640080"/>
          </a:xfrm>
          <a:prstGeom prst="ellipse">
            <a:avLst/>
          </a:prstGeom>
          <a:solidFill>
            <a:srgbClr val="008AD7"/>
          </a:solidFill>
          <a:ln w="12700">
            <a:solidFill>
              <a:srgbClr val="008AD7"/>
            </a:solidFill>
            <a:prstDash val="solid"/>
          </a:ln>
        </p:spPr>
        <p:txBody>
          <a:bodyPr/>
          <a:lstStyle/>
          <a:p>
            <a:endParaRPr lang="en-US" sz="2400"/>
          </a:p>
        </p:txBody>
      </p:sp>
      <p:pic>
        <p:nvPicPr>
          <p:cNvPr id="42" name="Image 4" descr="preencoded.png"/>
          <p:cNvPicPr>
            <a:picLocks noChangeAspect="1"/>
          </p:cNvPicPr>
          <p:nvPr/>
        </p:nvPicPr>
        <p:blipFill>
          <a:blip r:embed="rId6"/>
          <a:stretch>
            <a:fillRect/>
          </a:stretch>
        </p:blipFill>
        <p:spPr>
          <a:xfrm>
            <a:off x="777240" y="4782312"/>
            <a:ext cx="365760" cy="365760"/>
          </a:xfrm>
          <a:prstGeom prst="rect">
            <a:avLst/>
          </a:prstGeom>
        </p:spPr>
      </p:pic>
      <p:sp>
        <p:nvSpPr>
          <p:cNvPr id="43" name="Text 36"/>
          <p:cNvSpPr/>
          <p:nvPr/>
        </p:nvSpPr>
        <p:spPr>
          <a:xfrm>
            <a:off x="1417320" y="4608576"/>
            <a:ext cx="2377440" cy="384048"/>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Unified platforms</a:t>
            </a:r>
            <a:endParaRPr lang="en-US" dirty="0"/>
          </a:p>
        </p:txBody>
      </p:sp>
      <p:sp>
        <p:nvSpPr>
          <p:cNvPr id="44" name="Text 37"/>
          <p:cNvSpPr/>
          <p:nvPr/>
        </p:nvSpPr>
        <p:spPr>
          <a:xfrm>
            <a:off x="1417320" y="4974336"/>
            <a:ext cx="2377440" cy="292608"/>
          </a:xfrm>
          <a:prstGeom prst="rect">
            <a:avLst/>
          </a:prstGeom>
          <a:noFill/>
          <a:ln/>
        </p:spPr>
        <p:txBody>
          <a:bodyPr wrap="square" lIns="0" tIns="0" rIns="0" bIns="0" rtlCol="0" anchor="ctr"/>
          <a:lstStyle/>
          <a:p>
            <a:pPr marL="0" indent="0">
              <a:buNone/>
            </a:pPr>
            <a:r>
              <a:rPr lang="en-US" sz="1100" b="1" kern="0" spc="200" dirty="0">
                <a:solidFill>
                  <a:srgbClr val="008AD7"/>
                </a:solidFill>
                <a:latin typeface="Aptos" pitchFamily="34" charset="0"/>
                <a:ea typeface="Aptos" pitchFamily="34" charset="-122"/>
                <a:cs typeface="Aptos" pitchFamily="34" charset="-120"/>
              </a:rPr>
              <a:t>Mixed ML + LLM</a:t>
            </a:r>
            <a:endParaRPr lang="en-US" sz="1100" dirty="0"/>
          </a:p>
        </p:txBody>
      </p:sp>
      <p:sp>
        <p:nvSpPr>
          <p:cNvPr id="45" name="Text 38"/>
          <p:cNvSpPr/>
          <p:nvPr/>
        </p:nvSpPr>
        <p:spPr>
          <a:xfrm>
            <a:off x="3977640" y="4608576"/>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WHAT IT IS</a:t>
            </a:r>
            <a:endParaRPr lang="en-US" sz="1000" dirty="0"/>
          </a:p>
        </p:txBody>
      </p:sp>
      <p:sp>
        <p:nvSpPr>
          <p:cNvPr id="46" name="Text 39"/>
          <p:cNvSpPr/>
          <p:nvPr/>
        </p:nvSpPr>
        <p:spPr>
          <a:xfrm>
            <a:off x="3977640" y="4809744"/>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XDR  ·  SIEM  ·  Data lakes  ·  Identity fabric</a:t>
            </a:r>
            <a:endParaRPr lang="en-US" sz="1100" dirty="0"/>
          </a:p>
        </p:txBody>
      </p:sp>
      <p:sp>
        <p:nvSpPr>
          <p:cNvPr id="47" name="Text 40"/>
          <p:cNvSpPr/>
          <p:nvPr/>
        </p:nvSpPr>
        <p:spPr>
          <a:xfrm>
            <a:off x="7269480" y="4608576"/>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EXAMPLES</a:t>
            </a:r>
            <a:endParaRPr lang="en-US" sz="1000" dirty="0"/>
          </a:p>
        </p:txBody>
      </p:sp>
      <p:sp>
        <p:nvSpPr>
          <p:cNvPr id="48" name="Text 41"/>
          <p:cNvSpPr/>
          <p:nvPr/>
        </p:nvSpPr>
        <p:spPr>
          <a:xfrm>
            <a:off x="7269480" y="4809744"/>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Microsoft Defender XDR, Palo Alto Cortex, CrowdStrike Falcon, Sentinel</a:t>
            </a:r>
            <a:endParaRPr lang="en-US" sz="1100" dirty="0"/>
          </a:p>
        </p:txBody>
      </p:sp>
      <p:sp>
        <p:nvSpPr>
          <p:cNvPr id="49" name="Shape 42"/>
          <p:cNvSpPr/>
          <p:nvPr/>
        </p:nvSpPr>
        <p:spPr>
          <a:xfrm>
            <a:off x="10241280" y="4759452"/>
            <a:ext cx="1280160" cy="41148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50" name="Text 43"/>
          <p:cNvSpPr/>
          <p:nvPr/>
        </p:nvSpPr>
        <p:spPr>
          <a:xfrm>
            <a:off x="10241280" y="4759452"/>
            <a:ext cx="12801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Step 4</a:t>
            </a:r>
            <a:endParaRPr lang="en-US" sz="1400" dirty="0"/>
          </a:p>
        </p:txBody>
      </p:sp>
      <p:sp>
        <p:nvSpPr>
          <p:cNvPr id="51" name="Shape 44"/>
          <p:cNvSpPr/>
          <p:nvPr/>
        </p:nvSpPr>
        <p:spPr>
          <a:xfrm>
            <a:off x="457200" y="5458968"/>
            <a:ext cx="11247120" cy="896112"/>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52" name="Shape 45"/>
          <p:cNvSpPr/>
          <p:nvPr/>
        </p:nvSpPr>
        <p:spPr>
          <a:xfrm>
            <a:off x="640080" y="5586984"/>
            <a:ext cx="640080" cy="640080"/>
          </a:xfrm>
          <a:prstGeom prst="ellipse">
            <a:avLst/>
          </a:prstGeom>
          <a:solidFill>
            <a:srgbClr val="008AD7"/>
          </a:solidFill>
          <a:ln w="12700">
            <a:solidFill>
              <a:srgbClr val="008AD7"/>
            </a:solidFill>
            <a:prstDash val="solid"/>
          </a:ln>
        </p:spPr>
        <p:txBody>
          <a:bodyPr/>
          <a:lstStyle/>
          <a:p>
            <a:endParaRPr lang="en-US" sz="2400"/>
          </a:p>
        </p:txBody>
      </p:sp>
      <p:pic>
        <p:nvPicPr>
          <p:cNvPr id="53" name="Image 5" descr="preencoded.png"/>
          <p:cNvPicPr>
            <a:picLocks noChangeAspect="1"/>
          </p:cNvPicPr>
          <p:nvPr/>
        </p:nvPicPr>
        <p:blipFill>
          <a:blip r:embed="rId7"/>
          <a:stretch>
            <a:fillRect/>
          </a:stretch>
        </p:blipFill>
        <p:spPr>
          <a:xfrm>
            <a:off x="777240" y="5724144"/>
            <a:ext cx="365760" cy="365760"/>
          </a:xfrm>
          <a:prstGeom prst="rect">
            <a:avLst/>
          </a:prstGeom>
        </p:spPr>
      </p:pic>
      <p:sp>
        <p:nvSpPr>
          <p:cNvPr id="54" name="Text 46"/>
          <p:cNvSpPr/>
          <p:nvPr/>
        </p:nvSpPr>
        <p:spPr>
          <a:xfrm>
            <a:off x="1417320" y="5550408"/>
            <a:ext cx="2377440" cy="384048"/>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Skills and ranges</a:t>
            </a:r>
            <a:endParaRPr lang="en-US" dirty="0"/>
          </a:p>
        </p:txBody>
      </p:sp>
      <p:sp>
        <p:nvSpPr>
          <p:cNvPr id="55" name="Text 47"/>
          <p:cNvSpPr/>
          <p:nvPr/>
        </p:nvSpPr>
        <p:spPr>
          <a:xfrm>
            <a:off x="1417320" y="5916168"/>
            <a:ext cx="2377440" cy="292608"/>
          </a:xfrm>
          <a:prstGeom prst="rect">
            <a:avLst/>
          </a:prstGeom>
          <a:noFill/>
          <a:ln/>
        </p:spPr>
        <p:txBody>
          <a:bodyPr wrap="square" lIns="0" tIns="0" rIns="0" bIns="0" rtlCol="0" anchor="ctr"/>
          <a:lstStyle/>
          <a:p>
            <a:pPr marL="0" indent="0">
              <a:buNone/>
            </a:pPr>
            <a:r>
              <a:rPr lang="en-US" sz="1100" b="1" kern="0" spc="200" dirty="0">
                <a:solidFill>
                  <a:srgbClr val="008AD7"/>
                </a:solidFill>
                <a:latin typeface="Aptos" pitchFamily="34" charset="0"/>
                <a:ea typeface="Aptos" pitchFamily="34" charset="-122"/>
                <a:cs typeface="Aptos" pitchFamily="34" charset="-120"/>
              </a:rPr>
              <a:t>Adaptive scenarios</a:t>
            </a:r>
            <a:endParaRPr lang="en-US" sz="1100" dirty="0"/>
          </a:p>
        </p:txBody>
      </p:sp>
      <p:sp>
        <p:nvSpPr>
          <p:cNvPr id="56" name="Text 48"/>
          <p:cNvSpPr/>
          <p:nvPr/>
        </p:nvSpPr>
        <p:spPr>
          <a:xfrm>
            <a:off x="3977640" y="5550408"/>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WHAT IT IS</a:t>
            </a:r>
            <a:endParaRPr lang="en-US" sz="1000" dirty="0"/>
          </a:p>
        </p:txBody>
      </p:sp>
      <p:sp>
        <p:nvSpPr>
          <p:cNvPr id="57" name="Text 49"/>
          <p:cNvSpPr/>
          <p:nvPr/>
        </p:nvSpPr>
        <p:spPr>
          <a:xfrm>
            <a:off x="3977640" y="5751576"/>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Cyber ranges  ·  Hands-on labs  ·  Adversary engines  ·  Skill assessments</a:t>
            </a:r>
            <a:endParaRPr lang="en-US" sz="1100" dirty="0"/>
          </a:p>
        </p:txBody>
      </p:sp>
      <p:sp>
        <p:nvSpPr>
          <p:cNvPr id="58" name="Text 50"/>
          <p:cNvSpPr/>
          <p:nvPr/>
        </p:nvSpPr>
        <p:spPr>
          <a:xfrm>
            <a:off x="7269480" y="5550408"/>
            <a:ext cx="3108960" cy="228600"/>
          </a:xfrm>
          <a:prstGeom prst="rect">
            <a:avLst/>
          </a:prstGeom>
          <a:noFill/>
          <a:ln/>
        </p:spPr>
        <p:txBody>
          <a:bodyPr wrap="square" lIns="0" tIns="0" rIns="0" bIns="0" rtlCol="0" anchor="ctr"/>
          <a:lstStyle/>
          <a:p>
            <a:pPr marL="0" indent="0">
              <a:buNone/>
            </a:pPr>
            <a:r>
              <a:rPr lang="en-US" sz="1000" b="1" kern="0" spc="300" dirty="0">
                <a:solidFill>
                  <a:srgbClr val="8A8AA0"/>
                </a:solidFill>
                <a:latin typeface="Aptos" pitchFamily="34" charset="0"/>
                <a:ea typeface="Aptos" pitchFamily="34" charset="-122"/>
                <a:cs typeface="Aptos" pitchFamily="34" charset="-120"/>
              </a:rPr>
              <a:t>EXAMPLES</a:t>
            </a:r>
            <a:endParaRPr lang="en-US" sz="1000" dirty="0"/>
          </a:p>
        </p:txBody>
      </p:sp>
      <p:sp>
        <p:nvSpPr>
          <p:cNvPr id="59" name="Text 51"/>
          <p:cNvSpPr/>
          <p:nvPr/>
        </p:nvSpPr>
        <p:spPr>
          <a:xfrm>
            <a:off x="7269480" y="5751576"/>
            <a:ext cx="3108960" cy="50292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Cyberbit Readiness Platform, RangeForce, SANS labs</a:t>
            </a:r>
            <a:endParaRPr lang="en-US" sz="1100" dirty="0"/>
          </a:p>
        </p:txBody>
      </p:sp>
      <p:sp>
        <p:nvSpPr>
          <p:cNvPr id="60" name="Shape 52"/>
          <p:cNvSpPr/>
          <p:nvPr/>
        </p:nvSpPr>
        <p:spPr>
          <a:xfrm>
            <a:off x="10241280" y="5701284"/>
            <a:ext cx="1280160" cy="411480"/>
          </a:xfrm>
          <a:prstGeom prst="rect">
            <a:avLst/>
          </a:prstGeom>
          <a:solidFill>
            <a:srgbClr val="513DDC">
              <a:alpha val="70000"/>
            </a:srgbClr>
          </a:solidFill>
          <a:ln w="9525">
            <a:solidFill>
              <a:srgbClr val="008AD7"/>
            </a:solidFill>
            <a:prstDash val="solid"/>
          </a:ln>
        </p:spPr>
        <p:txBody>
          <a:bodyPr/>
          <a:lstStyle/>
          <a:p>
            <a:endParaRPr lang="en-US" sz="2400"/>
          </a:p>
        </p:txBody>
      </p:sp>
      <p:sp>
        <p:nvSpPr>
          <p:cNvPr id="61" name="Text 53"/>
          <p:cNvSpPr/>
          <p:nvPr/>
        </p:nvSpPr>
        <p:spPr>
          <a:xfrm>
            <a:off x="10241280" y="5701284"/>
            <a:ext cx="12801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pitchFamily="34" charset="0"/>
                <a:ea typeface="Aptos" pitchFamily="34" charset="-122"/>
                <a:cs typeface="Aptos" pitchFamily="34" charset="-120"/>
              </a:rPr>
              <a:t>Steps 1, 2, 6</a:t>
            </a:r>
            <a:endParaRPr lang="en-US" sz="1400" dirty="0"/>
          </a:p>
        </p:txBody>
      </p:sp>
      <p:sp>
        <p:nvSpPr>
          <p:cNvPr id="62" name="Text 54"/>
          <p:cNvSpPr/>
          <p:nvPr/>
        </p:nvSpPr>
        <p:spPr>
          <a:xfrm>
            <a:off x="457200" y="6314131"/>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Map this against your stack. Gaps are budget conversations; overlaps are consolidation conversations.</a:t>
            </a:r>
            <a:endParaRPr lang="en-US" sz="1200" dirty="0"/>
          </a:p>
        </p:txBody>
      </p:sp>
      <p:sp>
        <p:nvSpPr>
          <p:cNvPr id="64" name="Shape 55"/>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65" name="Text 56"/>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Tool landscape</a:t>
            </a:r>
          </a:p>
        </p:txBody>
      </p:sp>
      <p:sp>
        <p:nvSpPr>
          <p:cNvPr id="66" name="Text 57"/>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TOOL LANDSCAPE</a:t>
            </a:r>
            <a:endParaRPr lang="en-US" sz="900" dirty="0"/>
          </a:p>
        </p:txBody>
      </p:sp>
      <p:pic>
        <p:nvPicPr>
          <p:cNvPr id="63" name="Picture 62" descr="NICE | Conference and Expo">
            <a:extLst>
              <a:ext uri="{FF2B5EF4-FFF2-40B4-BE49-F238E27FC236}">
                <a16:creationId xmlns:a16="http://schemas.microsoft.com/office/drawing/2014/main" id="{A8AF3767-570D-4F77-CD09-7E6B2DA3266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E691C96B-5466-486C-9793-6B13FFF7A48C}"/>
              </a:ext>
            </a:extLst>
          </p:cNvPr>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01</a:t>
            </a:r>
            <a:endParaRPr lang="en-US" sz="8000" dirty="0"/>
          </a:p>
        </p:txBody>
      </p:sp>
    </p:spTree>
    <p:extLst>
      <p:ext uri="{BB962C8B-B14F-4D97-AF65-F5344CB8AC3E}">
        <p14:creationId xmlns:p14="http://schemas.microsoft.com/office/powerpoint/2010/main" val="2040550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400" b="1" kern="0" spc="400" dirty="0">
                <a:solidFill>
                  <a:srgbClr val="008AD7"/>
                </a:solidFill>
                <a:latin typeface="Aptos" pitchFamily="34" charset="0"/>
                <a:ea typeface="Aptos" pitchFamily="34" charset="-122"/>
                <a:cs typeface="Aptos" pitchFamily="34" charset="-120"/>
              </a:rPr>
              <a:t>WHERE WE'RE GOING TODAY</a:t>
            </a:r>
            <a:endParaRPr lang="en-US" sz="14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3600" b="1" dirty="0">
                <a:solidFill>
                  <a:srgbClr val="FFFFFF"/>
                </a:solidFill>
                <a:latin typeface="Aptos Display" pitchFamily="34" charset="0"/>
                <a:ea typeface="Aptos Display" pitchFamily="34" charset="-122"/>
                <a:cs typeface="Aptos Display" pitchFamily="34" charset="-120"/>
              </a:rPr>
              <a:t>The story of the AI-driven SOC</a:t>
            </a:r>
            <a:endParaRPr lang="en-US" sz="3600" dirty="0"/>
          </a:p>
        </p:txBody>
      </p:sp>
      <p:sp>
        <p:nvSpPr>
          <p:cNvPr id="6" name="Text 3"/>
          <p:cNvSpPr/>
          <p:nvPr/>
        </p:nvSpPr>
        <p:spPr>
          <a:xfrm>
            <a:off x="2011680" y="1143000"/>
            <a:ext cx="9601200" cy="32004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A journey through seven beats, with live polls along the way.</a:t>
            </a:r>
            <a:endParaRPr lang="en-US" dirty="0"/>
          </a:p>
        </p:txBody>
      </p:sp>
      <p:sp>
        <p:nvSpPr>
          <p:cNvPr id="7" name="Shape 4"/>
          <p:cNvSpPr/>
          <p:nvPr/>
        </p:nvSpPr>
        <p:spPr>
          <a:xfrm>
            <a:off x="457200" y="1783080"/>
            <a:ext cx="1528354" cy="4251960"/>
          </a:xfrm>
          <a:prstGeom prst="rect">
            <a:avLst/>
          </a:prstGeom>
          <a:solidFill>
            <a:srgbClr val="140240">
              <a:alpha val="82000"/>
            </a:srgbClr>
          </a:solidFill>
          <a:ln w="6350">
            <a:solidFill>
              <a:srgbClr val="008AD7">
                <a:alpha val="35000"/>
              </a:srgbClr>
            </a:solidFill>
            <a:prstDash val="solid"/>
          </a:ln>
        </p:spPr>
        <p:txBody>
          <a:bodyPr/>
          <a:lstStyle/>
          <a:p>
            <a:endParaRPr lang="en-US" sz="2400"/>
          </a:p>
        </p:txBody>
      </p:sp>
      <p:sp>
        <p:nvSpPr>
          <p:cNvPr id="8" name="Shape 5"/>
          <p:cNvSpPr/>
          <p:nvPr/>
        </p:nvSpPr>
        <p:spPr>
          <a:xfrm>
            <a:off x="457200" y="1783080"/>
            <a:ext cx="1528354" cy="73152"/>
          </a:xfrm>
          <a:prstGeom prst="rect">
            <a:avLst/>
          </a:prstGeom>
          <a:solidFill>
            <a:srgbClr val="008AD7"/>
          </a:solidFill>
          <a:ln w="12700">
            <a:solidFill>
              <a:srgbClr val="008AD7"/>
            </a:solidFill>
            <a:prstDash val="solid"/>
          </a:ln>
        </p:spPr>
        <p:txBody>
          <a:bodyPr/>
          <a:lstStyle/>
          <a:p>
            <a:endParaRPr lang="en-US" sz="2400"/>
          </a:p>
        </p:txBody>
      </p:sp>
      <p:sp>
        <p:nvSpPr>
          <p:cNvPr id="9" name="Text 6"/>
          <p:cNvSpPr/>
          <p:nvPr/>
        </p:nvSpPr>
        <p:spPr>
          <a:xfrm>
            <a:off x="594360" y="2011680"/>
            <a:ext cx="1254034" cy="411480"/>
          </a:xfrm>
          <a:prstGeom prst="rect">
            <a:avLst/>
          </a:prstGeom>
          <a:noFill/>
          <a:ln/>
        </p:spPr>
        <p:txBody>
          <a:bodyPr wrap="square" lIns="0" tIns="0" rIns="0" bIns="0" rtlCol="0" anchor="ctr"/>
          <a:lstStyle/>
          <a:p>
            <a:pPr marL="0" indent="0">
              <a:buNone/>
            </a:pPr>
            <a:r>
              <a:rPr lang="en-US" sz="3200" b="1" dirty="0">
                <a:solidFill>
                  <a:srgbClr val="008AD7"/>
                </a:solidFill>
                <a:latin typeface="Aptos Display" pitchFamily="34" charset="0"/>
                <a:ea typeface="Aptos Display" pitchFamily="34" charset="-122"/>
                <a:cs typeface="Aptos Display" pitchFamily="34" charset="-120"/>
              </a:rPr>
              <a:t>01</a:t>
            </a:r>
            <a:endParaRPr lang="en-US" sz="3200" dirty="0"/>
          </a:p>
        </p:txBody>
      </p:sp>
      <p:pic>
        <p:nvPicPr>
          <p:cNvPr id="10" name="Image 1" descr="preencoded.png"/>
          <p:cNvPicPr>
            <a:picLocks noChangeAspect="1"/>
          </p:cNvPicPr>
          <p:nvPr/>
        </p:nvPicPr>
        <p:blipFill>
          <a:blip r:embed="rId3"/>
          <a:stretch>
            <a:fillRect/>
          </a:stretch>
        </p:blipFill>
        <p:spPr>
          <a:xfrm>
            <a:off x="928769" y="2697480"/>
            <a:ext cx="585216" cy="585216"/>
          </a:xfrm>
          <a:prstGeom prst="rect">
            <a:avLst/>
          </a:prstGeom>
        </p:spPr>
      </p:pic>
      <p:sp>
        <p:nvSpPr>
          <p:cNvPr id="11" name="Text 7"/>
          <p:cNvSpPr/>
          <p:nvPr/>
        </p:nvSpPr>
        <p:spPr>
          <a:xfrm>
            <a:off x="548640" y="3566160"/>
            <a:ext cx="1345474" cy="54864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The hero</a:t>
            </a:r>
            <a:endParaRPr lang="en-US" sz="2400" dirty="0"/>
          </a:p>
        </p:txBody>
      </p:sp>
      <p:sp>
        <p:nvSpPr>
          <p:cNvPr id="12" name="Text 8"/>
          <p:cNvSpPr/>
          <p:nvPr/>
        </p:nvSpPr>
        <p:spPr>
          <a:xfrm>
            <a:off x="566928" y="4206240"/>
            <a:ext cx="1308898" cy="146304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SOC teams in transformation</a:t>
            </a:r>
            <a:endParaRPr lang="en-US" sz="1600" dirty="0"/>
          </a:p>
        </p:txBody>
      </p:sp>
      <p:sp>
        <p:nvSpPr>
          <p:cNvPr id="13" name="Shape 9"/>
          <p:cNvSpPr/>
          <p:nvPr/>
        </p:nvSpPr>
        <p:spPr>
          <a:xfrm>
            <a:off x="2076994" y="1783080"/>
            <a:ext cx="1528354" cy="4251960"/>
          </a:xfrm>
          <a:prstGeom prst="rect">
            <a:avLst/>
          </a:prstGeom>
          <a:solidFill>
            <a:srgbClr val="140240">
              <a:alpha val="82000"/>
            </a:srgbClr>
          </a:solidFill>
          <a:ln w="6350">
            <a:solidFill>
              <a:srgbClr val="008AD7">
                <a:alpha val="35000"/>
              </a:srgbClr>
            </a:solidFill>
            <a:prstDash val="solid"/>
          </a:ln>
        </p:spPr>
        <p:txBody>
          <a:bodyPr/>
          <a:lstStyle/>
          <a:p>
            <a:endParaRPr lang="en-US" sz="2400"/>
          </a:p>
        </p:txBody>
      </p:sp>
      <p:sp>
        <p:nvSpPr>
          <p:cNvPr id="14" name="Shape 10"/>
          <p:cNvSpPr/>
          <p:nvPr/>
        </p:nvSpPr>
        <p:spPr>
          <a:xfrm>
            <a:off x="2076994" y="1783080"/>
            <a:ext cx="1528354" cy="73152"/>
          </a:xfrm>
          <a:prstGeom prst="rect">
            <a:avLst/>
          </a:prstGeom>
          <a:solidFill>
            <a:srgbClr val="008AD7"/>
          </a:solidFill>
          <a:ln w="12700">
            <a:solidFill>
              <a:srgbClr val="008AD7"/>
            </a:solidFill>
            <a:prstDash val="solid"/>
          </a:ln>
        </p:spPr>
        <p:txBody>
          <a:bodyPr/>
          <a:lstStyle/>
          <a:p>
            <a:endParaRPr lang="en-US" sz="2400"/>
          </a:p>
        </p:txBody>
      </p:sp>
      <p:sp>
        <p:nvSpPr>
          <p:cNvPr id="15" name="Text 11"/>
          <p:cNvSpPr/>
          <p:nvPr/>
        </p:nvSpPr>
        <p:spPr>
          <a:xfrm>
            <a:off x="2214154" y="2011680"/>
            <a:ext cx="1254034" cy="411480"/>
          </a:xfrm>
          <a:prstGeom prst="rect">
            <a:avLst/>
          </a:prstGeom>
          <a:noFill/>
          <a:ln/>
        </p:spPr>
        <p:txBody>
          <a:bodyPr wrap="square" lIns="0" tIns="0" rIns="0" bIns="0" rtlCol="0" anchor="ctr"/>
          <a:lstStyle/>
          <a:p>
            <a:pPr marL="0" indent="0">
              <a:buNone/>
            </a:pPr>
            <a:r>
              <a:rPr lang="en-US" sz="3200" b="1" dirty="0">
                <a:solidFill>
                  <a:srgbClr val="008AD7"/>
                </a:solidFill>
                <a:latin typeface="Aptos Display" pitchFamily="34" charset="0"/>
                <a:ea typeface="Aptos Display" pitchFamily="34" charset="-122"/>
                <a:cs typeface="Aptos Display" pitchFamily="34" charset="-120"/>
              </a:rPr>
              <a:t>02</a:t>
            </a:r>
            <a:endParaRPr lang="en-US" sz="3200" dirty="0"/>
          </a:p>
        </p:txBody>
      </p:sp>
      <p:pic>
        <p:nvPicPr>
          <p:cNvPr id="16" name="Image 2" descr="preencoded.png"/>
          <p:cNvPicPr>
            <a:picLocks noChangeAspect="1"/>
          </p:cNvPicPr>
          <p:nvPr/>
        </p:nvPicPr>
        <p:blipFill>
          <a:blip r:embed="rId4"/>
          <a:stretch>
            <a:fillRect/>
          </a:stretch>
        </p:blipFill>
        <p:spPr>
          <a:xfrm>
            <a:off x="2548563" y="2697480"/>
            <a:ext cx="585216" cy="585216"/>
          </a:xfrm>
          <a:prstGeom prst="rect">
            <a:avLst/>
          </a:prstGeom>
        </p:spPr>
      </p:pic>
      <p:sp>
        <p:nvSpPr>
          <p:cNvPr id="17" name="Text 12"/>
          <p:cNvSpPr/>
          <p:nvPr/>
        </p:nvSpPr>
        <p:spPr>
          <a:xfrm>
            <a:off x="2168434" y="3566160"/>
            <a:ext cx="1345474" cy="54864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The problem</a:t>
            </a:r>
            <a:endParaRPr lang="en-US" sz="2400" dirty="0"/>
          </a:p>
        </p:txBody>
      </p:sp>
      <p:sp>
        <p:nvSpPr>
          <p:cNvPr id="18" name="Text 13"/>
          <p:cNvSpPr/>
          <p:nvPr/>
        </p:nvSpPr>
        <p:spPr>
          <a:xfrm>
            <a:off x="2186722" y="4206240"/>
            <a:ext cx="1308898" cy="146304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AI is rewriting the playbook</a:t>
            </a:r>
            <a:endParaRPr lang="en-US" sz="1600" dirty="0"/>
          </a:p>
        </p:txBody>
      </p:sp>
      <p:sp>
        <p:nvSpPr>
          <p:cNvPr id="19" name="Shape 14"/>
          <p:cNvSpPr/>
          <p:nvPr/>
        </p:nvSpPr>
        <p:spPr>
          <a:xfrm>
            <a:off x="3696789" y="1783080"/>
            <a:ext cx="1528354" cy="4251960"/>
          </a:xfrm>
          <a:prstGeom prst="rect">
            <a:avLst/>
          </a:prstGeom>
          <a:solidFill>
            <a:srgbClr val="140240">
              <a:alpha val="82000"/>
            </a:srgbClr>
          </a:solidFill>
          <a:ln w="6350">
            <a:solidFill>
              <a:srgbClr val="008AD7">
                <a:alpha val="35000"/>
              </a:srgbClr>
            </a:solidFill>
            <a:prstDash val="solid"/>
          </a:ln>
        </p:spPr>
        <p:txBody>
          <a:bodyPr/>
          <a:lstStyle/>
          <a:p>
            <a:endParaRPr lang="en-US" sz="2400"/>
          </a:p>
        </p:txBody>
      </p:sp>
      <p:sp>
        <p:nvSpPr>
          <p:cNvPr id="20" name="Shape 15"/>
          <p:cNvSpPr/>
          <p:nvPr/>
        </p:nvSpPr>
        <p:spPr>
          <a:xfrm>
            <a:off x="3696789" y="1783080"/>
            <a:ext cx="1528354" cy="73152"/>
          </a:xfrm>
          <a:prstGeom prst="rect">
            <a:avLst/>
          </a:prstGeom>
          <a:solidFill>
            <a:srgbClr val="008AD7"/>
          </a:solidFill>
          <a:ln w="12700">
            <a:solidFill>
              <a:srgbClr val="008AD7"/>
            </a:solidFill>
            <a:prstDash val="solid"/>
          </a:ln>
        </p:spPr>
        <p:txBody>
          <a:bodyPr/>
          <a:lstStyle/>
          <a:p>
            <a:endParaRPr lang="en-US" sz="2400"/>
          </a:p>
        </p:txBody>
      </p:sp>
      <p:sp>
        <p:nvSpPr>
          <p:cNvPr id="21" name="Text 16"/>
          <p:cNvSpPr/>
          <p:nvPr/>
        </p:nvSpPr>
        <p:spPr>
          <a:xfrm>
            <a:off x="3833949" y="2011680"/>
            <a:ext cx="1254034" cy="411480"/>
          </a:xfrm>
          <a:prstGeom prst="rect">
            <a:avLst/>
          </a:prstGeom>
          <a:noFill/>
          <a:ln/>
        </p:spPr>
        <p:txBody>
          <a:bodyPr wrap="square" lIns="0" tIns="0" rIns="0" bIns="0" rtlCol="0" anchor="ctr"/>
          <a:lstStyle/>
          <a:p>
            <a:pPr marL="0" indent="0">
              <a:buNone/>
            </a:pPr>
            <a:r>
              <a:rPr lang="en-US" sz="3200" b="1" dirty="0">
                <a:solidFill>
                  <a:srgbClr val="008AD7"/>
                </a:solidFill>
                <a:latin typeface="Aptos Display" pitchFamily="34" charset="0"/>
                <a:ea typeface="Aptos Display" pitchFamily="34" charset="-122"/>
                <a:cs typeface="Aptos Display" pitchFamily="34" charset="-120"/>
              </a:rPr>
              <a:t>03</a:t>
            </a:r>
            <a:endParaRPr lang="en-US" sz="3200" dirty="0"/>
          </a:p>
        </p:txBody>
      </p:sp>
      <p:pic>
        <p:nvPicPr>
          <p:cNvPr id="22" name="Image 3" descr="preencoded.png"/>
          <p:cNvPicPr>
            <a:picLocks noChangeAspect="1"/>
          </p:cNvPicPr>
          <p:nvPr/>
        </p:nvPicPr>
        <p:blipFill>
          <a:blip r:embed="rId5"/>
          <a:stretch>
            <a:fillRect/>
          </a:stretch>
        </p:blipFill>
        <p:spPr>
          <a:xfrm>
            <a:off x="4168358" y="2697480"/>
            <a:ext cx="585216" cy="585216"/>
          </a:xfrm>
          <a:prstGeom prst="rect">
            <a:avLst/>
          </a:prstGeom>
        </p:spPr>
      </p:pic>
      <p:sp>
        <p:nvSpPr>
          <p:cNvPr id="23" name="Text 17"/>
          <p:cNvSpPr/>
          <p:nvPr/>
        </p:nvSpPr>
        <p:spPr>
          <a:xfrm>
            <a:off x="3788229" y="3566160"/>
            <a:ext cx="1345474" cy="54864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The guide</a:t>
            </a:r>
            <a:endParaRPr lang="en-US" sz="2400" dirty="0"/>
          </a:p>
        </p:txBody>
      </p:sp>
      <p:sp>
        <p:nvSpPr>
          <p:cNvPr id="24" name="Text 18"/>
          <p:cNvSpPr/>
          <p:nvPr/>
        </p:nvSpPr>
        <p:spPr>
          <a:xfrm>
            <a:off x="3806517" y="4206240"/>
            <a:ext cx="1308898" cy="146304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You're not alone; here's a roadmap</a:t>
            </a:r>
            <a:endParaRPr lang="en-US" sz="1600" dirty="0"/>
          </a:p>
        </p:txBody>
      </p:sp>
      <p:sp>
        <p:nvSpPr>
          <p:cNvPr id="25" name="Shape 19"/>
          <p:cNvSpPr/>
          <p:nvPr/>
        </p:nvSpPr>
        <p:spPr>
          <a:xfrm>
            <a:off x="5316583" y="1783080"/>
            <a:ext cx="1528354" cy="4251960"/>
          </a:xfrm>
          <a:prstGeom prst="rect">
            <a:avLst/>
          </a:prstGeom>
          <a:solidFill>
            <a:srgbClr val="140240">
              <a:alpha val="82000"/>
            </a:srgbClr>
          </a:solidFill>
          <a:ln w="6350">
            <a:solidFill>
              <a:srgbClr val="008AD7">
                <a:alpha val="35000"/>
              </a:srgbClr>
            </a:solidFill>
            <a:prstDash val="solid"/>
          </a:ln>
        </p:spPr>
        <p:txBody>
          <a:bodyPr/>
          <a:lstStyle/>
          <a:p>
            <a:endParaRPr lang="en-US" sz="2400"/>
          </a:p>
        </p:txBody>
      </p:sp>
      <p:sp>
        <p:nvSpPr>
          <p:cNvPr id="26" name="Shape 20"/>
          <p:cNvSpPr/>
          <p:nvPr/>
        </p:nvSpPr>
        <p:spPr>
          <a:xfrm>
            <a:off x="5316583" y="1783080"/>
            <a:ext cx="1528354" cy="73152"/>
          </a:xfrm>
          <a:prstGeom prst="rect">
            <a:avLst/>
          </a:prstGeom>
          <a:solidFill>
            <a:srgbClr val="008AD7"/>
          </a:solidFill>
          <a:ln w="12700">
            <a:solidFill>
              <a:srgbClr val="008AD7"/>
            </a:solidFill>
            <a:prstDash val="solid"/>
          </a:ln>
        </p:spPr>
        <p:txBody>
          <a:bodyPr/>
          <a:lstStyle/>
          <a:p>
            <a:endParaRPr lang="en-US" sz="2400"/>
          </a:p>
        </p:txBody>
      </p:sp>
      <p:sp>
        <p:nvSpPr>
          <p:cNvPr id="27" name="Text 21"/>
          <p:cNvSpPr/>
          <p:nvPr/>
        </p:nvSpPr>
        <p:spPr>
          <a:xfrm>
            <a:off x="5453743" y="2011680"/>
            <a:ext cx="1254034" cy="411480"/>
          </a:xfrm>
          <a:prstGeom prst="rect">
            <a:avLst/>
          </a:prstGeom>
          <a:noFill/>
          <a:ln/>
        </p:spPr>
        <p:txBody>
          <a:bodyPr wrap="square" lIns="0" tIns="0" rIns="0" bIns="0" rtlCol="0" anchor="ctr"/>
          <a:lstStyle/>
          <a:p>
            <a:pPr marL="0" indent="0">
              <a:buNone/>
            </a:pPr>
            <a:r>
              <a:rPr lang="en-US" sz="3200" b="1" dirty="0">
                <a:solidFill>
                  <a:srgbClr val="008AD7"/>
                </a:solidFill>
                <a:latin typeface="Aptos Display" pitchFamily="34" charset="0"/>
                <a:ea typeface="Aptos Display" pitchFamily="34" charset="-122"/>
                <a:cs typeface="Aptos Display" pitchFamily="34" charset="-120"/>
              </a:rPr>
              <a:t>04</a:t>
            </a:r>
            <a:endParaRPr lang="en-US" sz="3200" dirty="0"/>
          </a:p>
        </p:txBody>
      </p:sp>
      <p:pic>
        <p:nvPicPr>
          <p:cNvPr id="28" name="Image 4" descr="preencoded.png"/>
          <p:cNvPicPr>
            <a:picLocks noChangeAspect="1"/>
          </p:cNvPicPr>
          <p:nvPr/>
        </p:nvPicPr>
        <p:blipFill>
          <a:blip r:embed="rId6"/>
          <a:stretch>
            <a:fillRect/>
          </a:stretch>
        </p:blipFill>
        <p:spPr>
          <a:xfrm>
            <a:off x="5788152" y="2697480"/>
            <a:ext cx="585216" cy="585216"/>
          </a:xfrm>
          <a:prstGeom prst="rect">
            <a:avLst/>
          </a:prstGeom>
        </p:spPr>
      </p:pic>
      <p:sp>
        <p:nvSpPr>
          <p:cNvPr id="29" name="Text 22"/>
          <p:cNvSpPr/>
          <p:nvPr/>
        </p:nvSpPr>
        <p:spPr>
          <a:xfrm>
            <a:off x="5408023" y="3566160"/>
            <a:ext cx="1345474" cy="54864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The plan</a:t>
            </a:r>
            <a:endParaRPr lang="en-US" sz="2400" dirty="0"/>
          </a:p>
        </p:txBody>
      </p:sp>
      <p:sp>
        <p:nvSpPr>
          <p:cNvPr id="30" name="Text 23"/>
          <p:cNvSpPr/>
          <p:nvPr/>
        </p:nvSpPr>
        <p:spPr>
          <a:xfrm>
            <a:off x="5426311" y="4206240"/>
            <a:ext cx="1308898" cy="146304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6-step SOC readiness roadmap</a:t>
            </a:r>
            <a:endParaRPr lang="en-US" sz="1600" dirty="0"/>
          </a:p>
        </p:txBody>
      </p:sp>
      <p:sp>
        <p:nvSpPr>
          <p:cNvPr id="31" name="Shape 24"/>
          <p:cNvSpPr/>
          <p:nvPr/>
        </p:nvSpPr>
        <p:spPr>
          <a:xfrm>
            <a:off x="6936377" y="1783080"/>
            <a:ext cx="1528354" cy="4251960"/>
          </a:xfrm>
          <a:prstGeom prst="rect">
            <a:avLst/>
          </a:prstGeom>
          <a:solidFill>
            <a:srgbClr val="140240">
              <a:alpha val="82000"/>
            </a:srgbClr>
          </a:solidFill>
          <a:ln w="6350">
            <a:solidFill>
              <a:srgbClr val="008AD7">
                <a:alpha val="35000"/>
              </a:srgbClr>
            </a:solidFill>
            <a:prstDash val="solid"/>
          </a:ln>
        </p:spPr>
        <p:txBody>
          <a:bodyPr/>
          <a:lstStyle/>
          <a:p>
            <a:endParaRPr lang="en-US" sz="2400"/>
          </a:p>
        </p:txBody>
      </p:sp>
      <p:sp>
        <p:nvSpPr>
          <p:cNvPr id="32" name="Shape 25"/>
          <p:cNvSpPr/>
          <p:nvPr/>
        </p:nvSpPr>
        <p:spPr>
          <a:xfrm>
            <a:off x="6936377" y="1783080"/>
            <a:ext cx="1528354" cy="73152"/>
          </a:xfrm>
          <a:prstGeom prst="rect">
            <a:avLst/>
          </a:prstGeom>
          <a:solidFill>
            <a:srgbClr val="008AD7"/>
          </a:solidFill>
          <a:ln w="12700">
            <a:solidFill>
              <a:srgbClr val="008AD7"/>
            </a:solidFill>
            <a:prstDash val="solid"/>
          </a:ln>
        </p:spPr>
        <p:txBody>
          <a:bodyPr/>
          <a:lstStyle/>
          <a:p>
            <a:endParaRPr lang="en-US" sz="2400"/>
          </a:p>
        </p:txBody>
      </p:sp>
      <p:sp>
        <p:nvSpPr>
          <p:cNvPr id="33" name="Text 26"/>
          <p:cNvSpPr/>
          <p:nvPr/>
        </p:nvSpPr>
        <p:spPr>
          <a:xfrm>
            <a:off x="7073537" y="2011680"/>
            <a:ext cx="1254034" cy="411480"/>
          </a:xfrm>
          <a:prstGeom prst="rect">
            <a:avLst/>
          </a:prstGeom>
          <a:noFill/>
          <a:ln/>
        </p:spPr>
        <p:txBody>
          <a:bodyPr wrap="square" lIns="0" tIns="0" rIns="0" bIns="0" rtlCol="0" anchor="ctr"/>
          <a:lstStyle/>
          <a:p>
            <a:pPr marL="0" indent="0">
              <a:buNone/>
            </a:pPr>
            <a:r>
              <a:rPr lang="en-US" sz="3200" b="1" dirty="0">
                <a:solidFill>
                  <a:srgbClr val="008AD7"/>
                </a:solidFill>
                <a:latin typeface="Aptos Display" pitchFamily="34" charset="0"/>
                <a:ea typeface="Aptos Display" pitchFamily="34" charset="-122"/>
                <a:cs typeface="Aptos Display" pitchFamily="34" charset="-120"/>
              </a:rPr>
              <a:t>05</a:t>
            </a:r>
            <a:endParaRPr lang="en-US" sz="3200" dirty="0"/>
          </a:p>
        </p:txBody>
      </p:sp>
      <p:pic>
        <p:nvPicPr>
          <p:cNvPr id="34" name="Image 5" descr="preencoded.png"/>
          <p:cNvPicPr>
            <a:picLocks noChangeAspect="1"/>
          </p:cNvPicPr>
          <p:nvPr/>
        </p:nvPicPr>
        <p:blipFill>
          <a:blip r:embed="rId7"/>
          <a:stretch>
            <a:fillRect/>
          </a:stretch>
        </p:blipFill>
        <p:spPr>
          <a:xfrm>
            <a:off x="7407946" y="2697480"/>
            <a:ext cx="585216" cy="585216"/>
          </a:xfrm>
          <a:prstGeom prst="rect">
            <a:avLst/>
          </a:prstGeom>
        </p:spPr>
      </p:pic>
      <p:sp>
        <p:nvSpPr>
          <p:cNvPr id="35" name="Text 27"/>
          <p:cNvSpPr/>
          <p:nvPr/>
        </p:nvSpPr>
        <p:spPr>
          <a:xfrm>
            <a:off x="7027817" y="3566160"/>
            <a:ext cx="1345474" cy="54864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The stakes</a:t>
            </a:r>
            <a:endParaRPr lang="en-US" sz="2400" dirty="0"/>
          </a:p>
        </p:txBody>
      </p:sp>
      <p:sp>
        <p:nvSpPr>
          <p:cNvPr id="36" name="Text 28"/>
          <p:cNvSpPr/>
          <p:nvPr/>
        </p:nvSpPr>
        <p:spPr>
          <a:xfrm>
            <a:off x="7046105" y="4206240"/>
            <a:ext cx="1308898" cy="146304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What happens if we don't act</a:t>
            </a:r>
            <a:endParaRPr lang="en-US" sz="1600" dirty="0"/>
          </a:p>
        </p:txBody>
      </p:sp>
      <p:sp>
        <p:nvSpPr>
          <p:cNvPr id="37" name="Shape 29"/>
          <p:cNvSpPr/>
          <p:nvPr/>
        </p:nvSpPr>
        <p:spPr>
          <a:xfrm>
            <a:off x="8556171" y="1783080"/>
            <a:ext cx="1528354" cy="4251960"/>
          </a:xfrm>
          <a:prstGeom prst="rect">
            <a:avLst/>
          </a:prstGeom>
          <a:solidFill>
            <a:srgbClr val="140240">
              <a:alpha val="82000"/>
            </a:srgbClr>
          </a:solidFill>
          <a:ln w="6350">
            <a:solidFill>
              <a:srgbClr val="008AD7">
                <a:alpha val="35000"/>
              </a:srgbClr>
            </a:solidFill>
            <a:prstDash val="solid"/>
          </a:ln>
        </p:spPr>
        <p:txBody>
          <a:bodyPr/>
          <a:lstStyle/>
          <a:p>
            <a:endParaRPr lang="en-US" sz="2400"/>
          </a:p>
        </p:txBody>
      </p:sp>
      <p:sp>
        <p:nvSpPr>
          <p:cNvPr id="38" name="Shape 30"/>
          <p:cNvSpPr/>
          <p:nvPr/>
        </p:nvSpPr>
        <p:spPr>
          <a:xfrm>
            <a:off x="8556171" y="1783080"/>
            <a:ext cx="1528354" cy="73152"/>
          </a:xfrm>
          <a:prstGeom prst="rect">
            <a:avLst/>
          </a:prstGeom>
          <a:solidFill>
            <a:srgbClr val="008AD7"/>
          </a:solidFill>
          <a:ln w="12700">
            <a:solidFill>
              <a:srgbClr val="008AD7"/>
            </a:solidFill>
            <a:prstDash val="solid"/>
          </a:ln>
        </p:spPr>
        <p:txBody>
          <a:bodyPr/>
          <a:lstStyle/>
          <a:p>
            <a:endParaRPr lang="en-US" sz="2400"/>
          </a:p>
        </p:txBody>
      </p:sp>
      <p:sp>
        <p:nvSpPr>
          <p:cNvPr id="39" name="Text 31"/>
          <p:cNvSpPr/>
          <p:nvPr/>
        </p:nvSpPr>
        <p:spPr>
          <a:xfrm>
            <a:off x="8693331" y="2011680"/>
            <a:ext cx="1254034" cy="411480"/>
          </a:xfrm>
          <a:prstGeom prst="rect">
            <a:avLst/>
          </a:prstGeom>
          <a:noFill/>
          <a:ln/>
        </p:spPr>
        <p:txBody>
          <a:bodyPr wrap="square" lIns="0" tIns="0" rIns="0" bIns="0" rtlCol="0" anchor="ctr"/>
          <a:lstStyle/>
          <a:p>
            <a:pPr marL="0" indent="0">
              <a:buNone/>
            </a:pPr>
            <a:r>
              <a:rPr lang="en-US" sz="3200" b="1" dirty="0">
                <a:solidFill>
                  <a:srgbClr val="008AD7"/>
                </a:solidFill>
                <a:latin typeface="Aptos Display" pitchFamily="34" charset="0"/>
                <a:ea typeface="Aptos Display" pitchFamily="34" charset="-122"/>
                <a:cs typeface="Aptos Display" pitchFamily="34" charset="-120"/>
              </a:rPr>
              <a:t>06</a:t>
            </a:r>
            <a:endParaRPr lang="en-US" sz="3200" dirty="0"/>
          </a:p>
        </p:txBody>
      </p:sp>
      <p:pic>
        <p:nvPicPr>
          <p:cNvPr id="40" name="Image 6" descr="preencoded.png"/>
          <p:cNvPicPr>
            <a:picLocks noChangeAspect="1"/>
          </p:cNvPicPr>
          <p:nvPr/>
        </p:nvPicPr>
        <p:blipFill>
          <a:blip r:embed="rId8"/>
          <a:stretch>
            <a:fillRect/>
          </a:stretch>
        </p:blipFill>
        <p:spPr>
          <a:xfrm>
            <a:off x="9027741" y="2697480"/>
            <a:ext cx="585216" cy="585216"/>
          </a:xfrm>
          <a:prstGeom prst="rect">
            <a:avLst/>
          </a:prstGeom>
        </p:spPr>
      </p:pic>
      <p:sp>
        <p:nvSpPr>
          <p:cNvPr id="41" name="Text 32"/>
          <p:cNvSpPr/>
          <p:nvPr/>
        </p:nvSpPr>
        <p:spPr>
          <a:xfrm>
            <a:off x="8647611" y="3566160"/>
            <a:ext cx="1345474" cy="54864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The success</a:t>
            </a:r>
            <a:endParaRPr lang="en-US" sz="2400" dirty="0"/>
          </a:p>
        </p:txBody>
      </p:sp>
      <p:sp>
        <p:nvSpPr>
          <p:cNvPr id="42" name="Text 33"/>
          <p:cNvSpPr/>
          <p:nvPr/>
        </p:nvSpPr>
        <p:spPr>
          <a:xfrm>
            <a:off x="8665899" y="4206240"/>
            <a:ext cx="1308898" cy="146304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A high-performance AI-augmented SOC</a:t>
            </a:r>
            <a:endParaRPr lang="en-US" sz="1600" dirty="0"/>
          </a:p>
        </p:txBody>
      </p:sp>
      <p:sp>
        <p:nvSpPr>
          <p:cNvPr id="43" name="Shape 34"/>
          <p:cNvSpPr/>
          <p:nvPr/>
        </p:nvSpPr>
        <p:spPr>
          <a:xfrm>
            <a:off x="10175966" y="1783080"/>
            <a:ext cx="1528354" cy="4251960"/>
          </a:xfrm>
          <a:prstGeom prst="rect">
            <a:avLst/>
          </a:prstGeom>
          <a:solidFill>
            <a:srgbClr val="140240">
              <a:alpha val="82000"/>
            </a:srgbClr>
          </a:solidFill>
          <a:ln w="6350">
            <a:solidFill>
              <a:srgbClr val="008AD7">
                <a:alpha val="35000"/>
              </a:srgbClr>
            </a:solidFill>
            <a:prstDash val="solid"/>
          </a:ln>
        </p:spPr>
        <p:txBody>
          <a:bodyPr/>
          <a:lstStyle/>
          <a:p>
            <a:endParaRPr lang="en-US" sz="2400"/>
          </a:p>
        </p:txBody>
      </p:sp>
      <p:sp>
        <p:nvSpPr>
          <p:cNvPr id="44" name="Shape 35"/>
          <p:cNvSpPr/>
          <p:nvPr/>
        </p:nvSpPr>
        <p:spPr>
          <a:xfrm>
            <a:off x="10175966" y="1783080"/>
            <a:ext cx="1528354" cy="73152"/>
          </a:xfrm>
          <a:prstGeom prst="rect">
            <a:avLst/>
          </a:prstGeom>
          <a:solidFill>
            <a:srgbClr val="008AD7"/>
          </a:solidFill>
          <a:ln w="12700">
            <a:solidFill>
              <a:srgbClr val="008AD7"/>
            </a:solidFill>
            <a:prstDash val="solid"/>
          </a:ln>
        </p:spPr>
        <p:txBody>
          <a:bodyPr/>
          <a:lstStyle/>
          <a:p>
            <a:endParaRPr lang="en-US" sz="2400"/>
          </a:p>
        </p:txBody>
      </p:sp>
      <p:sp>
        <p:nvSpPr>
          <p:cNvPr id="45" name="Text 36"/>
          <p:cNvSpPr/>
          <p:nvPr/>
        </p:nvSpPr>
        <p:spPr>
          <a:xfrm>
            <a:off x="10313126" y="2011680"/>
            <a:ext cx="1254034" cy="411480"/>
          </a:xfrm>
          <a:prstGeom prst="rect">
            <a:avLst/>
          </a:prstGeom>
          <a:noFill/>
          <a:ln/>
        </p:spPr>
        <p:txBody>
          <a:bodyPr wrap="square" lIns="0" tIns="0" rIns="0" bIns="0" rtlCol="0" anchor="ctr"/>
          <a:lstStyle/>
          <a:p>
            <a:pPr marL="0" indent="0">
              <a:buNone/>
            </a:pPr>
            <a:r>
              <a:rPr lang="en-US" sz="3200" b="1" dirty="0">
                <a:solidFill>
                  <a:srgbClr val="008AD7"/>
                </a:solidFill>
                <a:latin typeface="Aptos Display" pitchFamily="34" charset="0"/>
                <a:ea typeface="Aptos Display" pitchFamily="34" charset="-122"/>
                <a:cs typeface="Aptos Display" pitchFamily="34" charset="-120"/>
              </a:rPr>
              <a:t>07</a:t>
            </a:r>
            <a:endParaRPr lang="en-US" sz="3200" dirty="0"/>
          </a:p>
        </p:txBody>
      </p:sp>
      <p:pic>
        <p:nvPicPr>
          <p:cNvPr id="46" name="Image 7" descr="preencoded.png"/>
          <p:cNvPicPr>
            <a:picLocks noChangeAspect="1"/>
          </p:cNvPicPr>
          <p:nvPr/>
        </p:nvPicPr>
        <p:blipFill>
          <a:blip r:embed="rId9"/>
          <a:stretch>
            <a:fillRect/>
          </a:stretch>
        </p:blipFill>
        <p:spPr>
          <a:xfrm>
            <a:off x="10647535" y="2697480"/>
            <a:ext cx="585216" cy="585216"/>
          </a:xfrm>
          <a:prstGeom prst="rect">
            <a:avLst/>
          </a:prstGeom>
        </p:spPr>
      </p:pic>
      <p:sp>
        <p:nvSpPr>
          <p:cNvPr id="47" name="Text 37"/>
          <p:cNvSpPr/>
          <p:nvPr/>
        </p:nvSpPr>
        <p:spPr>
          <a:xfrm>
            <a:off x="10267406" y="3566160"/>
            <a:ext cx="1345474" cy="548640"/>
          </a:xfrm>
          <a:prstGeom prst="rect">
            <a:avLst/>
          </a:prstGeom>
          <a:noFill/>
          <a:ln/>
        </p:spPr>
        <p:txBody>
          <a:bodyPr wrap="square" lIns="0" tIns="0" rIns="0" bIns="0" rtlCol="0" anchor="ctr"/>
          <a:lstStyle/>
          <a:p>
            <a:pPr marL="0" indent="0" algn="ctr">
              <a:buNone/>
            </a:pPr>
            <a:r>
              <a:rPr lang="en-US" sz="2400" b="1" dirty="0">
                <a:solidFill>
                  <a:srgbClr val="FFFFFF"/>
                </a:solidFill>
                <a:latin typeface="Aptos Display" pitchFamily="34" charset="0"/>
                <a:ea typeface="Aptos Display" pitchFamily="34" charset="-122"/>
                <a:cs typeface="Aptos Display" pitchFamily="34" charset="-120"/>
              </a:rPr>
              <a:t>Your move</a:t>
            </a:r>
            <a:endParaRPr lang="en-US" sz="2400" dirty="0"/>
          </a:p>
        </p:txBody>
      </p:sp>
      <p:sp>
        <p:nvSpPr>
          <p:cNvPr id="48" name="Text 38"/>
          <p:cNvSpPr/>
          <p:nvPr/>
        </p:nvSpPr>
        <p:spPr>
          <a:xfrm>
            <a:off x="10285694" y="4206240"/>
            <a:ext cx="1308898" cy="1463040"/>
          </a:xfrm>
          <a:prstGeom prst="rect">
            <a:avLst/>
          </a:prstGeom>
          <a:noFill/>
          <a:ln/>
        </p:spPr>
        <p:txBody>
          <a:bodyPr wrap="square" lIns="0" tIns="0" rIns="0" bIns="0" rtlCol="0" anchor="ctr"/>
          <a:lstStyle/>
          <a:p>
            <a:pPr marL="0" indent="0" algn="ctr">
              <a:buNone/>
            </a:pPr>
            <a:r>
              <a:rPr lang="en-US" sz="1600" dirty="0">
                <a:solidFill>
                  <a:srgbClr val="B3B3CC"/>
                </a:solidFill>
                <a:latin typeface="Aptos" pitchFamily="34" charset="0"/>
                <a:ea typeface="Aptos" pitchFamily="34" charset="-122"/>
                <a:cs typeface="Aptos" pitchFamily="34" charset="-120"/>
              </a:rPr>
              <a:t>Call to action and Q&amp;A</a:t>
            </a:r>
            <a:endParaRPr lang="en-US" sz="1600" dirty="0"/>
          </a:p>
        </p:txBody>
      </p:sp>
      <p:sp>
        <p:nvSpPr>
          <p:cNvPr id="49" name="Shape 39"/>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sz="2400"/>
          </a:p>
        </p:txBody>
      </p:sp>
      <p:sp>
        <p:nvSpPr>
          <p:cNvPr id="50" name="Text 40"/>
          <p:cNvSpPr/>
          <p:nvPr/>
        </p:nvSpPr>
        <p:spPr>
          <a:xfrm>
            <a:off x="365760" y="6519672"/>
            <a:ext cx="7772400" cy="310896"/>
          </a:xfrm>
          <a:prstGeom prst="rect">
            <a:avLst/>
          </a:prstGeom>
          <a:noFill/>
          <a:ln/>
        </p:spPr>
        <p:txBody>
          <a:bodyPr wrap="square" rtlCol="0" anchor="ctr"/>
          <a:lstStyle/>
          <a:p>
            <a:pPr marL="0" indent="0">
              <a:buNone/>
            </a:pPr>
            <a:r>
              <a:rPr lang="en-US" sz="1050" dirty="0">
                <a:solidFill>
                  <a:srgbClr val="B3B3CC"/>
                </a:solidFill>
                <a:latin typeface="Aptos" pitchFamily="34" charset="0"/>
                <a:ea typeface="Aptos" pitchFamily="34" charset="-122"/>
                <a:cs typeface="Aptos" pitchFamily="34" charset="-120"/>
              </a:rPr>
              <a:t>NICE 2026  ·  The new human-machine partnership in cybersecurity</a:t>
            </a:r>
            <a:endParaRPr lang="en-US" sz="1050" dirty="0"/>
          </a:p>
        </p:txBody>
      </p:sp>
      <p:sp>
        <p:nvSpPr>
          <p:cNvPr id="51" name="Text 41"/>
          <p:cNvSpPr/>
          <p:nvPr/>
        </p:nvSpPr>
        <p:spPr>
          <a:xfrm>
            <a:off x="6858000" y="6519672"/>
            <a:ext cx="4114800" cy="310896"/>
          </a:xfrm>
          <a:prstGeom prst="rect">
            <a:avLst/>
          </a:prstGeom>
          <a:noFill/>
          <a:ln/>
        </p:spPr>
        <p:txBody>
          <a:bodyPr wrap="square" rtlCol="0" anchor="ctr"/>
          <a:lstStyle/>
          <a:p>
            <a:pPr marL="0" indent="0" algn="r">
              <a:buNone/>
            </a:pPr>
            <a:r>
              <a:rPr lang="en-US" sz="1050" b="1" kern="0" spc="200" dirty="0">
                <a:solidFill>
                  <a:srgbClr val="008AD7"/>
                </a:solidFill>
                <a:latin typeface="Aptos" pitchFamily="34" charset="0"/>
              </a:rPr>
              <a:t>THE JOURNEY</a:t>
            </a:r>
            <a:endParaRPr lang="en-US" sz="1050" dirty="0"/>
          </a:p>
        </p:txBody>
      </p:sp>
      <p:pic>
        <p:nvPicPr>
          <p:cNvPr id="3" name="Picture 2" descr="NICE | Conference and Expo">
            <a:extLst>
              <a:ext uri="{FF2B5EF4-FFF2-40B4-BE49-F238E27FC236}">
                <a16:creationId xmlns:a16="http://schemas.microsoft.com/office/drawing/2014/main" id="{0156D5A3-010B-A3F7-4461-9F8B84E3C33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02</a:t>
            </a:r>
            <a:endParaRPr lang="en-US" sz="8000" dirty="0"/>
          </a:p>
        </p:txBody>
      </p:sp>
      <p:sp>
        <p:nvSpPr>
          <p:cNvPr id="5" name="Text 2"/>
          <p:cNvSpPr/>
          <p:nvPr/>
        </p:nvSpPr>
        <p:spPr>
          <a:xfrm>
            <a:off x="2011680" y="292608"/>
            <a:ext cx="9144000" cy="274320"/>
          </a:xfrm>
          <a:prstGeom prst="rect">
            <a:avLst/>
          </a:prstGeom>
          <a:noFill/>
          <a:ln/>
        </p:spPr>
        <p:txBody>
          <a:bodyPr wrap="square" lIns="0" tIns="0" rIns="0" bIns="0" rtlCol="0" anchor="ctr"/>
          <a:lstStyle/>
          <a:p>
            <a:r>
              <a:rPr lang="en-US" sz="1100" b="1" kern="0" spc="400" dirty="0">
                <a:solidFill>
                  <a:srgbClr val="008AD7"/>
                </a:solidFill>
                <a:latin typeface="Aptos" pitchFamily="34" charset="0"/>
                <a:ea typeface="Aptos" pitchFamily="34" charset="-122"/>
                <a:cs typeface="Aptos" pitchFamily="34" charset="-120"/>
              </a:rPr>
              <a:t>STEP 2 · PROMPT ENGINEERING</a:t>
            </a:r>
            <a:endParaRPr lang="en-US" sz="1100" dirty="0"/>
          </a:p>
        </p:txBody>
      </p:sp>
      <p:sp>
        <p:nvSpPr>
          <p:cNvPr id="6" name="Text 3"/>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Adopt prompt engineering</a:t>
            </a:r>
            <a:endParaRPr lang="en-US" sz="2800" dirty="0"/>
          </a:p>
        </p:txBody>
      </p:sp>
      <p:sp>
        <p:nvSpPr>
          <p:cNvPr id="7" name="Text 4"/>
          <p:cNvSpPr/>
          <p:nvPr/>
        </p:nvSpPr>
        <p:spPr>
          <a:xfrm>
            <a:off x="2011680" y="1188720"/>
            <a:ext cx="8229600" cy="41148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Natural language is the new query language. Precision in language drives precision in detection.</a:t>
            </a:r>
            <a:endParaRPr lang="en-US" sz="1400" dirty="0"/>
          </a:p>
        </p:txBody>
      </p:sp>
      <p:sp>
        <p:nvSpPr>
          <p:cNvPr id="8" name="Shape 5"/>
          <p:cNvSpPr/>
          <p:nvPr/>
        </p:nvSpPr>
        <p:spPr>
          <a:xfrm>
            <a:off x="457200" y="2194560"/>
            <a:ext cx="5577840" cy="397764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9" name="Text 6"/>
          <p:cNvSpPr/>
          <p:nvPr/>
        </p:nvSpPr>
        <p:spPr>
          <a:xfrm>
            <a:off x="685800" y="2423160"/>
            <a:ext cx="3657600" cy="274320"/>
          </a:xfrm>
          <a:prstGeom prst="rect">
            <a:avLst/>
          </a:prstGeom>
          <a:noFill/>
          <a:ln/>
        </p:spPr>
        <p:txBody>
          <a:bodyPr wrap="square" lIns="0" tIns="0" rIns="0" bIns="0" rtlCol="0" anchor="ctr"/>
          <a:lstStyle/>
          <a:p>
            <a:pPr marL="0" indent="0">
              <a:buNone/>
            </a:pPr>
            <a:r>
              <a:rPr lang="en-US" sz="1000" b="1" kern="0" spc="400" dirty="0">
                <a:solidFill>
                  <a:srgbClr val="8080A0"/>
                </a:solidFill>
                <a:latin typeface="Aptos" pitchFamily="34" charset="0"/>
                <a:ea typeface="Aptos" pitchFamily="34" charset="-122"/>
                <a:cs typeface="Aptos" pitchFamily="34" charset="-120"/>
              </a:rPr>
              <a:t>NOVICE PROMPT</a:t>
            </a:r>
            <a:endParaRPr lang="en-US" sz="1000" dirty="0"/>
          </a:p>
        </p:txBody>
      </p:sp>
      <p:sp>
        <p:nvSpPr>
          <p:cNvPr id="10" name="Text 7"/>
          <p:cNvSpPr/>
          <p:nvPr/>
        </p:nvSpPr>
        <p:spPr>
          <a:xfrm>
            <a:off x="685800" y="2743200"/>
            <a:ext cx="5120640" cy="548640"/>
          </a:xfrm>
          <a:prstGeom prst="rect">
            <a:avLst/>
          </a:prstGeom>
          <a:noFill/>
          <a:ln/>
        </p:spPr>
        <p:txBody>
          <a:bodyPr wrap="square" lIns="0" tIns="0" rIns="0" bIns="0" rtlCol="0" anchor="ctr"/>
          <a:lstStyle/>
          <a:p>
            <a:pPr marL="0" indent="0">
              <a:buNone/>
            </a:pPr>
            <a:r>
              <a:rPr lang="en-US" sz="2000" dirty="0">
                <a:solidFill>
                  <a:srgbClr val="B3B3CC"/>
                </a:solidFill>
                <a:latin typeface="Courier New" pitchFamily="34" charset="0"/>
                <a:ea typeface="Courier New" pitchFamily="34" charset="-122"/>
                <a:cs typeface="Courier New" pitchFamily="34" charset="-120"/>
              </a:rPr>
              <a:t>Analyze this script.</a:t>
            </a:r>
            <a:endParaRPr lang="en-US" sz="2000" dirty="0"/>
          </a:p>
        </p:txBody>
      </p:sp>
      <p:sp>
        <p:nvSpPr>
          <p:cNvPr id="11" name="Shape 8"/>
          <p:cNvSpPr/>
          <p:nvPr/>
        </p:nvSpPr>
        <p:spPr>
          <a:xfrm>
            <a:off x="685800" y="4297680"/>
            <a:ext cx="5120640" cy="0"/>
          </a:xfrm>
          <a:prstGeom prst="line">
            <a:avLst/>
          </a:prstGeom>
          <a:noFill/>
          <a:ln w="9525">
            <a:solidFill>
              <a:srgbClr val="8080A0"/>
            </a:solidFill>
            <a:prstDash val="solid"/>
          </a:ln>
        </p:spPr>
        <p:txBody>
          <a:bodyPr/>
          <a:lstStyle/>
          <a:p>
            <a:endParaRPr lang="en-US"/>
          </a:p>
        </p:txBody>
      </p:sp>
      <p:sp>
        <p:nvSpPr>
          <p:cNvPr id="12" name="Text 9"/>
          <p:cNvSpPr/>
          <p:nvPr/>
        </p:nvSpPr>
        <p:spPr>
          <a:xfrm>
            <a:off x="685800" y="4434840"/>
            <a:ext cx="5120640" cy="1645920"/>
          </a:xfrm>
          <a:prstGeom prst="rect">
            <a:avLst/>
          </a:prstGeom>
          <a:noFill/>
          <a:ln/>
        </p:spPr>
        <p:txBody>
          <a:bodyPr wrap="square" lIns="0" tIns="0" rIns="0" bIns="0" rtlCol="0" anchor="t"/>
          <a:lstStyle/>
          <a:p>
            <a:pPr marL="0" indent="0">
              <a:buNone/>
            </a:pPr>
            <a:r>
              <a:rPr lang="en-US" sz="1100" b="1" kern="0" spc="300" dirty="0">
                <a:solidFill>
                  <a:srgbClr val="8080A0"/>
                </a:solidFill>
                <a:latin typeface="Aptos" pitchFamily="34" charset="0"/>
                <a:ea typeface="Aptos" pitchFamily="34" charset="-122"/>
                <a:cs typeface="Aptos" pitchFamily="34" charset="-120"/>
              </a:rPr>
              <a:t>What you get:
</a:t>
            </a:r>
            <a:endParaRPr lang="en-US" sz="1100" dirty="0"/>
          </a:p>
          <a:p>
            <a:pPr marL="0" indent="0">
              <a:buNone/>
            </a:pPr>
            <a:r>
              <a:rPr lang="en-US" sz="1100" dirty="0">
                <a:solidFill>
                  <a:srgbClr val="B3B3CC"/>
                </a:solidFill>
                <a:latin typeface="Aptos" pitchFamily="34" charset="0"/>
                <a:ea typeface="Aptos" pitchFamily="34" charset="-122"/>
                <a:cs typeface="Aptos" pitchFamily="34" charset="-120"/>
              </a:rPr>
              <a:t>·  Generic summary
</a:t>
            </a:r>
            <a:endParaRPr lang="en-US" sz="1100" dirty="0"/>
          </a:p>
          <a:p>
            <a:pPr marL="0" indent="0">
              <a:buNone/>
            </a:pPr>
            <a:r>
              <a:rPr lang="en-US" sz="1100" dirty="0">
                <a:solidFill>
                  <a:srgbClr val="B3B3CC"/>
                </a:solidFill>
                <a:latin typeface="Aptos" pitchFamily="34" charset="0"/>
                <a:ea typeface="Aptos" pitchFamily="34" charset="-122"/>
                <a:cs typeface="Aptos" pitchFamily="34" charset="-120"/>
              </a:rPr>
              <a:t>·  No threat context
</a:t>
            </a:r>
            <a:endParaRPr lang="en-US" sz="1100" dirty="0"/>
          </a:p>
          <a:p>
            <a:pPr marL="0" indent="0">
              <a:buNone/>
            </a:pPr>
            <a:r>
              <a:rPr lang="en-US" sz="1100" dirty="0">
                <a:solidFill>
                  <a:srgbClr val="B3B3CC"/>
                </a:solidFill>
                <a:latin typeface="Aptos" pitchFamily="34" charset="0"/>
                <a:ea typeface="Aptos" pitchFamily="34" charset="-122"/>
                <a:cs typeface="Aptos" pitchFamily="34" charset="-120"/>
              </a:rPr>
              <a:t>·  No business framing
</a:t>
            </a:r>
            <a:endParaRPr lang="en-US" sz="1100" dirty="0"/>
          </a:p>
          <a:p>
            <a:pPr marL="0" indent="0">
              <a:buNone/>
            </a:pPr>
            <a:r>
              <a:rPr lang="en-US" sz="1100" dirty="0">
                <a:solidFill>
                  <a:srgbClr val="B3B3CC"/>
                </a:solidFill>
                <a:latin typeface="Aptos" pitchFamily="34" charset="0"/>
                <a:ea typeface="Aptos" pitchFamily="34" charset="-122"/>
                <a:cs typeface="Aptos" pitchFamily="34" charset="-120"/>
              </a:rPr>
              <a:t>·  Reviewer still does 90% of the work</a:t>
            </a:r>
            <a:endParaRPr lang="en-US" sz="1100" dirty="0"/>
          </a:p>
        </p:txBody>
      </p:sp>
      <p:sp>
        <p:nvSpPr>
          <p:cNvPr id="13" name="Shape 10"/>
          <p:cNvSpPr/>
          <p:nvPr/>
        </p:nvSpPr>
        <p:spPr>
          <a:xfrm>
            <a:off x="6217920" y="2194560"/>
            <a:ext cx="5486400" cy="3977640"/>
          </a:xfrm>
          <a:prstGeom prst="rect">
            <a:avLst/>
          </a:prstGeom>
          <a:solidFill>
            <a:srgbClr val="513DDC">
              <a:alpha val="70000"/>
            </a:srgbClr>
          </a:solidFill>
          <a:ln w="15875">
            <a:solidFill>
              <a:srgbClr val="008AD7"/>
            </a:solidFill>
            <a:prstDash val="solid"/>
          </a:ln>
        </p:spPr>
        <p:txBody>
          <a:bodyPr/>
          <a:lstStyle/>
          <a:p>
            <a:endParaRPr lang="en-US"/>
          </a:p>
        </p:txBody>
      </p:sp>
      <p:sp>
        <p:nvSpPr>
          <p:cNvPr id="14" name="Text 11"/>
          <p:cNvSpPr/>
          <p:nvPr/>
        </p:nvSpPr>
        <p:spPr>
          <a:xfrm>
            <a:off x="6446520" y="2423160"/>
            <a:ext cx="3657600" cy="274320"/>
          </a:xfrm>
          <a:prstGeom prst="rect">
            <a:avLst/>
          </a:prstGeom>
          <a:noFill/>
          <a:ln/>
        </p:spPr>
        <p:txBody>
          <a:bodyPr wrap="square" lIns="0" tIns="0" rIns="0" bIns="0" rtlCol="0" anchor="ctr"/>
          <a:lstStyle/>
          <a:p>
            <a:pPr marL="0" indent="0">
              <a:buNone/>
            </a:pPr>
            <a:r>
              <a:rPr lang="en-US" sz="1000" b="1" kern="0" spc="400" dirty="0">
                <a:solidFill>
                  <a:srgbClr val="008AD7"/>
                </a:solidFill>
                <a:latin typeface="Aptos" pitchFamily="34" charset="0"/>
                <a:ea typeface="Aptos" pitchFamily="34" charset="-122"/>
                <a:cs typeface="Aptos" pitchFamily="34" charset="-120"/>
              </a:rPr>
              <a:t>EXPERT PROMPT</a:t>
            </a:r>
            <a:endParaRPr lang="en-US" sz="1000" dirty="0"/>
          </a:p>
        </p:txBody>
      </p:sp>
      <p:sp>
        <p:nvSpPr>
          <p:cNvPr id="15" name="Text 12"/>
          <p:cNvSpPr/>
          <p:nvPr/>
        </p:nvSpPr>
        <p:spPr>
          <a:xfrm>
            <a:off x="6446520" y="2743200"/>
            <a:ext cx="5074920" cy="1463040"/>
          </a:xfrm>
          <a:prstGeom prst="rect">
            <a:avLst/>
          </a:prstGeom>
          <a:noFill/>
          <a:ln/>
        </p:spPr>
        <p:txBody>
          <a:bodyPr wrap="square" lIns="0" tIns="0" rIns="0" bIns="0" rtlCol="0" anchor="ctr"/>
          <a:lstStyle/>
          <a:p>
            <a:pPr marL="0" indent="0">
              <a:buNone/>
            </a:pPr>
            <a:r>
              <a:rPr lang="en-US" sz="1000" dirty="0">
                <a:solidFill>
                  <a:srgbClr val="FFFFFF"/>
                </a:solidFill>
                <a:latin typeface="Courier New" pitchFamily="34" charset="0"/>
                <a:ea typeface="Courier New" pitchFamily="34" charset="-122"/>
                <a:cs typeface="Courier New" pitchFamily="34" charset="-120"/>
              </a:rPr>
              <a:t>Act as a senior cybersecurity analyst. Analyze the following PowerShell script for signs of lateral movement, referencing MITRE ATT&amp;CK TTPs. Assume execution on a domain controller. Identify malicious indicators and provide containment steps in language suitable for a non-technical executive.</a:t>
            </a:r>
            <a:endParaRPr lang="en-US" sz="1000" dirty="0"/>
          </a:p>
        </p:txBody>
      </p:sp>
      <p:sp>
        <p:nvSpPr>
          <p:cNvPr id="16" name="Shape 13"/>
          <p:cNvSpPr/>
          <p:nvPr/>
        </p:nvSpPr>
        <p:spPr>
          <a:xfrm>
            <a:off x="6446520" y="4297680"/>
            <a:ext cx="5074920" cy="0"/>
          </a:xfrm>
          <a:prstGeom prst="line">
            <a:avLst/>
          </a:prstGeom>
          <a:noFill/>
          <a:ln w="9525">
            <a:solidFill>
              <a:srgbClr val="008AD7"/>
            </a:solidFill>
            <a:prstDash val="solid"/>
          </a:ln>
        </p:spPr>
        <p:txBody>
          <a:bodyPr/>
          <a:lstStyle/>
          <a:p>
            <a:endParaRPr lang="en-US"/>
          </a:p>
        </p:txBody>
      </p:sp>
      <p:sp>
        <p:nvSpPr>
          <p:cNvPr id="17" name="Text 14"/>
          <p:cNvSpPr/>
          <p:nvPr/>
        </p:nvSpPr>
        <p:spPr>
          <a:xfrm>
            <a:off x="6446520" y="4434840"/>
            <a:ext cx="5074920" cy="1645920"/>
          </a:xfrm>
          <a:prstGeom prst="rect">
            <a:avLst/>
          </a:prstGeom>
          <a:noFill/>
          <a:ln/>
        </p:spPr>
        <p:txBody>
          <a:bodyPr wrap="square" lIns="0" tIns="0" rIns="0" bIns="0" rtlCol="0" anchor="t"/>
          <a:lstStyle/>
          <a:p>
            <a:pPr marL="0" indent="0">
              <a:buNone/>
            </a:pPr>
            <a:r>
              <a:rPr lang="en-US" sz="1100" b="1" kern="0" spc="300" dirty="0">
                <a:solidFill>
                  <a:srgbClr val="008AD7"/>
                </a:solidFill>
                <a:latin typeface="Aptos" pitchFamily="34" charset="0"/>
                <a:ea typeface="Aptos" pitchFamily="34" charset="-122"/>
                <a:cs typeface="Aptos" pitchFamily="34" charset="-120"/>
              </a:rPr>
              <a:t>What you get:
</a:t>
            </a:r>
            <a:endParaRPr lang="en-US" sz="1100" dirty="0"/>
          </a:p>
          <a:p>
            <a:pPr marL="0" indent="0">
              <a:buNone/>
            </a:pPr>
            <a:r>
              <a:rPr lang="en-US" sz="1100" dirty="0">
                <a:solidFill>
                  <a:srgbClr val="FFFFFF"/>
                </a:solidFill>
                <a:latin typeface="Aptos" pitchFamily="34" charset="0"/>
                <a:ea typeface="Aptos" pitchFamily="34" charset="-122"/>
                <a:cs typeface="Aptos" pitchFamily="34" charset="-120"/>
              </a:rPr>
              <a:t>·  Role, persona, and framework
</a:t>
            </a:r>
            <a:endParaRPr lang="en-US" sz="1100" dirty="0"/>
          </a:p>
          <a:p>
            <a:pPr marL="0" indent="0">
              <a:buNone/>
            </a:pPr>
            <a:r>
              <a:rPr lang="en-US" sz="1100" dirty="0">
                <a:solidFill>
                  <a:srgbClr val="FFFFFF"/>
                </a:solidFill>
                <a:latin typeface="Aptos" pitchFamily="34" charset="0"/>
                <a:ea typeface="Aptos" pitchFamily="34" charset="-122"/>
                <a:cs typeface="Aptos" pitchFamily="34" charset="-120"/>
              </a:rPr>
              <a:t>·  Environment context
</a:t>
            </a:r>
            <a:endParaRPr lang="en-US" sz="1100" dirty="0"/>
          </a:p>
          <a:p>
            <a:pPr marL="0" indent="0">
              <a:buNone/>
            </a:pPr>
            <a:r>
              <a:rPr lang="en-US" sz="1100" dirty="0">
                <a:solidFill>
                  <a:srgbClr val="FFFFFF"/>
                </a:solidFill>
                <a:latin typeface="Aptos" pitchFamily="34" charset="0"/>
                <a:ea typeface="Aptos" pitchFamily="34" charset="-122"/>
                <a:cs typeface="Aptos" pitchFamily="34" charset="-120"/>
              </a:rPr>
              <a:t>·  Audience-specific output
</a:t>
            </a:r>
            <a:endParaRPr lang="en-US" sz="1100" dirty="0"/>
          </a:p>
          <a:p>
            <a:pPr marL="0" indent="0">
              <a:buNone/>
            </a:pPr>
            <a:r>
              <a:rPr lang="en-US" sz="1100" dirty="0">
                <a:solidFill>
                  <a:srgbClr val="FFFFFF"/>
                </a:solidFill>
                <a:latin typeface="Aptos" pitchFamily="34" charset="0"/>
                <a:ea typeface="Aptos" pitchFamily="34" charset="-122"/>
                <a:cs typeface="Aptos" pitchFamily="34" charset="-120"/>
              </a:rPr>
              <a:t>·  Containment plan, not just analysis</a:t>
            </a:r>
            <a:endParaRPr lang="en-US" sz="1100" dirty="0"/>
          </a:p>
        </p:txBody>
      </p:sp>
      <p:sp>
        <p:nvSpPr>
          <p:cNvPr id="18" name="Text 15"/>
          <p:cNvSpPr/>
          <p:nvPr/>
        </p:nvSpPr>
        <p:spPr>
          <a:xfrm>
            <a:off x="457200" y="6263640"/>
            <a:ext cx="11247120" cy="27432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Same model. Same script. Radically different output.</a:t>
            </a:r>
            <a:endParaRPr lang="en-US" sz="1200" dirty="0"/>
          </a:p>
        </p:txBody>
      </p:sp>
      <p:sp>
        <p:nvSpPr>
          <p:cNvPr id="20" name="Shape 16"/>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21" name="Text 17"/>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22" name="Text 18"/>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STEP 2 / 6</a:t>
            </a:r>
            <a:endParaRPr lang="en-US" sz="900" dirty="0"/>
          </a:p>
        </p:txBody>
      </p:sp>
      <p:pic>
        <p:nvPicPr>
          <p:cNvPr id="3" name="Picture 2" descr="NICE | Conference and Expo">
            <a:extLst>
              <a:ext uri="{FF2B5EF4-FFF2-40B4-BE49-F238E27FC236}">
                <a16:creationId xmlns:a16="http://schemas.microsoft.com/office/drawing/2014/main" id="{58C9ABEF-25FD-9E82-9FB7-88D41D2C4B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 name="Shape 1"/>
          <p:cNvSpPr/>
          <p:nvPr/>
        </p:nvSpPr>
        <p:spPr>
          <a:xfrm>
            <a:off x="0" y="685800"/>
            <a:ext cx="12161520" cy="502920"/>
          </a:xfrm>
          <a:prstGeom prst="rect">
            <a:avLst/>
          </a:prstGeom>
          <a:solidFill>
            <a:srgbClr val="008AD7"/>
          </a:solidFill>
          <a:ln w="12700">
            <a:solidFill>
              <a:srgbClr val="008AD7"/>
            </a:solidFill>
            <a:prstDash val="solid"/>
          </a:ln>
        </p:spPr>
        <p:txBody>
          <a:bodyPr/>
          <a:lstStyle/>
          <a:p>
            <a:endParaRPr lang="en-US"/>
          </a:p>
        </p:txBody>
      </p:sp>
      <p:pic>
        <p:nvPicPr>
          <p:cNvPr id="5" name="Image 1" descr="preencoded.png"/>
          <p:cNvPicPr>
            <a:picLocks noChangeAspect="1"/>
          </p:cNvPicPr>
          <p:nvPr/>
        </p:nvPicPr>
        <p:blipFill>
          <a:blip r:embed="rId3"/>
          <a:stretch>
            <a:fillRect/>
          </a:stretch>
        </p:blipFill>
        <p:spPr>
          <a:xfrm>
            <a:off x="2011680" y="777240"/>
            <a:ext cx="320040" cy="320040"/>
          </a:xfrm>
          <a:prstGeom prst="rect">
            <a:avLst/>
          </a:prstGeom>
        </p:spPr>
      </p:pic>
      <p:sp>
        <p:nvSpPr>
          <p:cNvPr id="6" name="Text 2"/>
          <p:cNvSpPr/>
          <p:nvPr/>
        </p:nvSpPr>
        <p:spPr>
          <a:xfrm>
            <a:off x="2423160" y="777240"/>
            <a:ext cx="7315200" cy="320040"/>
          </a:xfrm>
          <a:prstGeom prst="rect">
            <a:avLst/>
          </a:prstGeom>
          <a:noFill/>
          <a:ln/>
        </p:spPr>
        <p:txBody>
          <a:bodyPr wrap="square" lIns="0" tIns="0" rIns="0" bIns="0" rtlCol="0" anchor="ctr"/>
          <a:lstStyle/>
          <a:p>
            <a:pPr marL="0" indent="0">
              <a:buNone/>
            </a:pPr>
            <a:r>
              <a:rPr lang="en-US" sz="1400" b="1" kern="0" spc="600" dirty="0">
                <a:solidFill>
                  <a:srgbClr val="FFFFFF"/>
                </a:solidFill>
                <a:latin typeface="Aptos" pitchFamily="34" charset="0"/>
                <a:ea typeface="Aptos" pitchFamily="34" charset="-122"/>
                <a:cs typeface="Aptos" pitchFamily="34" charset="-120"/>
              </a:rPr>
              <a:t>LIVE POLL  ·  #3  ·  PROMPT PRACTICE</a:t>
            </a:r>
            <a:endParaRPr lang="en-US" sz="1400" dirty="0"/>
          </a:p>
        </p:txBody>
      </p:sp>
      <p:sp>
        <p:nvSpPr>
          <p:cNvPr id="8" name="Text 4"/>
          <p:cNvSpPr/>
          <p:nvPr/>
        </p:nvSpPr>
        <p:spPr>
          <a:xfrm>
            <a:off x="640080" y="1371600"/>
            <a:ext cx="7772400" cy="548640"/>
          </a:xfrm>
          <a:prstGeom prst="rect">
            <a:avLst/>
          </a:prstGeom>
          <a:noFill/>
          <a:ln/>
        </p:spPr>
        <p:txBody>
          <a:bodyPr wrap="square" lIns="0" tIns="0" rIns="0" bIns="0" rtlCol="0" anchor="ctr"/>
          <a:lstStyle/>
          <a:p>
            <a:pPr marL="0" indent="0">
              <a:buNone/>
            </a:pPr>
            <a:r>
              <a:rPr lang="en-US" sz="2800" dirty="0">
                <a:solidFill>
                  <a:srgbClr val="B3B3CC"/>
                </a:solidFill>
                <a:latin typeface="Aptos Display" pitchFamily="34" charset="0"/>
                <a:ea typeface="Aptos Display" pitchFamily="34" charset="-122"/>
                <a:cs typeface="Aptos Display" pitchFamily="34" charset="-120"/>
              </a:rPr>
              <a:t>Your turn.</a:t>
            </a:r>
            <a:endParaRPr lang="en-US" sz="2800" dirty="0"/>
          </a:p>
        </p:txBody>
      </p:sp>
      <p:sp>
        <p:nvSpPr>
          <p:cNvPr id="9" name="Text 5"/>
          <p:cNvSpPr/>
          <p:nvPr/>
        </p:nvSpPr>
        <p:spPr>
          <a:xfrm>
            <a:off x="640080" y="1920240"/>
            <a:ext cx="8229600" cy="685800"/>
          </a:xfrm>
          <a:prstGeom prst="rect">
            <a:avLst/>
          </a:prstGeom>
          <a:noFill/>
          <a:ln/>
        </p:spPr>
        <p:txBody>
          <a:bodyPr wrap="square" lIns="0" tIns="0" rIns="0" bIns="0" rtlCol="0" anchor="ctr"/>
          <a:lstStyle/>
          <a:p>
            <a:pPr marL="0" indent="0">
              <a:buNone/>
            </a:pPr>
            <a:r>
              <a:rPr lang="en-US" sz="3600" b="1" dirty="0">
                <a:solidFill>
                  <a:srgbClr val="FFFFFF"/>
                </a:solidFill>
                <a:latin typeface="Aptos Display" pitchFamily="34" charset="0"/>
                <a:ea typeface="Aptos Display" pitchFamily="34" charset="-122"/>
                <a:cs typeface="Aptos Display" pitchFamily="34" charset="-120"/>
              </a:rPr>
              <a:t>Rewrite this weak prompt</a:t>
            </a:r>
            <a:endParaRPr lang="en-US" sz="3600" dirty="0"/>
          </a:p>
        </p:txBody>
      </p:sp>
      <p:sp>
        <p:nvSpPr>
          <p:cNvPr id="10" name="Text 6"/>
          <p:cNvSpPr/>
          <p:nvPr/>
        </p:nvSpPr>
        <p:spPr>
          <a:xfrm>
            <a:off x="640080" y="2606040"/>
            <a:ext cx="8229600" cy="548640"/>
          </a:xfrm>
          <a:prstGeom prst="rect">
            <a:avLst/>
          </a:prstGeom>
          <a:noFill/>
          <a:ln/>
        </p:spPr>
        <p:txBody>
          <a:bodyPr wrap="square" lIns="0" tIns="0" rIns="0" bIns="0" rtlCol="0" anchor="ctr"/>
          <a:lstStyle/>
          <a:p>
            <a:pPr marL="0" indent="0">
              <a:buNone/>
            </a:pPr>
            <a:r>
              <a:rPr lang="en-US" sz="2200" b="1" dirty="0">
                <a:solidFill>
                  <a:srgbClr val="008AD7"/>
                </a:solidFill>
                <a:latin typeface="Aptos Display" pitchFamily="34" charset="0"/>
                <a:ea typeface="Aptos Display" pitchFamily="34" charset="-122"/>
                <a:cs typeface="Aptos Display" pitchFamily="34" charset="-120"/>
              </a:rPr>
              <a:t>so it actually drives an investigation.</a:t>
            </a:r>
            <a:endParaRPr lang="en-US" sz="2200" dirty="0"/>
          </a:p>
        </p:txBody>
      </p:sp>
      <p:sp>
        <p:nvSpPr>
          <p:cNvPr id="11" name="Shape 7"/>
          <p:cNvSpPr/>
          <p:nvPr/>
        </p:nvSpPr>
        <p:spPr>
          <a:xfrm>
            <a:off x="640080" y="3383280"/>
            <a:ext cx="7772400" cy="1371600"/>
          </a:xfrm>
          <a:prstGeom prst="rect">
            <a:avLst/>
          </a:prstGeom>
          <a:solidFill>
            <a:srgbClr val="513DDC">
              <a:alpha val="70000"/>
            </a:srgbClr>
          </a:solidFill>
          <a:ln w="12700">
            <a:solidFill>
              <a:srgbClr val="008AD7"/>
            </a:solidFill>
            <a:prstDash val="solid"/>
          </a:ln>
        </p:spPr>
        <p:txBody>
          <a:bodyPr/>
          <a:lstStyle/>
          <a:p>
            <a:endParaRPr lang="en-US"/>
          </a:p>
        </p:txBody>
      </p:sp>
      <p:sp>
        <p:nvSpPr>
          <p:cNvPr id="12" name="Text 8"/>
          <p:cNvSpPr/>
          <p:nvPr/>
        </p:nvSpPr>
        <p:spPr>
          <a:xfrm>
            <a:off x="868680" y="3520440"/>
            <a:ext cx="3657600" cy="274320"/>
          </a:xfrm>
          <a:prstGeom prst="rect">
            <a:avLst/>
          </a:prstGeom>
          <a:noFill/>
          <a:ln/>
        </p:spPr>
        <p:txBody>
          <a:bodyPr wrap="square" lIns="0" tIns="0" rIns="0" bIns="0" rtlCol="0" anchor="ctr"/>
          <a:lstStyle/>
          <a:p>
            <a:pPr marL="0" indent="0">
              <a:buNone/>
            </a:pPr>
            <a:r>
              <a:rPr lang="en-US" sz="1000" b="1" kern="0" spc="400" dirty="0">
                <a:solidFill>
                  <a:srgbClr val="008AD7"/>
                </a:solidFill>
                <a:latin typeface="Aptos" pitchFamily="34" charset="0"/>
                <a:ea typeface="Aptos" pitchFamily="34" charset="-122"/>
                <a:cs typeface="Aptos" pitchFamily="34" charset="-120"/>
              </a:rPr>
              <a:t>WEAK PROMPT</a:t>
            </a:r>
            <a:endParaRPr lang="en-US" sz="1000" dirty="0"/>
          </a:p>
        </p:txBody>
      </p:sp>
      <p:sp>
        <p:nvSpPr>
          <p:cNvPr id="13" name="Text 9"/>
          <p:cNvSpPr/>
          <p:nvPr/>
        </p:nvSpPr>
        <p:spPr>
          <a:xfrm>
            <a:off x="868680" y="3840480"/>
            <a:ext cx="7315200" cy="822960"/>
          </a:xfrm>
          <a:prstGeom prst="rect">
            <a:avLst/>
          </a:prstGeom>
          <a:noFill/>
          <a:ln/>
        </p:spPr>
        <p:txBody>
          <a:bodyPr wrap="square" lIns="0" tIns="0" rIns="0" bIns="0" rtlCol="0" anchor="ctr"/>
          <a:lstStyle/>
          <a:p>
            <a:pPr marL="0" indent="0">
              <a:buNone/>
            </a:pPr>
            <a:r>
              <a:rPr lang="en-US" sz="2400" b="1" dirty="0">
                <a:solidFill>
                  <a:srgbClr val="FFFFFF"/>
                </a:solidFill>
                <a:latin typeface="Courier New" pitchFamily="34" charset="0"/>
                <a:ea typeface="Courier New" pitchFamily="34" charset="-122"/>
                <a:cs typeface="Courier New" pitchFamily="34" charset="-120"/>
              </a:rPr>
              <a:t>"Analyze this PowerShell script."</a:t>
            </a:r>
            <a:endParaRPr lang="en-US" sz="2400" dirty="0"/>
          </a:p>
        </p:txBody>
      </p:sp>
      <p:sp>
        <p:nvSpPr>
          <p:cNvPr id="14" name="Text 10"/>
          <p:cNvSpPr/>
          <p:nvPr/>
        </p:nvSpPr>
        <p:spPr>
          <a:xfrm>
            <a:off x="640080" y="4937760"/>
            <a:ext cx="7772400" cy="320040"/>
          </a:xfrm>
          <a:prstGeom prst="rect">
            <a:avLst/>
          </a:prstGeom>
          <a:noFill/>
          <a:ln/>
        </p:spPr>
        <p:txBody>
          <a:bodyPr wrap="square" lIns="0" tIns="0" rIns="0" bIns="0" rtlCol="0" anchor="ctr"/>
          <a:lstStyle/>
          <a:p>
            <a:pPr marL="0" indent="0">
              <a:buNone/>
            </a:pPr>
            <a:r>
              <a:rPr lang="en-US" sz="1300" b="1" kern="0" spc="200" dirty="0">
                <a:solidFill>
                  <a:srgbClr val="8080A0"/>
                </a:solidFill>
                <a:latin typeface="Aptos" pitchFamily="34" charset="0"/>
                <a:ea typeface="Aptos" pitchFamily="34" charset="-122"/>
                <a:cs typeface="Aptos" pitchFamily="34" charset="-120"/>
              </a:rPr>
              <a:t>Strong prompts usually include:</a:t>
            </a:r>
            <a:endParaRPr lang="en-US" sz="1300" dirty="0"/>
          </a:p>
        </p:txBody>
      </p:sp>
      <p:sp>
        <p:nvSpPr>
          <p:cNvPr id="15" name="Shape 11"/>
          <p:cNvSpPr/>
          <p:nvPr/>
        </p:nvSpPr>
        <p:spPr>
          <a:xfrm>
            <a:off x="640080" y="5257800"/>
            <a:ext cx="1463040" cy="50292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6" name="Text 12"/>
          <p:cNvSpPr/>
          <p:nvPr/>
        </p:nvSpPr>
        <p:spPr>
          <a:xfrm>
            <a:off x="685800" y="5257800"/>
            <a:ext cx="1371600" cy="502920"/>
          </a:xfrm>
          <a:prstGeom prst="rect">
            <a:avLst/>
          </a:prstGeom>
          <a:noFill/>
          <a:ln/>
        </p:spPr>
        <p:txBody>
          <a:bodyPr wrap="square" lIns="0" tIns="0" rIns="0" bIns="0" rtlCol="0" anchor="ctr"/>
          <a:lstStyle/>
          <a:p>
            <a:pPr marL="0" indent="0" algn="ctr">
              <a:buNone/>
            </a:pPr>
            <a:r>
              <a:rPr lang="en-US" sz="1000" b="1" dirty="0">
                <a:solidFill>
                  <a:srgbClr val="B3B3CC"/>
                </a:solidFill>
                <a:latin typeface="Aptos" pitchFamily="34" charset="0"/>
                <a:ea typeface="Aptos" pitchFamily="34" charset="-122"/>
                <a:cs typeface="Aptos" pitchFamily="34" charset="-120"/>
              </a:rPr>
              <a:t>Persona or role</a:t>
            </a:r>
            <a:endParaRPr lang="en-US" sz="1000" dirty="0"/>
          </a:p>
        </p:txBody>
      </p:sp>
      <p:sp>
        <p:nvSpPr>
          <p:cNvPr id="17" name="Shape 13"/>
          <p:cNvSpPr/>
          <p:nvPr/>
        </p:nvSpPr>
        <p:spPr>
          <a:xfrm>
            <a:off x="2212848" y="5257800"/>
            <a:ext cx="1463040" cy="50292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8" name="Text 14"/>
          <p:cNvSpPr/>
          <p:nvPr/>
        </p:nvSpPr>
        <p:spPr>
          <a:xfrm>
            <a:off x="2258568" y="5257800"/>
            <a:ext cx="1371600" cy="502920"/>
          </a:xfrm>
          <a:prstGeom prst="rect">
            <a:avLst/>
          </a:prstGeom>
          <a:noFill/>
          <a:ln/>
        </p:spPr>
        <p:txBody>
          <a:bodyPr wrap="square" lIns="0" tIns="0" rIns="0" bIns="0" rtlCol="0" anchor="ctr"/>
          <a:lstStyle/>
          <a:p>
            <a:pPr marL="0" indent="0" algn="ctr">
              <a:buNone/>
            </a:pPr>
            <a:r>
              <a:rPr lang="en-US" sz="1000" b="1" dirty="0">
                <a:solidFill>
                  <a:srgbClr val="B3B3CC"/>
                </a:solidFill>
                <a:latin typeface="Aptos" pitchFamily="34" charset="0"/>
                <a:ea typeface="Aptos" pitchFamily="34" charset="-122"/>
                <a:cs typeface="Aptos" pitchFamily="34" charset="-120"/>
              </a:rPr>
              <a:t>Framework or schema</a:t>
            </a:r>
            <a:endParaRPr lang="en-US" sz="1000" dirty="0"/>
          </a:p>
        </p:txBody>
      </p:sp>
      <p:sp>
        <p:nvSpPr>
          <p:cNvPr id="19" name="Shape 15"/>
          <p:cNvSpPr/>
          <p:nvPr/>
        </p:nvSpPr>
        <p:spPr>
          <a:xfrm>
            <a:off x="3785616" y="5257800"/>
            <a:ext cx="1463040" cy="50292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0" name="Text 16"/>
          <p:cNvSpPr/>
          <p:nvPr/>
        </p:nvSpPr>
        <p:spPr>
          <a:xfrm>
            <a:off x="3831336" y="5257800"/>
            <a:ext cx="1371600" cy="502920"/>
          </a:xfrm>
          <a:prstGeom prst="rect">
            <a:avLst/>
          </a:prstGeom>
          <a:noFill/>
          <a:ln/>
        </p:spPr>
        <p:txBody>
          <a:bodyPr wrap="square" lIns="0" tIns="0" rIns="0" bIns="0" rtlCol="0" anchor="ctr"/>
          <a:lstStyle/>
          <a:p>
            <a:pPr marL="0" indent="0" algn="ctr">
              <a:buNone/>
            </a:pPr>
            <a:r>
              <a:rPr lang="en-US" sz="1000" b="1" dirty="0">
                <a:solidFill>
                  <a:srgbClr val="B3B3CC"/>
                </a:solidFill>
                <a:latin typeface="Aptos" pitchFamily="34" charset="0"/>
                <a:ea typeface="Aptos" pitchFamily="34" charset="-122"/>
                <a:cs typeface="Aptos" pitchFamily="34" charset="-120"/>
              </a:rPr>
              <a:t>Environment context</a:t>
            </a:r>
            <a:endParaRPr lang="en-US" sz="1000" dirty="0"/>
          </a:p>
        </p:txBody>
      </p:sp>
      <p:sp>
        <p:nvSpPr>
          <p:cNvPr id="21" name="Shape 17"/>
          <p:cNvSpPr/>
          <p:nvPr/>
        </p:nvSpPr>
        <p:spPr>
          <a:xfrm>
            <a:off x="5358384" y="5257800"/>
            <a:ext cx="1463040" cy="50292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2" name="Text 18"/>
          <p:cNvSpPr/>
          <p:nvPr/>
        </p:nvSpPr>
        <p:spPr>
          <a:xfrm>
            <a:off x="5404104" y="5257800"/>
            <a:ext cx="1371600" cy="502920"/>
          </a:xfrm>
          <a:prstGeom prst="rect">
            <a:avLst/>
          </a:prstGeom>
          <a:noFill/>
          <a:ln/>
        </p:spPr>
        <p:txBody>
          <a:bodyPr wrap="square" lIns="0" tIns="0" rIns="0" bIns="0" rtlCol="0" anchor="ctr"/>
          <a:lstStyle/>
          <a:p>
            <a:pPr marL="0" indent="0" algn="ctr">
              <a:buNone/>
            </a:pPr>
            <a:r>
              <a:rPr lang="en-US" sz="1000" b="1" dirty="0">
                <a:solidFill>
                  <a:srgbClr val="B3B3CC"/>
                </a:solidFill>
                <a:latin typeface="Aptos" pitchFamily="34" charset="0"/>
                <a:ea typeface="Aptos" pitchFamily="34" charset="-122"/>
                <a:cs typeface="Aptos" pitchFamily="34" charset="-120"/>
              </a:rPr>
              <a:t>Audience for output</a:t>
            </a:r>
            <a:endParaRPr lang="en-US" sz="1000" dirty="0"/>
          </a:p>
        </p:txBody>
      </p:sp>
      <p:sp>
        <p:nvSpPr>
          <p:cNvPr id="23" name="Shape 19"/>
          <p:cNvSpPr/>
          <p:nvPr/>
        </p:nvSpPr>
        <p:spPr>
          <a:xfrm>
            <a:off x="6931152" y="5257800"/>
            <a:ext cx="1463040" cy="50292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4" name="Text 20"/>
          <p:cNvSpPr/>
          <p:nvPr/>
        </p:nvSpPr>
        <p:spPr>
          <a:xfrm>
            <a:off x="6976872" y="5257800"/>
            <a:ext cx="1371600" cy="502920"/>
          </a:xfrm>
          <a:prstGeom prst="rect">
            <a:avLst/>
          </a:prstGeom>
          <a:noFill/>
          <a:ln/>
        </p:spPr>
        <p:txBody>
          <a:bodyPr wrap="square" lIns="0" tIns="0" rIns="0" bIns="0" rtlCol="0" anchor="ctr"/>
          <a:lstStyle/>
          <a:p>
            <a:pPr marL="0" indent="0" algn="ctr">
              <a:buNone/>
            </a:pPr>
            <a:r>
              <a:rPr lang="en-US" sz="1000" b="1" dirty="0">
                <a:solidFill>
                  <a:srgbClr val="B3B3CC"/>
                </a:solidFill>
                <a:latin typeface="Aptos" pitchFamily="34" charset="0"/>
                <a:ea typeface="Aptos" pitchFamily="34" charset="-122"/>
                <a:cs typeface="Aptos" pitchFamily="34" charset="-120"/>
              </a:rPr>
              <a:t>Required format</a:t>
            </a:r>
            <a:endParaRPr lang="en-US" sz="1000" dirty="0"/>
          </a:p>
        </p:txBody>
      </p:sp>
      <p:sp>
        <p:nvSpPr>
          <p:cNvPr id="25" name="Text 21"/>
          <p:cNvSpPr/>
          <p:nvPr/>
        </p:nvSpPr>
        <p:spPr>
          <a:xfrm>
            <a:off x="640080" y="5989320"/>
            <a:ext cx="7772400" cy="36576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We celebrate the strongest two or three submissions live.</a:t>
            </a:r>
            <a:endParaRPr lang="en-US" sz="1300" dirty="0"/>
          </a:p>
        </p:txBody>
      </p:sp>
      <p:sp>
        <p:nvSpPr>
          <p:cNvPr id="34" name="Shape 28"/>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5" name="Text 29"/>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36" name="Text 30"/>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POLL 3 / 7</a:t>
            </a:r>
            <a:endParaRPr lang="en-US" sz="900" dirty="0"/>
          </a:p>
        </p:txBody>
      </p:sp>
      <p:pic>
        <p:nvPicPr>
          <p:cNvPr id="3" name="Picture 2" descr="NICE | Conference and Expo">
            <a:extLst>
              <a:ext uri="{FF2B5EF4-FFF2-40B4-BE49-F238E27FC236}">
                <a16:creationId xmlns:a16="http://schemas.microsoft.com/office/drawing/2014/main" id="{4BD67584-73B0-12B0-918A-CE7F988E7E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D2DEEC5A-BA0E-8777-4524-32679E264267}"/>
              </a:ext>
            </a:extLst>
          </p:cNvPr>
          <p:cNvGrpSpPr/>
          <p:nvPr/>
        </p:nvGrpSpPr>
        <p:grpSpPr>
          <a:xfrm>
            <a:off x="8531750" y="1677725"/>
            <a:ext cx="3522427" cy="3458818"/>
            <a:chOff x="8531750" y="1677725"/>
            <a:chExt cx="3522427" cy="3458818"/>
          </a:xfrm>
        </p:grpSpPr>
        <p:sp>
          <p:nvSpPr>
            <p:cNvPr id="38" name="Rectangle 37">
              <a:extLst>
                <a:ext uri="{FF2B5EF4-FFF2-40B4-BE49-F238E27FC236}">
                  <a16:creationId xmlns:a16="http://schemas.microsoft.com/office/drawing/2014/main" id="{C35E8DC0-E9FB-50E7-3E2C-3FE8822E4CBD}"/>
                </a:ext>
              </a:extLst>
            </p:cNvPr>
            <p:cNvSpPr/>
            <p:nvPr/>
          </p:nvSpPr>
          <p:spPr>
            <a:xfrm>
              <a:off x="8531750" y="1677725"/>
              <a:ext cx="3522427" cy="3458818"/>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11">
              <a:extLst>
                <a:ext uri="{FF2B5EF4-FFF2-40B4-BE49-F238E27FC236}">
                  <a16:creationId xmlns:a16="http://schemas.microsoft.com/office/drawing/2014/main" id="{D34ECD5F-AD04-60D8-4A34-505513D884A5}"/>
                </a:ext>
              </a:extLst>
            </p:cNvPr>
            <p:cNvSpPr/>
            <p:nvPr/>
          </p:nvSpPr>
          <p:spPr>
            <a:xfrm>
              <a:off x="8869680" y="1783080"/>
              <a:ext cx="2834640" cy="320040"/>
            </a:xfrm>
            <a:prstGeom prst="rect">
              <a:avLst/>
            </a:prstGeom>
            <a:noFill/>
            <a:ln/>
          </p:spPr>
          <p:txBody>
            <a:bodyPr wrap="square" lIns="0" tIns="0" rIns="0" bIns="0" rtlCol="0" anchor="ctr"/>
            <a:lstStyle/>
            <a:p>
              <a:pPr marL="0" indent="0" algn="ctr">
                <a:buNone/>
              </a:pPr>
              <a:r>
                <a:rPr lang="en-US" sz="1200" b="1" kern="0" spc="400" dirty="0">
                  <a:solidFill>
                    <a:srgbClr val="008AD7"/>
                  </a:solidFill>
                  <a:latin typeface="Aptos" pitchFamily="34" charset="0"/>
                  <a:ea typeface="Aptos" pitchFamily="34" charset="-122"/>
                  <a:cs typeface="Aptos" pitchFamily="34" charset="-120"/>
                </a:rPr>
                <a:t>SCAN TO JOIN</a:t>
              </a:r>
              <a:endParaRPr lang="en-US" sz="1200" dirty="0"/>
            </a:p>
          </p:txBody>
        </p:sp>
        <p:sp>
          <p:nvSpPr>
            <p:cNvPr id="40" name="Text 15">
              <a:extLst>
                <a:ext uri="{FF2B5EF4-FFF2-40B4-BE49-F238E27FC236}">
                  <a16:creationId xmlns:a16="http://schemas.microsoft.com/office/drawing/2014/main" id="{B4B40DD6-A9CB-103A-5156-B9110DB32725}"/>
                </a:ext>
              </a:extLst>
            </p:cNvPr>
            <p:cNvSpPr/>
            <p:nvPr/>
          </p:nvSpPr>
          <p:spPr>
            <a:xfrm>
              <a:off x="8869680" y="4343400"/>
              <a:ext cx="2834640" cy="685800"/>
            </a:xfrm>
            <a:prstGeom prst="rect">
              <a:avLst/>
            </a:prstGeom>
            <a:noFill/>
            <a:ln/>
          </p:spPr>
          <p:txBody>
            <a:bodyPr wrap="square" lIns="0" tIns="0" rIns="0" bIns="0" rtlCol="0" anchor="ctr"/>
            <a:lstStyle/>
            <a:p>
              <a:pPr algn="ctr"/>
              <a:r>
                <a:rPr lang="en-US" sz="1200" b="1" dirty="0" err="1">
                  <a:solidFill>
                    <a:schemeClr val="bg1"/>
                  </a:solidFill>
                  <a:latin typeface="Aptos" pitchFamily="34" charset="0"/>
                  <a:ea typeface="Aptos" pitchFamily="34" charset="-122"/>
                  <a:cs typeface="Aptos" pitchFamily="34" charset="-120"/>
                </a:rPr>
                <a:t>forms.cloud.microsoft</a:t>
              </a:r>
              <a:r>
                <a:rPr lang="en-US" sz="1200" b="1" dirty="0">
                  <a:solidFill>
                    <a:schemeClr val="bg1"/>
                  </a:solidFill>
                  <a:latin typeface="Aptos" pitchFamily="34" charset="0"/>
                  <a:ea typeface="Aptos" pitchFamily="34" charset="-122"/>
                  <a:cs typeface="Aptos" pitchFamily="34" charset="-120"/>
                </a:rPr>
                <a:t>/r/f1h2jVdB9u</a:t>
              </a:r>
              <a:endParaRPr lang="en-US" sz="1200" b="1" dirty="0">
                <a:solidFill>
                  <a:schemeClr val="bg1"/>
                </a:solidFill>
              </a:endParaRPr>
            </a:p>
          </p:txBody>
        </p:sp>
      </p:grpSp>
      <p:pic>
        <p:nvPicPr>
          <p:cNvPr id="7" name="Picture 6">
            <a:extLst>
              <a:ext uri="{FF2B5EF4-FFF2-40B4-BE49-F238E27FC236}">
                <a16:creationId xmlns:a16="http://schemas.microsoft.com/office/drawing/2014/main" id="{75A176EC-1D27-D758-A687-ADB3A0BACF0F}"/>
              </a:ext>
            </a:extLst>
          </p:cNvPr>
          <p:cNvPicPr>
            <a:picLocks noChangeAspect="1"/>
          </p:cNvPicPr>
          <p:nvPr/>
        </p:nvPicPr>
        <p:blipFill>
          <a:blip r:embed="rId5"/>
          <a:stretch>
            <a:fillRect/>
          </a:stretch>
        </p:blipFill>
        <p:spPr>
          <a:xfrm>
            <a:off x="9231463" y="2124876"/>
            <a:ext cx="2230311" cy="230996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03</a:t>
            </a:r>
            <a:endParaRPr lang="en-US" sz="8000" dirty="0"/>
          </a:p>
        </p:txBody>
      </p:sp>
      <p:sp>
        <p:nvSpPr>
          <p:cNvPr id="5" name="Text 2"/>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STEP 3  ·  AUTOMATION AND SOAR</a:t>
            </a:r>
            <a:endParaRPr lang="en-US" sz="1100" dirty="0"/>
          </a:p>
        </p:txBody>
      </p:sp>
      <p:sp>
        <p:nvSpPr>
          <p:cNvPr id="6" name="Text 3"/>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Strengthen automation and SOAR skills</a:t>
            </a:r>
            <a:endParaRPr lang="en-US" sz="2800" dirty="0"/>
          </a:p>
        </p:txBody>
      </p:sp>
      <p:sp>
        <p:nvSpPr>
          <p:cNvPr id="7" name="Text 4"/>
          <p:cNvSpPr/>
          <p:nvPr/>
        </p:nvSpPr>
        <p:spPr>
          <a:xfrm>
            <a:off x="2011680" y="1188720"/>
            <a:ext cx="8229600" cy="64008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Analysts evolve from users of SOAR to architects of it, defining triggers, escalation thresholds, and governance.</a:t>
            </a:r>
            <a:endParaRPr lang="en-US" sz="1400" dirty="0"/>
          </a:p>
        </p:txBody>
      </p:sp>
      <p:sp>
        <p:nvSpPr>
          <p:cNvPr id="8" name="Shape 5"/>
          <p:cNvSpPr/>
          <p:nvPr/>
        </p:nvSpPr>
        <p:spPr>
          <a:xfrm>
            <a:off x="457200" y="2468880"/>
            <a:ext cx="6949440" cy="374904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9" name="Text 6"/>
          <p:cNvSpPr/>
          <p:nvPr/>
        </p:nvSpPr>
        <p:spPr>
          <a:xfrm>
            <a:off x="640080" y="2651760"/>
            <a:ext cx="6400800" cy="274320"/>
          </a:xfrm>
          <a:prstGeom prst="rect">
            <a:avLst/>
          </a:prstGeom>
          <a:noFill/>
          <a:ln/>
        </p:spPr>
        <p:txBody>
          <a:bodyPr wrap="square" lIns="0" tIns="0" rIns="0" bIns="0" rtlCol="0" anchor="ctr"/>
          <a:lstStyle/>
          <a:p>
            <a:pPr marL="0" indent="0">
              <a:buNone/>
            </a:pPr>
            <a:r>
              <a:rPr lang="en-US" sz="1000" b="1" kern="0" spc="400" dirty="0">
                <a:solidFill>
                  <a:srgbClr val="008AD7"/>
                </a:solidFill>
                <a:latin typeface="Aptos" pitchFamily="34" charset="0"/>
                <a:ea typeface="Aptos" pitchFamily="34" charset="-122"/>
                <a:cs typeface="Aptos" pitchFamily="34" charset="-120"/>
              </a:rPr>
              <a:t>AUTOMATED WORKFLOW</a:t>
            </a:r>
            <a:endParaRPr lang="en-US" sz="1000" dirty="0"/>
          </a:p>
        </p:txBody>
      </p:sp>
      <p:sp>
        <p:nvSpPr>
          <p:cNvPr id="10" name="Shape 7"/>
          <p:cNvSpPr/>
          <p:nvPr/>
        </p:nvSpPr>
        <p:spPr>
          <a:xfrm>
            <a:off x="685800" y="3246120"/>
            <a:ext cx="1261872" cy="1280160"/>
          </a:xfrm>
          <a:prstGeom prst="rect">
            <a:avLst/>
          </a:prstGeom>
          <a:solidFill>
            <a:srgbClr val="513DDC">
              <a:alpha val="70000"/>
            </a:srgbClr>
          </a:solidFill>
          <a:ln w="9525">
            <a:solidFill>
              <a:srgbClr val="008AD7"/>
            </a:solidFill>
            <a:prstDash val="solid"/>
          </a:ln>
        </p:spPr>
        <p:txBody>
          <a:bodyPr/>
          <a:lstStyle/>
          <a:p>
            <a:endParaRPr lang="en-US" sz="2800"/>
          </a:p>
        </p:txBody>
      </p:sp>
      <p:sp>
        <p:nvSpPr>
          <p:cNvPr id="11" name="Text 8"/>
          <p:cNvSpPr/>
          <p:nvPr/>
        </p:nvSpPr>
        <p:spPr>
          <a:xfrm>
            <a:off x="685800" y="3337560"/>
            <a:ext cx="1261872" cy="320040"/>
          </a:xfrm>
          <a:prstGeom prst="rect">
            <a:avLst/>
          </a:prstGeom>
          <a:noFill/>
          <a:ln/>
        </p:spPr>
        <p:txBody>
          <a:bodyPr wrap="square" lIns="0" tIns="0" rIns="0" bIns="0" rtlCol="0" anchor="ctr"/>
          <a:lstStyle/>
          <a:p>
            <a:pPr marL="0" indent="0" algn="ctr">
              <a:buNone/>
            </a:pPr>
            <a:r>
              <a:rPr lang="en-US" b="1" dirty="0">
                <a:solidFill>
                  <a:srgbClr val="008AD7"/>
                </a:solidFill>
                <a:latin typeface="Aptos Display" pitchFamily="34" charset="0"/>
                <a:ea typeface="Aptos Display" pitchFamily="34" charset="-122"/>
                <a:cs typeface="Aptos Display" pitchFamily="34" charset="-120"/>
              </a:rPr>
              <a:t>01</a:t>
            </a:r>
            <a:endParaRPr lang="en-US" dirty="0"/>
          </a:p>
        </p:txBody>
      </p:sp>
      <p:sp>
        <p:nvSpPr>
          <p:cNvPr id="12" name="Text 9"/>
          <p:cNvSpPr/>
          <p:nvPr/>
        </p:nvSpPr>
        <p:spPr>
          <a:xfrm>
            <a:off x="685800" y="3657600"/>
            <a:ext cx="1261872" cy="36576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Trigger</a:t>
            </a:r>
            <a:endParaRPr lang="en-US" sz="2000" dirty="0"/>
          </a:p>
        </p:txBody>
      </p:sp>
      <p:sp>
        <p:nvSpPr>
          <p:cNvPr id="13" name="Text 10"/>
          <p:cNvSpPr/>
          <p:nvPr/>
        </p:nvSpPr>
        <p:spPr>
          <a:xfrm>
            <a:off x="685800" y="4023360"/>
            <a:ext cx="1261872" cy="4572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Alert or signal</a:t>
            </a:r>
            <a:endParaRPr lang="en-US" sz="1200" dirty="0"/>
          </a:p>
        </p:txBody>
      </p:sp>
      <p:sp>
        <p:nvSpPr>
          <p:cNvPr id="14" name="Shape 11"/>
          <p:cNvSpPr/>
          <p:nvPr/>
        </p:nvSpPr>
        <p:spPr>
          <a:xfrm>
            <a:off x="2011680" y="3246120"/>
            <a:ext cx="1261872" cy="1280160"/>
          </a:xfrm>
          <a:prstGeom prst="rect">
            <a:avLst/>
          </a:prstGeom>
          <a:solidFill>
            <a:srgbClr val="513DDC">
              <a:alpha val="70000"/>
            </a:srgbClr>
          </a:solidFill>
          <a:ln w="9525">
            <a:solidFill>
              <a:srgbClr val="008AD7"/>
            </a:solidFill>
            <a:prstDash val="solid"/>
          </a:ln>
        </p:spPr>
        <p:txBody>
          <a:bodyPr/>
          <a:lstStyle/>
          <a:p>
            <a:endParaRPr lang="en-US" sz="2800"/>
          </a:p>
        </p:txBody>
      </p:sp>
      <p:sp>
        <p:nvSpPr>
          <p:cNvPr id="15" name="Text 12"/>
          <p:cNvSpPr/>
          <p:nvPr/>
        </p:nvSpPr>
        <p:spPr>
          <a:xfrm>
            <a:off x="2011680" y="3337560"/>
            <a:ext cx="1261872" cy="320040"/>
          </a:xfrm>
          <a:prstGeom prst="rect">
            <a:avLst/>
          </a:prstGeom>
          <a:noFill/>
          <a:ln/>
        </p:spPr>
        <p:txBody>
          <a:bodyPr wrap="square" lIns="0" tIns="0" rIns="0" bIns="0" rtlCol="0" anchor="ctr"/>
          <a:lstStyle/>
          <a:p>
            <a:pPr marL="0" indent="0" algn="ctr">
              <a:buNone/>
            </a:pPr>
            <a:r>
              <a:rPr lang="en-US" b="1" dirty="0">
                <a:solidFill>
                  <a:srgbClr val="008AD7"/>
                </a:solidFill>
                <a:latin typeface="Aptos Display" pitchFamily="34" charset="0"/>
                <a:ea typeface="Aptos Display" pitchFamily="34" charset="-122"/>
                <a:cs typeface="Aptos Display" pitchFamily="34" charset="-120"/>
              </a:rPr>
              <a:t>02</a:t>
            </a:r>
            <a:endParaRPr lang="en-US" dirty="0"/>
          </a:p>
        </p:txBody>
      </p:sp>
      <p:sp>
        <p:nvSpPr>
          <p:cNvPr id="16" name="Text 13"/>
          <p:cNvSpPr/>
          <p:nvPr/>
        </p:nvSpPr>
        <p:spPr>
          <a:xfrm>
            <a:off x="2011680" y="3657600"/>
            <a:ext cx="1261872" cy="36576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Enrich</a:t>
            </a:r>
            <a:endParaRPr lang="en-US" sz="2000" dirty="0"/>
          </a:p>
        </p:txBody>
      </p:sp>
      <p:sp>
        <p:nvSpPr>
          <p:cNvPr id="17" name="Text 14"/>
          <p:cNvSpPr/>
          <p:nvPr/>
        </p:nvSpPr>
        <p:spPr>
          <a:xfrm>
            <a:off x="2011680" y="4023360"/>
            <a:ext cx="1261872" cy="4572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Pull context</a:t>
            </a:r>
            <a:endParaRPr lang="en-US" sz="1200" dirty="0"/>
          </a:p>
        </p:txBody>
      </p:sp>
      <p:sp>
        <p:nvSpPr>
          <p:cNvPr id="18" name="Shape 15"/>
          <p:cNvSpPr/>
          <p:nvPr/>
        </p:nvSpPr>
        <p:spPr>
          <a:xfrm>
            <a:off x="3337560" y="3246120"/>
            <a:ext cx="1261872" cy="1280160"/>
          </a:xfrm>
          <a:prstGeom prst="rect">
            <a:avLst/>
          </a:prstGeom>
          <a:solidFill>
            <a:srgbClr val="513DDC">
              <a:alpha val="70000"/>
            </a:srgbClr>
          </a:solidFill>
          <a:ln w="9525">
            <a:solidFill>
              <a:srgbClr val="008AD7"/>
            </a:solidFill>
            <a:prstDash val="solid"/>
          </a:ln>
        </p:spPr>
        <p:txBody>
          <a:bodyPr/>
          <a:lstStyle/>
          <a:p>
            <a:endParaRPr lang="en-US" sz="2800"/>
          </a:p>
        </p:txBody>
      </p:sp>
      <p:sp>
        <p:nvSpPr>
          <p:cNvPr id="19" name="Text 16"/>
          <p:cNvSpPr/>
          <p:nvPr/>
        </p:nvSpPr>
        <p:spPr>
          <a:xfrm>
            <a:off x="3337560" y="3337560"/>
            <a:ext cx="1261872" cy="320040"/>
          </a:xfrm>
          <a:prstGeom prst="rect">
            <a:avLst/>
          </a:prstGeom>
          <a:noFill/>
          <a:ln/>
        </p:spPr>
        <p:txBody>
          <a:bodyPr wrap="square" lIns="0" tIns="0" rIns="0" bIns="0" rtlCol="0" anchor="ctr"/>
          <a:lstStyle/>
          <a:p>
            <a:pPr marL="0" indent="0" algn="ctr">
              <a:buNone/>
            </a:pPr>
            <a:r>
              <a:rPr lang="en-US" b="1" dirty="0">
                <a:solidFill>
                  <a:srgbClr val="008AD7"/>
                </a:solidFill>
                <a:latin typeface="Aptos Display" pitchFamily="34" charset="0"/>
                <a:ea typeface="Aptos Display" pitchFamily="34" charset="-122"/>
                <a:cs typeface="Aptos Display" pitchFamily="34" charset="-120"/>
              </a:rPr>
              <a:t>03</a:t>
            </a:r>
            <a:endParaRPr lang="en-US" dirty="0"/>
          </a:p>
        </p:txBody>
      </p:sp>
      <p:sp>
        <p:nvSpPr>
          <p:cNvPr id="20" name="Text 17"/>
          <p:cNvSpPr/>
          <p:nvPr/>
        </p:nvSpPr>
        <p:spPr>
          <a:xfrm>
            <a:off x="3337560" y="3657600"/>
            <a:ext cx="1261872" cy="36576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Decide</a:t>
            </a:r>
            <a:endParaRPr lang="en-US" sz="2000" dirty="0"/>
          </a:p>
        </p:txBody>
      </p:sp>
      <p:sp>
        <p:nvSpPr>
          <p:cNvPr id="21" name="Text 18"/>
          <p:cNvSpPr/>
          <p:nvPr/>
        </p:nvSpPr>
        <p:spPr>
          <a:xfrm>
            <a:off x="3337560" y="4023360"/>
            <a:ext cx="1261872" cy="4572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Score and route</a:t>
            </a:r>
            <a:endParaRPr lang="en-US" sz="1200" dirty="0"/>
          </a:p>
        </p:txBody>
      </p:sp>
      <p:sp>
        <p:nvSpPr>
          <p:cNvPr id="22" name="Shape 19"/>
          <p:cNvSpPr/>
          <p:nvPr/>
        </p:nvSpPr>
        <p:spPr>
          <a:xfrm>
            <a:off x="4663440" y="3246120"/>
            <a:ext cx="1261872" cy="1280160"/>
          </a:xfrm>
          <a:prstGeom prst="rect">
            <a:avLst/>
          </a:prstGeom>
          <a:solidFill>
            <a:srgbClr val="513DDC">
              <a:alpha val="70000"/>
            </a:srgbClr>
          </a:solidFill>
          <a:ln w="9525">
            <a:solidFill>
              <a:srgbClr val="008AD7"/>
            </a:solidFill>
            <a:prstDash val="solid"/>
          </a:ln>
        </p:spPr>
        <p:txBody>
          <a:bodyPr/>
          <a:lstStyle/>
          <a:p>
            <a:endParaRPr lang="en-US" sz="2800"/>
          </a:p>
        </p:txBody>
      </p:sp>
      <p:sp>
        <p:nvSpPr>
          <p:cNvPr id="23" name="Text 20"/>
          <p:cNvSpPr/>
          <p:nvPr/>
        </p:nvSpPr>
        <p:spPr>
          <a:xfrm>
            <a:off x="4663440" y="3337560"/>
            <a:ext cx="1261872" cy="320040"/>
          </a:xfrm>
          <a:prstGeom prst="rect">
            <a:avLst/>
          </a:prstGeom>
          <a:noFill/>
          <a:ln/>
        </p:spPr>
        <p:txBody>
          <a:bodyPr wrap="square" lIns="0" tIns="0" rIns="0" bIns="0" rtlCol="0" anchor="ctr"/>
          <a:lstStyle/>
          <a:p>
            <a:pPr marL="0" indent="0" algn="ctr">
              <a:buNone/>
            </a:pPr>
            <a:r>
              <a:rPr lang="en-US" b="1" dirty="0">
                <a:solidFill>
                  <a:srgbClr val="008AD7"/>
                </a:solidFill>
                <a:latin typeface="Aptos Display" pitchFamily="34" charset="0"/>
                <a:ea typeface="Aptos Display" pitchFamily="34" charset="-122"/>
                <a:cs typeface="Aptos Display" pitchFamily="34" charset="-120"/>
              </a:rPr>
              <a:t>04</a:t>
            </a:r>
            <a:endParaRPr lang="en-US" dirty="0"/>
          </a:p>
        </p:txBody>
      </p:sp>
      <p:sp>
        <p:nvSpPr>
          <p:cNvPr id="24" name="Text 21"/>
          <p:cNvSpPr/>
          <p:nvPr/>
        </p:nvSpPr>
        <p:spPr>
          <a:xfrm>
            <a:off x="4663440" y="3657600"/>
            <a:ext cx="1261872" cy="36576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Act</a:t>
            </a:r>
            <a:endParaRPr lang="en-US" sz="2000" dirty="0"/>
          </a:p>
        </p:txBody>
      </p:sp>
      <p:sp>
        <p:nvSpPr>
          <p:cNvPr id="25" name="Text 22"/>
          <p:cNvSpPr/>
          <p:nvPr/>
        </p:nvSpPr>
        <p:spPr>
          <a:xfrm>
            <a:off x="4663440" y="4023360"/>
            <a:ext cx="1261872" cy="4572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Contain or notify</a:t>
            </a:r>
            <a:endParaRPr lang="en-US" sz="1200" dirty="0"/>
          </a:p>
        </p:txBody>
      </p:sp>
      <p:sp>
        <p:nvSpPr>
          <p:cNvPr id="26" name="Shape 23"/>
          <p:cNvSpPr/>
          <p:nvPr/>
        </p:nvSpPr>
        <p:spPr>
          <a:xfrm>
            <a:off x="5989320" y="3246120"/>
            <a:ext cx="1261872" cy="1280160"/>
          </a:xfrm>
          <a:prstGeom prst="rect">
            <a:avLst/>
          </a:prstGeom>
          <a:solidFill>
            <a:srgbClr val="513DDC">
              <a:alpha val="70000"/>
            </a:srgbClr>
          </a:solidFill>
          <a:ln w="9525">
            <a:solidFill>
              <a:srgbClr val="008AD7"/>
            </a:solidFill>
            <a:prstDash val="solid"/>
          </a:ln>
        </p:spPr>
        <p:txBody>
          <a:bodyPr/>
          <a:lstStyle/>
          <a:p>
            <a:endParaRPr lang="en-US" sz="2800"/>
          </a:p>
        </p:txBody>
      </p:sp>
      <p:sp>
        <p:nvSpPr>
          <p:cNvPr id="27" name="Text 24"/>
          <p:cNvSpPr/>
          <p:nvPr/>
        </p:nvSpPr>
        <p:spPr>
          <a:xfrm>
            <a:off x="5989320" y="3337560"/>
            <a:ext cx="1261872" cy="320040"/>
          </a:xfrm>
          <a:prstGeom prst="rect">
            <a:avLst/>
          </a:prstGeom>
          <a:noFill/>
          <a:ln/>
        </p:spPr>
        <p:txBody>
          <a:bodyPr wrap="square" lIns="0" tIns="0" rIns="0" bIns="0" rtlCol="0" anchor="ctr"/>
          <a:lstStyle/>
          <a:p>
            <a:pPr marL="0" indent="0" algn="ctr">
              <a:buNone/>
            </a:pPr>
            <a:r>
              <a:rPr lang="en-US" b="1" dirty="0">
                <a:solidFill>
                  <a:srgbClr val="008AD7"/>
                </a:solidFill>
                <a:latin typeface="Aptos Display" pitchFamily="34" charset="0"/>
                <a:ea typeface="Aptos Display" pitchFamily="34" charset="-122"/>
                <a:cs typeface="Aptos Display" pitchFamily="34" charset="-120"/>
              </a:rPr>
              <a:t>05</a:t>
            </a:r>
            <a:endParaRPr lang="en-US" dirty="0"/>
          </a:p>
        </p:txBody>
      </p:sp>
      <p:sp>
        <p:nvSpPr>
          <p:cNvPr id="28" name="Text 25"/>
          <p:cNvSpPr/>
          <p:nvPr/>
        </p:nvSpPr>
        <p:spPr>
          <a:xfrm>
            <a:off x="5989320" y="3657600"/>
            <a:ext cx="1261872" cy="36576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Govern</a:t>
            </a:r>
            <a:endParaRPr lang="en-US" sz="2000" dirty="0"/>
          </a:p>
        </p:txBody>
      </p:sp>
      <p:sp>
        <p:nvSpPr>
          <p:cNvPr id="29" name="Text 26"/>
          <p:cNvSpPr/>
          <p:nvPr/>
        </p:nvSpPr>
        <p:spPr>
          <a:xfrm>
            <a:off x="5989320" y="4023360"/>
            <a:ext cx="1261872" cy="457200"/>
          </a:xfrm>
          <a:prstGeom prst="rect">
            <a:avLst/>
          </a:prstGeom>
          <a:noFill/>
          <a:ln/>
        </p:spPr>
        <p:txBody>
          <a:bodyPr wrap="square" lIns="0" tIns="0" rIns="0" bIns="0" rtlCol="0" anchor="ctr"/>
          <a:lstStyle/>
          <a:p>
            <a:pPr marL="0" indent="0" algn="ctr">
              <a:buNone/>
            </a:pPr>
            <a:r>
              <a:rPr lang="en-US" sz="1200" dirty="0">
                <a:solidFill>
                  <a:srgbClr val="B3B3CC"/>
                </a:solidFill>
                <a:latin typeface="Aptos" pitchFamily="34" charset="0"/>
                <a:ea typeface="Aptos" pitchFamily="34" charset="-122"/>
                <a:cs typeface="Aptos" pitchFamily="34" charset="-120"/>
              </a:rPr>
              <a:t>Validate and audit</a:t>
            </a:r>
            <a:endParaRPr lang="en-US" sz="1200" dirty="0"/>
          </a:p>
        </p:txBody>
      </p:sp>
      <p:sp>
        <p:nvSpPr>
          <p:cNvPr id="30" name="Text 27"/>
          <p:cNvSpPr/>
          <p:nvPr/>
        </p:nvSpPr>
        <p:spPr>
          <a:xfrm>
            <a:off x="685800" y="4800600"/>
            <a:ext cx="6400800" cy="365760"/>
          </a:xfrm>
          <a:prstGeom prst="rect">
            <a:avLst/>
          </a:prstGeom>
          <a:noFill/>
          <a:ln/>
        </p:spPr>
        <p:txBody>
          <a:bodyPr wrap="square" lIns="0" tIns="0" rIns="0" bIns="0" rtlCol="0" anchor="ctr"/>
          <a:lstStyle/>
          <a:p>
            <a:pPr marL="0" indent="0">
              <a:buNone/>
            </a:pPr>
            <a:r>
              <a:rPr lang="en-US" sz="1200" b="1" dirty="0">
                <a:solidFill>
                  <a:srgbClr val="B3B3CC"/>
                </a:solidFill>
                <a:latin typeface="Aptos" pitchFamily="34" charset="0"/>
                <a:ea typeface="Aptos" pitchFamily="34" charset="-122"/>
                <a:cs typeface="Aptos" pitchFamily="34" charset="-120"/>
              </a:rPr>
              <a:t>Analyst as architect: every box above is a design decision, not a fixed playbook.</a:t>
            </a:r>
            <a:endParaRPr lang="en-US" sz="1200" dirty="0"/>
          </a:p>
        </p:txBody>
      </p:sp>
      <p:pic>
        <p:nvPicPr>
          <p:cNvPr id="31" name="Image 1" descr="preencoded.png"/>
          <p:cNvPicPr>
            <a:picLocks noChangeAspect="1"/>
          </p:cNvPicPr>
          <p:nvPr/>
        </p:nvPicPr>
        <p:blipFill>
          <a:blip r:embed="rId3"/>
          <a:stretch>
            <a:fillRect/>
          </a:stretch>
        </p:blipFill>
        <p:spPr>
          <a:xfrm>
            <a:off x="685800" y="5303520"/>
            <a:ext cx="182880" cy="182880"/>
          </a:xfrm>
          <a:prstGeom prst="rect">
            <a:avLst/>
          </a:prstGeom>
        </p:spPr>
      </p:pic>
      <p:sp>
        <p:nvSpPr>
          <p:cNvPr id="32" name="Text 28"/>
          <p:cNvSpPr/>
          <p:nvPr/>
        </p:nvSpPr>
        <p:spPr>
          <a:xfrm>
            <a:off x="1005840" y="5257800"/>
            <a:ext cx="6217920" cy="274320"/>
          </a:xfrm>
          <a:prstGeom prst="rect">
            <a:avLst/>
          </a:prstGeom>
          <a:noFill/>
          <a:ln/>
        </p:spPr>
        <p:txBody>
          <a:bodyPr wrap="square" lIns="0" tIns="0" rIns="0" bIns="0" rtlCol="0" anchor="ctr"/>
          <a:lstStyle/>
          <a:p>
            <a:pPr marL="0" indent="0">
              <a:buNone/>
            </a:pPr>
            <a:r>
              <a:rPr lang="en-US" sz="1100" dirty="0">
                <a:solidFill>
                  <a:srgbClr val="B3B3CC"/>
                </a:solidFill>
                <a:latin typeface="Aptos" pitchFamily="34" charset="0"/>
                <a:ea typeface="Aptos" pitchFamily="34" charset="-122"/>
                <a:cs typeface="Aptos" pitchFamily="34" charset="-120"/>
              </a:rPr>
              <a:t>Define triggers and confidence thresholds explicitly.</a:t>
            </a:r>
            <a:endParaRPr lang="en-US" sz="1100" dirty="0"/>
          </a:p>
        </p:txBody>
      </p:sp>
      <p:pic>
        <p:nvPicPr>
          <p:cNvPr id="33" name="Image 2" descr="preencoded.png"/>
          <p:cNvPicPr>
            <a:picLocks noChangeAspect="1"/>
          </p:cNvPicPr>
          <p:nvPr/>
        </p:nvPicPr>
        <p:blipFill>
          <a:blip r:embed="rId3"/>
          <a:stretch>
            <a:fillRect/>
          </a:stretch>
        </p:blipFill>
        <p:spPr>
          <a:xfrm>
            <a:off x="685800" y="5596128"/>
            <a:ext cx="182880" cy="182880"/>
          </a:xfrm>
          <a:prstGeom prst="rect">
            <a:avLst/>
          </a:prstGeom>
        </p:spPr>
      </p:pic>
      <p:sp>
        <p:nvSpPr>
          <p:cNvPr id="34" name="Text 29"/>
          <p:cNvSpPr/>
          <p:nvPr/>
        </p:nvSpPr>
        <p:spPr>
          <a:xfrm>
            <a:off x="1005840" y="5550408"/>
            <a:ext cx="6217920" cy="274320"/>
          </a:xfrm>
          <a:prstGeom prst="rect">
            <a:avLst/>
          </a:prstGeom>
          <a:noFill/>
          <a:ln/>
        </p:spPr>
        <p:txBody>
          <a:bodyPr wrap="square" lIns="0" tIns="0" rIns="0" bIns="0" rtlCol="0" anchor="ctr"/>
          <a:lstStyle/>
          <a:p>
            <a:pPr marL="0" indent="0">
              <a:buNone/>
            </a:pPr>
            <a:r>
              <a:rPr lang="en-US" sz="1100" dirty="0">
                <a:solidFill>
                  <a:srgbClr val="B3B3CC"/>
                </a:solidFill>
                <a:latin typeface="Aptos" pitchFamily="34" charset="0"/>
                <a:ea typeface="Aptos" pitchFamily="34" charset="-122"/>
                <a:cs typeface="Aptos" pitchFamily="34" charset="-120"/>
              </a:rPr>
              <a:t>Connect tools through APIs; no copy and paste between consoles.</a:t>
            </a:r>
            <a:endParaRPr lang="en-US" sz="1100" dirty="0"/>
          </a:p>
        </p:txBody>
      </p:sp>
      <p:pic>
        <p:nvPicPr>
          <p:cNvPr id="35" name="Image 3" descr="preencoded.png"/>
          <p:cNvPicPr>
            <a:picLocks noChangeAspect="1"/>
          </p:cNvPicPr>
          <p:nvPr/>
        </p:nvPicPr>
        <p:blipFill>
          <a:blip r:embed="rId3"/>
          <a:stretch>
            <a:fillRect/>
          </a:stretch>
        </p:blipFill>
        <p:spPr>
          <a:xfrm>
            <a:off x="685800" y="5888736"/>
            <a:ext cx="182880" cy="182880"/>
          </a:xfrm>
          <a:prstGeom prst="rect">
            <a:avLst/>
          </a:prstGeom>
        </p:spPr>
      </p:pic>
      <p:sp>
        <p:nvSpPr>
          <p:cNvPr id="36" name="Text 30"/>
          <p:cNvSpPr/>
          <p:nvPr/>
        </p:nvSpPr>
        <p:spPr>
          <a:xfrm>
            <a:off x="1005840" y="5843016"/>
            <a:ext cx="6217920" cy="274320"/>
          </a:xfrm>
          <a:prstGeom prst="rect">
            <a:avLst/>
          </a:prstGeom>
          <a:noFill/>
          <a:ln/>
        </p:spPr>
        <p:txBody>
          <a:bodyPr wrap="square" lIns="0" tIns="0" rIns="0" bIns="0" rtlCol="0" anchor="ctr"/>
          <a:lstStyle/>
          <a:p>
            <a:pPr marL="0" indent="0">
              <a:buNone/>
            </a:pPr>
            <a:r>
              <a:rPr lang="en-US" sz="1100" dirty="0">
                <a:solidFill>
                  <a:srgbClr val="B3B3CC"/>
                </a:solidFill>
                <a:latin typeface="Aptos" pitchFamily="34" charset="0"/>
                <a:ea typeface="Aptos" pitchFamily="34" charset="-122"/>
                <a:cs typeface="Aptos" pitchFamily="34" charset="-120"/>
              </a:rPr>
              <a:t>Test, validate, and version playbooks like code.</a:t>
            </a:r>
            <a:endParaRPr lang="en-US" sz="1100" dirty="0"/>
          </a:p>
        </p:txBody>
      </p:sp>
      <p:sp>
        <p:nvSpPr>
          <p:cNvPr id="37" name="Shape 31"/>
          <p:cNvSpPr/>
          <p:nvPr/>
        </p:nvSpPr>
        <p:spPr>
          <a:xfrm>
            <a:off x="7680960" y="2468880"/>
            <a:ext cx="4023360" cy="3749040"/>
          </a:xfrm>
          <a:prstGeom prst="rect">
            <a:avLst/>
          </a:prstGeom>
          <a:solidFill>
            <a:srgbClr val="513DDC">
              <a:alpha val="70000"/>
            </a:srgbClr>
          </a:solidFill>
          <a:ln w="12700">
            <a:solidFill>
              <a:srgbClr val="008AD7"/>
            </a:solidFill>
            <a:prstDash val="solid"/>
          </a:ln>
        </p:spPr>
        <p:txBody>
          <a:bodyPr/>
          <a:lstStyle/>
          <a:p>
            <a:endParaRPr lang="en-US"/>
          </a:p>
        </p:txBody>
      </p:sp>
      <p:sp>
        <p:nvSpPr>
          <p:cNvPr id="38" name="Text 32"/>
          <p:cNvSpPr/>
          <p:nvPr/>
        </p:nvSpPr>
        <p:spPr>
          <a:xfrm>
            <a:off x="7863840" y="2697480"/>
            <a:ext cx="329184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OUTCOME</a:t>
            </a:r>
            <a:endParaRPr lang="en-US" sz="1100" dirty="0"/>
          </a:p>
        </p:txBody>
      </p:sp>
      <p:sp>
        <p:nvSpPr>
          <p:cNvPr id="39" name="Text 33"/>
          <p:cNvSpPr/>
          <p:nvPr/>
        </p:nvSpPr>
        <p:spPr>
          <a:xfrm>
            <a:off x="7863840" y="3063240"/>
            <a:ext cx="3749040" cy="548640"/>
          </a:xfrm>
          <a:prstGeom prst="rect">
            <a:avLst/>
          </a:prstGeom>
          <a:noFill/>
          <a:ln/>
        </p:spPr>
        <p:txBody>
          <a:bodyPr wrap="square" lIns="0" tIns="0" rIns="0" bIns="0" rtlCol="0" anchor="ctr"/>
          <a:lstStyle/>
          <a:p>
            <a:pPr marL="0" indent="0">
              <a:buNone/>
            </a:pPr>
            <a:r>
              <a:rPr lang="en-US" sz="2200" b="1" dirty="0">
                <a:solidFill>
                  <a:srgbClr val="FFFFFF"/>
                </a:solidFill>
                <a:latin typeface="Aptos Display" pitchFamily="34" charset="0"/>
                <a:ea typeface="Aptos Display" pitchFamily="34" charset="-122"/>
                <a:cs typeface="Aptos Display" pitchFamily="34" charset="-120"/>
              </a:rPr>
              <a:t>Hours to minutes</a:t>
            </a:r>
            <a:endParaRPr lang="en-US" sz="2200" dirty="0"/>
          </a:p>
        </p:txBody>
      </p:sp>
      <p:sp>
        <p:nvSpPr>
          <p:cNvPr id="40" name="Text 34"/>
          <p:cNvSpPr/>
          <p:nvPr/>
        </p:nvSpPr>
        <p:spPr>
          <a:xfrm>
            <a:off x="7863840" y="3749040"/>
            <a:ext cx="3657600" cy="73152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Investigations that consumed a Tier 1 day shrink to a coffee break.</a:t>
            </a:r>
            <a:endParaRPr lang="en-US" sz="1300" dirty="0"/>
          </a:p>
        </p:txBody>
      </p:sp>
      <p:sp>
        <p:nvSpPr>
          <p:cNvPr id="41" name="Shape 35"/>
          <p:cNvSpPr/>
          <p:nvPr/>
        </p:nvSpPr>
        <p:spPr>
          <a:xfrm>
            <a:off x="7863840" y="4617720"/>
            <a:ext cx="3657600" cy="0"/>
          </a:xfrm>
          <a:prstGeom prst="line">
            <a:avLst/>
          </a:prstGeom>
          <a:noFill/>
          <a:ln w="9525">
            <a:solidFill>
              <a:srgbClr val="8080A0"/>
            </a:solidFill>
            <a:prstDash val="solid"/>
          </a:ln>
        </p:spPr>
        <p:txBody>
          <a:bodyPr/>
          <a:lstStyle/>
          <a:p>
            <a:endParaRPr lang="en-US"/>
          </a:p>
        </p:txBody>
      </p:sp>
      <p:sp>
        <p:nvSpPr>
          <p:cNvPr id="42" name="Text 36"/>
          <p:cNvSpPr/>
          <p:nvPr/>
        </p:nvSpPr>
        <p:spPr>
          <a:xfrm>
            <a:off x="7863840" y="4709160"/>
            <a:ext cx="3657600" cy="365760"/>
          </a:xfrm>
          <a:prstGeom prst="rect">
            <a:avLst/>
          </a:prstGeom>
          <a:noFill/>
          <a:ln/>
        </p:spPr>
        <p:txBody>
          <a:bodyPr wrap="square" lIns="0" tIns="0" rIns="0" bIns="0" rtlCol="0" anchor="ctr"/>
          <a:lstStyle/>
          <a:p>
            <a:pPr marL="0" indent="0">
              <a:buNone/>
            </a:pPr>
            <a:r>
              <a:rPr lang="en-US" sz="1100" dirty="0">
                <a:solidFill>
                  <a:srgbClr val="8080A0"/>
                </a:solidFill>
                <a:latin typeface="Aptos" pitchFamily="34" charset="0"/>
                <a:ea typeface="Aptos" pitchFamily="34" charset="-122"/>
                <a:cs typeface="Aptos" pitchFamily="34" charset="-120"/>
              </a:rPr>
              <a:t>Analysts redirect to the work humans uniquely do:</a:t>
            </a:r>
            <a:endParaRPr lang="en-US" sz="1100" dirty="0"/>
          </a:p>
        </p:txBody>
      </p:sp>
      <p:sp>
        <p:nvSpPr>
          <p:cNvPr id="43" name="Text 37"/>
          <p:cNvSpPr/>
          <p:nvPr/>
        </p:nvSpPr>
        <p:spPr>
          <a:xfrm>
            <a:off x="7863840" y="5120640"/>
            <a:ext cx="3657600" cy="1097280"/>
          </a:xfrm>
          <a:prstGeom prst="rect">
            <a:avLst/>
          </a:prstGeom>
          <a:noFill/>
          <a:ln/>
        </p:spPr>
        <p:txBody>
          <a:bodyPr wrap="square" lIns="0" tIns="0" rIns="0" bIns="0" rtlCol="0" anchor="t"/>
          <a:lstStyle/>
          <a:p>
            <a:pPr marL="0" indent="0">
              <a:buNone/>
            </a:pPr>
            <a:r>
              <a:rPr lang="en-US" sz="1200" b="1" dirty="0">
                <a:solidFill>
                  <a:srgbClr val="FFFFFF"/>
                </a:solidFill>
                <a:latin typeface="Aptos" pitchFamily="34" charset="0"/>
                <a:ea typeface="Aptos" pitchFamily="34" charset="-122"/>
                <a:cs typeface="Aptos" pitchFamily="34" charset="-120"/>
              </a:rPr>
              <a:t>·  Root-cause analysis
</a:t>
            </a:r>
            <a:endParaRPr lang="en-US" sz="1200" dirty="0"/>
          </a:p>
          <a:p>
            <a:pPr marL="0" indent="0">
              <a:buNone/>
            </a:pPr>
            <a:r>
              <a:rPr lang="en-US" sz="1200" b="1" dirty="0">
                <a:solidFill>
                  <a:srgbClr val="FFFFFF"/>
                </a:solidFill>
                <a:latin typeface="Aptos" pitchFamily="34" charset="0"/>
                <a:ea typeface="Aptos" pitchFamily="34" charset="-122"/>
                <a:cs typeface="Aptos" pitchFamily="34" charset="-120"/>
              </a:rPr>
              <a:t>·  Adversary strategy
</a:t>
            </a:r>
            <a:endParaRPr lang="en-US" sz="1200" dirty="0"/>
          </a:p>
          <a:p>
            <a:pPr marL="0" indent="0">
              <a:buNone/>
            </a:pPr>
            <a:r>
              <a:rPr lang="en-US" sz="1200" b="1" dirty="0">
                <a:solidFill>
                  <a:srgbClr val="FFFFFF"/>
                </a:solidFill>
                <a:latin typeface="Aptos" pitchFamily="34" charset="0"/>
                <a:ea typeface="Aptos" pitchFamily="34" charset="-122"/>
                <a:cs typeface="Aptos" pitchFamily="34" charset="-120"/>
              </a:rPr>
              <a:t>·  Business-impact framing</a:t>
            </a:r>
            <a:endParaRPr lang="en-US" sz="1200" dirty="0"/>
          </a:p>
        </p:txBody>
      </p:sp>
      <p:sp>
        <p:nvSpPr>
          <p:cNvPr id="45" name="Shape 38"/>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6" name="Text 39"/>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47" name="Text 40"/>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STEP 3 / 6</a:t>
            </a:r>
            <a:endParaRPr lang="en-US" sz="900" dirty="0"/>
          </a:p>
        </p:txBody>
      </p:sp>
      <p:pic>
        <p:nvPicPr>
          <p:cNvPr id="3" name="Picture 2" descr="NICE | Conference and Expo">
            <a:extLst>
              <a:ext uri="{FF2B5EF4-FFF2-40B4-BE49-F238E27FC236}">
                <a16:creationId xmlns:a16="http://schemas.microsoft.com/office/drawing/2014/main" id="{22C24A98-382A-1661-4661-F839570916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04</a:t>
            </a:r>
            <a:endParaRPr lang="en-US" sz="8000" dirty="0"/>
          </a:p>
        </p:txBody>
      </p:sp>
      <p:sp>
        <p:nvSpPr>
          <p:cNvPr id="5" name="Text 2"/>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STEP 4  ·  UNIFIED PLATFORMS</a:t>
            </a:r>
            <a:endParaRPr lang="en-US" sz="1100" dirty="0"/>
          </a:p>
        </p:txBody>
      </p:sp>
      <p:sp>
        <p:nvSpPr>
          <p:cNvPr id="6" name="Text 3"/>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Prepare for unified security platforms</a:t>
            </a:r>
            <a:endParaRPr lang="en-US" sz="2800" dirty="0"/>
          </a:p>
        </p:txBody>
      </p:sp>
      <p:sp>
        <p:nvSpPr>
          <p:cNvPr id="7" name="Text 4"/>
          <p:cNvSpPr/>
          <p:nvPr/>
        </p:nvSpPr>
        <p:spPr>
          <a:xfrm>
            <a:off x="2011680" y="1188720"/>
            <a:ext cx="8229600" cy="41148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Best-of-breed era to integration attempts to unified SIEM, XDR, and SOAR. The data layer is becoming the platform.</a:t>
            </a:r>
            <a:endParaRPr lang="en-US" sz="1400" dirty="0"/>
          </a:p>
        </p:txBody>
      </p:sp>
      <p:sp>
        <p:nvSpPr>
          <p:cNvPr id="8" name="Shape 5"/>
          <p:cNvSpPr/>
          <p:nvPr/>
        </p:nvSpPr>
        <p:spPr>
          <a:xfrm>
            <a:off x="457200" y="2286000"/>
            <a:ext cx="5852160" cy="114300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9" name="Shape 6"/>
          <p:cNvSpPr/>
          <p:nvPr/>
        </p:nvSpPr>
        <p:spPr>
          <a:xfrm>
            <a:off x="457200" y="2286000"/>
            <a:ext cx="73152" cy="1143000"/>
          </a:xfrm>
          <a:prstGeom prst="rect">
            <a:avLst/>
          </a:prstGeom>
          <a:solidFill>
            <a:srgbClr val="008AD7"/>
          </a:solidFill>
          <a:ln w="12700">
            <a:solidFill>
              <a:srgbClr val="008AD7"/>
            </a:solidFill>
            <a:prstDash val="solid"/>
          </a:ln>
        </p:spPr>
        <p:txBody>
          <a:bodyPr/>
          <a:lstStyle/>
          <a:p>
            <a:endParaRPr lang="en-US"/>
          </a:p>
        </p:txBody>
      </p:sp>
      <p:sp>
        <p:nvSpPr>
          <p:cNvPr id="10" name="Text 7"/>
          <p:cNvSpPr/>
          <p:nvPr/>
        </p:nvSpPr>
        <p:spPr>
          <a:xfrm>
            <a:off x="685800" y="2423160"/>
            <a:ext cx="2468880" cy="914400"/>
          </a:xfrm>
          <a:prstGeom prst="rect">
            <a:avLst/>
          </a:prstGeom>
          <a:noFill/>
          <a:ln/>
        </p:spPr>
        <p:txBody>
          <a:bodyPr wrap="square" lIns="0" tIns="0" rIns="0" bIns="0" rtlCol="0" anchor="ctr"/>
          <a:lstStyle/>
          <a:p>
            <a:pPr marL="0" indent="0">
              <a:buNone/>
            </a:pPr>
            <a:r>
              <a:rPr lang="en-US" sz="4800" b="1" dirty="0">
                <a:solidFill>
                  <a:srgbClr val="008AD7"/>
                </a:solidFill>
                <a:latin typeface="Aptos Display" pitchFamily="34" charset="0"/>
                <a:ea typeface="Aptos Display" pitchFamily="34" charset="-122"/>
                <a:cs typeface="Aptos Display" pitchFamily="34" charset="-120"/>
              </a:rPr>
              <a:t>50+</a:t>
            </a:r>
            <a:endParaRPr lang="en-US" sz="4800" dirty="0"/>
          </a:p>
        </p:txBody>
      </p:sp>
      <p:sp>
        <p:nvSpPr>
          <p:cNvPr id="11" name="Text 8"/>
          <p:cNvSpPr/>
          <p:nvPr/>
        </p:nvSpPr>
        <p:spPr>
          <a:xfrm>
            <a:off x="3566160" y="2560320"/>
            <a:ext cx="2697480" cy="68580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security tools in the average enterprise</a:t>
            </a:r>
            <a:endParaRPr lang="en-US" sz="1300" dirty="0"/>
          </a:p>
        </p:txBody>
      </p:sp>
      <p:sp>
        <p:nvSpPr>
          <p:cNvPr id="12" name="Shape 9"/>
          <p:cNvSpPr/>
          <p:nvPr/>
        </p:nvSpPr>
        <p:spPr>
          <a:xfrm>
            <a:off x="457200" y="3566160"/>
            <a:ext cx="5852160" cy="114300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3" name="Shape 10"/>
          <p:cNvSpPr/>
          <p:nvPr/>
        </p:nvSpPr>
        <p:spPr>
          <a:xfrm>
            <a:off x="457200" y="3566160"/>
            <a:ext cx="73152" cy="1143000"/>
          </a:xfrm>
          <a:prstGeom prst="rect">
            <a:avLst/>
          </a:prstGeom>
          <a:solidFill>
            <a:srgbClr val="008AD7"/>
          </a:solidFill>
          <a:ln w="12700">
            <a:solidFill>
              <a:srgbClr val="008AD7"/>
            </a:solidFill>
            <a:prstDash val="solid"/>
          </a:ln>
        </p:spPr>
        <p:txBody>
          <a:bodyPr/>
          <a:lstStyle/>
          <a:p>
            <a:endParaRPr lang="en-US"/>
          </a:p>
        </p:txBody>
      </p:sp>
      <p:sp>
        <p:nvSpPr>
          <p:cNvPr id="14" name="Text 11"/>
          <p:cNvSpPr/>
          <p:nvPr/>
        </p:nvSpPr>
        <p:spPr>
          <a:xfrm>
            <a:off x="685800" y="3703320"/>
            <a:ext cx="2468880" cy="914400"/>
          </a:xfrm>
          <a:prstGeom prst="rect">
            <a:avLst/>
          </a:prstGeom>
          <a:noFill/>
          <a:ln/>
        </p:spPr>
        <p:txBody>
          <a:bodyPr wrap="square" lIns="0" tIns="0" rIns="0" bIns="0" rtlCol="0" anchor="ctr"/>
          <a:lstStyle/>
          <a:p>
            <a:pPr marL="0" indent="0">
              <a:buNone/>
            </a:pPr>
            <a:r>
              <a:rPr lang="en-US" sz="4800" b="1" dirty="0">
                <a:solidFill>
                  <a:srgbClr val="008AD7"/>
                </a:solidFill>
                <a:latin typeface="Aptos Display" pitchFamily="34" charset="0"/>
                <a:ea typeface="Aptos Display" pitchFamily="34" charset="-122"/>
                <a:cs typeface="Aptos Display" pitchFamily="34" charset="-120"/>
              </a:rPr>
              <a:t>~50%</a:t>
            </a:r>
            <a:endParaRPr lang="en-US" sz="4800" dirty="0"/>
          </a:p>
        </p:txBody>
      </p:sp>
      <p:sp>
        <p:nvSpPr>
          <p:cNvPr id="15" name="Text 12"/>
          <p:cNvSpPr/>
          <p:nvPr/>
        </p:nvSpPr>
        <p:spPr>
          <a:xfrm>
            <a:off x="3566160" y="3840480"/>
            <a:ext cx="2697480" cy="68580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of those tools sit underutilized</a:t>
            </a:r>
            <a:endParaRPr lang="en-US" sz="1300" dirty="0"/>
          </a:p>
        </p:txBody>
      </p:sp>
      <p:sp>
        <p:nvSpPr>
          <p:cNvPr id="16" name="Shape 13"/>
          <p:cNvSpPr/>
          <p:nvPr/>
        </p:nvSpPr>
        <p:spPr>
          <a:xfrm>
            <a:off x="457200" y="4846320"/>
            <a:ext cx="5852160" cy="114300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7" name="Shape 14"/>
          <p:cNvSpPr/>
          <p:nvPr/>
        </p:nvSpPr>
        <p:spPr>
          <a:xfrm>
            <a:off x="457200" y="4846320"/>
            <a:ext cx="73152" cy="1143000"/>
          </a:xfrm>
          <a:prstGeom prst="rect">
            <a:avLst/>
          </a:prstGeom>
          <a:solidFill>
            <a:srgbClr val="008AD7"/>
          </a:solidFill>
          <a:ln w="12700">
            <a:solidFill>
              <a:srgbClr val="008AD7"/>
            </a:solidFill>
            <a:prstDash val="solid"/>
          </a:ln>
        </p:spPr>
        <p:txBody>
          <a:bodyPr/>
          <a:lstStyle/>
          <a:p>
            <a:endParaRPr lang="en-US"/>
          </a:p>
        </p:txBody>
      </p:sp>
      <p:sp>
        <p:nvSpPr>
          <p:cNvPr id="18" name="Text 15"/>
          <p:cNvSpPr/>
          <p:nvPr/>
        </p:nvSpPr>
        <p:spPr>
          <a:xfrm>
            <a:off x="685800" y="4983480"/>
            <a:ext cx="2468880" cy="914400"/>
          </a:xfrm>
          <a:prstGeom prst="rect">
            <a:avLst/>
          </a:prstGeom>
          <a:noFill/>
          <a:ln/>
        </p:spPr>
        <p:txBody>
          <a:bodyPr wrap="square" lIns="0" tIns="0" rIns="0" bIns="0" rtlCol="0" anchor="ctr"/>
          <a:lstStyle/>
          <a:p>
            <a:pPr marL="0" indent="0">
              <a:buNone/>
            </a:pPr>
            <a:r>
              <a:rPr lang="en-US" sz="3600" b="1" dirty="0">
                <a:solidFill>
                  <a:srgbClr val="008AD7"/>
                </a:solidFill>
                <a:latin typeface="Aptos Display" pitchFamily="34" charset="0"/>
                <a:ea typeface="Aptos Display" pitchFamily="34" charset="-122"/>
                <a:cs typeface="Aptos Display" pitchFamily="34" charset="-120"/>
              </a:rPr>
              <a:t>12 to 18 </a:t>
            </a:r>
            <a:r>
              <a:rPr lang="en-US" sz="3600" b="1" dirty="0" err="1">
                <a:solidFill>
                  <a:srgbClr val="008AD7"/>
                </a:solidFill>
                <a:latin typeface="Aptos Display" pitchFamily="34" charset="0"/>
                <a:ea typeface="Aptos Display" pitchFamily="34" charset="-122"/>
                <a:cs typeface="Aptos Display" pitchFamily="34" charset="-120"/>
              </a:rPr>
              <a:t>mo</a:t>
            </a:r>
            <a:endParaRPr lang="en-US" sz="3600" dirty="0"/>
          </a:p>
        </p:txBody>
      </p:sp>
      <p:sp>
        <p:nvSpPr>
          <p:cNvPr id="20" name="Text 17"/>
          <p:cNvSpPr/>
          <p:nvPr/>
        </p:nvSpPr>
        <p:spPr>
          <a:xfrm>
            <a:off x="3566160" y="5120640"/>
            <a:ext cx="2697480" cy="68580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typical migration window to a unified platform</a:t>
            </a:r>
            <a:endParaRPr lang="en-US" sz="1300" dirty="0"/>
          </a:p>
        </p:txBody>
      </p:sp>
      <p:sp>
        <p:nvSpPr>
          <p:cNvPr id="21" name="Shape 18"/>
          <p:cNvSpPr/>
          <p:nvPr/>
        </p:nvSpPr>
        <p:spPr>
          <a:xfrm>
            <a:off x="6583680" y="2286000"/>
            <a:ext cx="5120640" cy="379476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2" name="Text 19"/>
          <p:cNvSpPr/>
          <p:nvPr/>
        </p:nvSpPr>
        <p:spPr>
          <a:xfrm>
            <a:off x="6766560" y="2450592"/>
            <a:ext cx="4846320"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WHAT ORGANIZATIONS REPORT AFTER CONSOLIDATION</a:t>
            </a:r>
            <a:endParaRPr lang="en-US" sz="1000" dirty="0"/>
          </a:p>
        </p:txBody>
      </p:sp>
      <p:graphicFrame>
        <p:nvGraphicFramePr>
          <p:cNvPr id="23" name="Chart 0"/>
          <p:cNvGraphicFramePr/>
          <p:nvPr/>
        </p:nvGraphicFramePr>
        <p:xfrm>
          <a:off x="6675120" y="2834640"/>
          <a:ext cx="493776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 21"/>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27" name="Text 22"/>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STEP 4 / 6</a:t>
            </a:r>
            <a:endParaRPr lang="en-US" sz="900" dirty="0"/>
          </a:p>
        </p:txBody>
      </p:sp>
      <p:pic>
        <p:nvPicPr>
          <p:cNvPr id="3" name="Picture 2" descr="NICE | Conference and Expo">
            <a:extLst>
              <a:ext uri="{FF2B5EF4-FFF2-40B4-BE49-F238E27FC236}">
                <a16:creationId xmlns:a16="http://schemas.microsoft.com/office/drawing/2014/main" id="{7209358E-603D-D23A-E6B3-3CF00707DDB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FCBB2F2-9916-99F5-B276-C8A0B1519895}"/>
              </a:ext>
            </a:extLst>
          </p:cNvPr>
          <p:cNvSpPr txBox="1"/>
          <p:nvPr/>
        </p:nvSpPr>
        <p:spPr>
          <a:xfrm>
            <a:off x="540862" y="6069830"/>
            <a:ext cx="11088100" cy="369332"/>
          </a:xfrm>
          <a:prstGeom prst="rect">
            <a:avLst/>
          </a:prstGeom>
          <a:noFill/>
        </p:spPr>
        <p:txBody>
          <a:bodyPr wrap="none" rtlCol="0">
            <a:spAutoFit/>
          </a:bodyPr>
          <a:lstStyle/>
          <a:p>
            <a:r>
              <a:rPr lang="en-US" i="1" dirty="0"/>
              <a:t>**These are aggregated results from vendor case studies, industry research, and independent market research.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 name="Shape 1"/>
          <p:cNvSpPr/>
          <p:nvPr/>
        </p:nvSpPr>
        <p:spPr>
          <a:xfrm>
            <a:off x="0" y="685800"/>
            <a:ext cx="12161520" cy="502920"/>
          </a:xfrm>
          <a:prstGeom prst="rect">
            <a:avLst/>
          </a:prstGeom>
          <a:solidFill>
            <a:srgbClr val="008AD7"/>
          </a:solidFill>
          <a:ln w="12700">
            <a:solidFill>
              <a:srgbClr val="008AD7"/>
            </a:solidFill>
            <a:prstDash val="solid"/>
          </a:ln>
        </p:spPr>
        <p:txBody>
          <a:bodyPr/>
          <a:lstStyle/>
          <a:p>
            <a:endParaRPr lang="en-US"/>
          </a:p>
        </p:txBody>
      </p:sp>
      <p:pic>
        <p:nvPicPr>
          <p:cNvPr id="5" name="Image 1" descr="preencoded.png"/>
          <p:cNvPicPr>
            <a:picLocks noChangeAspect="1"/>
          </p:cNvPicPr>
          <p:nvPr/>
        </p:nvPicPr>
        <p:blipFill>
          <a:blip r:embed="rId3"/>
          <a:stretch>
            <a:fillRect/>
          </a:stretch>
        </p:blipFill>
        <p:spPr>
          <a:xfrm>
            <a:off x="2011680" y="777240"/>
            <a:ext cx="320040" cy="320040"/>
          </a:xfrm>
          <a:prstGeom prst="rect">
            <a:avLst/>
          </a:prstGeom>
        </p:spPr>
      </p:pic>
      <p:sp>
        <p:nvSpPr>
          <p:cNvPr id="6" name="Text 2"/>
          <p:cNvSpPr/>
          <p:nvPr/>
        </p:nvSpPr>
        <p:spPr>
          <a:xfrm>
            <a:off x="2423160" y="777240"/>
            <a:ext cx="7772400" cy="320040"/>
          </a:xfrm>
          <a:prstGeom prst="rect">
            <a:avLst/>
          </a:prstGeom>
          <a:noFill/>
          <a:ln/>
        </p:spPr>
        <p:txBody>
          <a:bodyPr wrap="square" lIns="0" tIns="0" rIns="0" bIns="0" rtlCol="0" anchor="ctr"/>
          <a:lstStyle/>
          <a:p>
            <a:pPr marL="0" indent="0">
              <a:buNone/>
            </a:pPr>
            <a:r>
              <a:rPr lang="en-US" sz="1400" b="1" kern="0" spc="600" dirty="0">
                <a:solidFill>
                  <a:srgbClr val="FFFFFF"/>
                </a:solidFill>
                <a:latin typeface="Aptos" pitchFamily="34" charset="0"/>
                <a:ea typeface="Aptos" pitchFamily="34" charset="-122"/>
                <a:cs typeface="Aptos" pitchFamily="34" charset="-120"/>
              </a:rPr>
              <a:t>LIVE POLL  ·  #4  ·  PLATFORM READINESS</a:t>
            </a:r>
            <a:endParaRPr lang="en-US" sz="1400" dirty="0"/>
          </a:p>
        </p:txBody>
      </p:sp>
      <p:sp>
        <p:nvSpPr>
          <p:cNvPr id="8" name="Text 4"/>
          <p:cNvSpPr/>
          <p:nvPr/>
        </p:nvSpPr>
        <p:spPr>
          <a:xfrm>
            <a:off x="640080" y="1417320"/>
            <a:ext cx="8229600" cy="685800"/>
          </a:xfrm>
          <a:prstGeom prst="rect">
            <a:avLst/>
          </a:prstGeom>
          <a:noFill/>
          <a:ln/>
        </p:spPr>
        <p:txBody>
          <a:bodyPr wrap="square" lIns="0" tIns="0" rIns="0" bIns="0" rtlCol="0" anchor="ctr"/>
          <a:lstStyle/>
          <a:p>
            <a:pPr marL="0" indent="0">
              <a:buNone/>
            </a:pPr>
            <a:r>
              <a:rPr lang="en-US" sz="3800" b="1" dirty="0">
                <a:solidFill>
                  <a:srgbClr val="FFFFFF"/>
                </a:solidFill>
                <a:latin typeface="Aptos Display" pitchFamily="34" charset="0"/>
                <a:ea typeface="Aptos Display" pitchFamily="34" charset="-122"/>
                <a:cs typeface="Aptos Display" pitchFamily="34" charset="-120"/>
              </a:rPr>
              <a:t>How ready is your SOC</a:t>
            </a:r>
            <a:endParaRPr lang="en-US" sz="3800" dirty="0"/>
          </a:p>
        </p:txBody>
      </p:sp>
      <p:sp>
        <p:nvSpPr>
          <p:cNvPr id="9" name="Text 5"/>
          <p:cNvSpPr/>
          <p:nvPr/>
        </p:nvSpPr>
        <p:spPr>
          <a:xfrm>
            <a:off x="640080" y="2103120"/>
            <a:ext cx="8229600" cy="777240"/>
          </a:xfrm>
          <a:prstGeom prst="rect">
            <a:avLst/>
          </a:prstGeom>
          <a:noFill/>
          <a:ln/>
        </p:spPr>
        <p:txBody>
          <a:bodyPr wrap="square" lIns="0" tIns="0" rIns="0" bIns="0" rtlCol="0" anchor="ctr"/>
          <a:lstStyle/>
          <a:p>
            <a:pPr marL="0" indent="0">
              <a:buNone/>
            </a:pPr>
            <a:r>
              <a:rPr lang="en-US" sz="4200" b="1" dirty="0">
                <a:solidFill>
                  <a:srgbClr val="008AD7"/>
                </a:solidFill>
                <a:latin typeface="Aptos Display" pitchFamily="34" charset="0"/>
                <a:ea typeface="Aptos Display" pitchFamily="34" charset="-122"/>
                <a:cs typeface="Aptos Display" pitchFamily="34" charset="-120"/>
              </a:rPr>
              <a:t>for platform consolidation?</a:t>
            </a:r>
            <a:endParaRPr lang="en-US" sz="4200" dirty="0"/>
          </a:p>
        </p:txBody>
      </p:sp>
      <p:sp>
        <p:nvSpPr>
          <p:cNvPr id="10" name="Text 6"/>
          <p:cNvSpPr/>
          <p:nvPr/>
        </p:nvSpPr>
        <p:spPr>
          <a:xfrm>
            <a:off x="640080" y="2971800"/>
            <a:ext cx="8229600" cy="36576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Rate yourself on a scale of one to ten.</a:t>
            </a:r>
            <a:endParaRPr lang="en-US" sz="1400" dirty="0"/>
          </a:p>
        </p:txBody>
      </p:sp>
      <p:sp>
        <p:nvSpPr>
          <p:cNvPr id="11" name="Text 7"/>
          <p:cNvSpPr/>
          <p:nvPr/>
        </p:nvSpPr>
        <p:spPr>
          <a:xfrm>
            <a:off x="640080" y="3474720"/>
            <a:ext cx="365760" cy="274320"/>
          </a:xfrm>
          <a:prstGeom prst="rect">
            <a:avLst/>
          </a:prstGeom>
          <a:noFill/>
          <a:ln/>
        </p:spPr>
        <p:txBody>
          <a:bodyPr wrap="square" lIns="0" tIns="0" rIns="0" bIns="0" rtlCol="0" anchor="ctr"/>
          <a:lstStyle/>
          <a:p>
            <a:pPr marL="0" indent="0" algn="ctr">
              <a:buNone/>
            </a:pPr>
            <a:r>
              <a:rPr lang="en-US" sz="1200" dirty="0">
                <a:solidFill>
                  <a:srgbClr val="8080A0"/>
                </a:solidFill>
                <a:latin typeface="Aptos" pitchFamily="34" charset="0"/>
                <a:ea typeface="Aptos" pitchFamily="34" charset="-122"/>
                <a:cs typeface="Aptos" pitchFamily="34" charset="-120"/>
              </a:rPr>
              <a:t>1</a:t>
            </a:r>
            <a:endParaRPr lang="en-US" sz="1200" dirty="0"/>
          </a:p>
        </p:txBody>
      </p:sp>
      <p:sp>
        <p:nvSpPr>
          <p:cNvPr id="12" name="Text 8"/>
          <p:cNvSpPr/>
          <p:nvPr/>
        </p:nvSpPr>
        <p:spPr>
          <a:xfrm>
            <a:off x="7863840" y="3474720"/>
            <a:ext cx="457200" cy="274320"/>
          </a:xfrm>
          <a:prstGeom prst="rect">
            <a:avLst/>
          </a:prstGeom>
          <a:noFill/>
          <a:ln/>
        </p:spPr>
        <p:txBody>
          <a:bodyPr wrap="square" lIns="0" tIns="0" rIns="0" bIns="0" rtlCol="0" anchor="ctr"/>
          <a:lstStyle/>
          <a:p>
            <a:pPr marL="0" indent="0" algn="ctr">
              <a:buNone/>
            </a:pPr>
            <a:r>
              <a:rPr lang="en-US" sz="1200" dirty="0">
                <a:solidFill>
                  <a:srgbClr val="8080A0"/>
                </a:solidFill>
                <a:latin typeface="Aptos" pitchFamily="34" charset="0"/>
                <a:ea typeface="Aptos" pitchFamily="34" charset="-122"/>
                <a:cs typeface="Aptos" pitchFamily="34" charset="-120"/>
              </a:rPr>
              <a:t>10</a:t>
            </a:r>
            <a:endParaRPr lang="en-US" sz="1200" dirty="0"/>
          </a:p>
        </p:txBody>
      </p:sp>
      <p:sp>
        <p:nvSpPr>
          <p:cNvPr id="13" name="Shape 9"/>
          <p:cNvSpPr/>
          <p:nvPr/>
        </p:nvSpPr>
        <p:spPr>
          <a:xfrm>
            <a:off x="640080" y="3840480"/>
            <a:ext cx="685800" cy="777240"/>
          </a:xfrm>
          <a:prstGeom prst="rect">
            <a:avLst/>
          </a:prstGeom>
          <a:solidFill>
            <a:srgbClr val="008AD7">
              <a:alpha val="41000"/>
            </a:srgbClr>
          </a:solidFill>
          <a:ln w="6350">
            <a:solidFill>
              <a:srgbClr val="008AD7"/>
            </a:solidFill>
            <a:prstDash val="solid"/>
          </a:ln>
        </p:spPr>
        <p:txBody>
          <a:bodyPr/>
          <a:lstStyle/>
          <a:p>
            <a:endParaRPr lang="en-US"/>
          </a:p>
        </p:txBody>
      </p:sp>
      <p:sp>
        <p:nvSpPr>
          <p:cNvPr id="14" name="Text 10"/>
          <p:cNvSpPr/>
          <p:nvPr/>
        </p:nvSpPr>
        <p:spPr>
          <a:xfrm>
            <a:off x="640080"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1</a:t>
            </a:r>
            <a:endParaRPr lang="en-US" sz="1800" dirty="0"/>
          </a:p>
        </p:txBody>
      </p:sp>
      <p:sp>
        <p:nvSpPr>
          <p:cNvPr id="15" name="Shape 11"/>
          <p:cNvSpPr/>
          <p:nvPr/>
        </p:nvSpPr>
        <p:spPr>
          <a:xfrm>
            <a:off x="1399032" y="3840480"/>
            <a:ext cx="685800" cy="777240"/>
          </a:xfrm>
          <a:prstGeom prst="rect">
            <a:avLst/>
          </a:prstGeom>
          <a:solidFill>
            <a:srgbClr val="008AD7">
              <a:alpha val="47000"/>
            </a:srgbClr>
          </a:solidFill>
          <a:ln w="6350">
            <a:solidFill>
              <a:srgbClr val="008AD7"/>
            </a:solidFill>
            <a:prstDash val="solid"/>
          </a:ln>
        </p:spPr>
        <p:txBody>
          <a:bodyPr/>
          <a:lstStyle/>
          <a:p>
            <a:endParaRPr lang="en-US"/>
          </a:p>
        </p:txBody>
      </p:sp>
      <p:sp>
        <p:nvSpPr>
          <p:cNvPr id="16" name="Text 12"/>
          <p:cNvSpPr/>
          <p:nvPr/>
        </p:nvSpPr>
        <p:spPr>
          <a:xfrm>
            <a:off x="1399032"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2</a:t>
            </a:r>
            <a:endParaRPr lang="en-US" sz="1800" dirty="0"/>
          </a:p>
        </p:txBody>
      </p:sp>
      <p:sp>
        <p:nvSpPr>
          <p:cNvPr id="17" name="Shape 13"/>
          <p:cNvSpPr/>
          <p:nvPr/>
        </p:nvSpPr>
        <p:spPr>
          <a:xfrm>
            <a:off x="2157984" y="3840480"/>
            <a:ext cx="685800" cy="777240"/>
          </a:xfrm>
          <a:prstGeom prst="rect">
            <a:avLst/>
          </a:prstGeom>
          <a:solidFill>
            <a:srgbClr val="008AD7">
              <a:alpha val="53000"/>
            </a:srgbClr>
          </a:solidFill>
          <a:ln w="6350">
            <a:solidFill>
              <a:srgbClr val="008AD7"/>
            </a:solidFill>
            <a:prstDash val="solid"/>
          </a:ln>
        </p:spPr>
        <p:txBody>
          <a:bodyPr/>
          <a:lstStyle/>
          <a:p>
            <a:endParaRPr lang="en-US"/>
          </a:p>
        </p:txBody>
      </p:sp>
      <p:sp>
        <p:nvSpPr>
          <p:cNvPr id="18" name="Text 14"/>
          <p:cNvSpPr/>
          <p:nvPr/>
        </p:nvSpPr>
        <p:spPr>
          <a:xfrm>
            <a:off x="2157984"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3</a:t>
            </a:r>
            <a:endParaRPr lang="en-US" sz="1800" dirty="0"/>
          </a:p>
        </p:txBody>
      </p:sp>
      <p:sp>
        <p:nvSpPr>
          <p:cNvPr id="19" name="Shape 15"/>
          <p:cNvSpPr/>
          <p:nvPr/>
        </p:nvSpPr>
        <p:spPr>
          <a:xfrm>
            <a:off x="2916936" y="3840480"/>
            <a:ext cx="685800" cy="777240"/>
          </a:xfrm>
          <a:prstGeom prst="rect">
            <a:avLst/>
          </a:prstGeom>
          <a:solidFill>
            <a:srgbClr val="008AD7">
              <a:alpha val="59000"/>
            </a:srgbClr>
          </a:solidFill>
          <a:ln w="6350">
            <a:solidFill>
              <a:srgbClr val="008AD7"/>
            </a:solidFill>
            <a:prstDash val="solid"/>
          </a:ln>
        </p:spPr>
        <p:txBody>
          <a:bodyPr/>
          <a:lstStyle/>
          <a:p>
            <a:endParaRPr lang="en-US"/>
          </a:p>
        </p:txBody>
      </p:sp>
      <p:sp>
        <p:nvSpPr>
          <p:cNvPr id="20" name="Text 16"/>
          <p:cNvSpPr/>
          <p:nvPr/>
        </p:nvSpPr>
        <p:spPr>
          <a:xfrm>
            <a:off x="2916936"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4</a:t>
            </a:r>
            <a:endParaRPr lang="en-US" sz="1800" dirty="0"/>
          </a:p>
        </p:txBody>
      </p:sp>
      <p:sp>
        <p:nvSpPr>
          <p:cNvPr id="21" name="Shape 17"/>
          <p:cNvSpPr/>
          <p:nvPr/>
        </p:nvSpPr>
        <p:spPr>
          <a:xfrm>
            <a:off x="3675888" y="3840480"/>
            <a:ext cx="685800" cy="777240"/>
          </a:xfrm>
          <a:prstGeom prst="rect">
            <a:avLst/>
          </a:prstGeom>
          <a:solidFill>
            <a:srgbClr val="008AD7">
              <a:alpha val="65000"/>
            </a:srgbClr>
          </a:solidFill>
          <a:ln w="6350">
            <a:solidFill>
              <a:srgbClr val="008AD7"/>
            </a:solidFill>
            <a:prstDash val="solid"/>
          </a:ln>
        </p:spPr>
        <p:txBody>
          <a:bodyPr/>
          <a:lstStyle/>
          <a:p>
            <a:endParaRPr lang="en-US"/>
          </a:p>
        </p:txBody>
      </p:sp>
      <p:sp>
        <p:nvSpPr>
          <p:cNvPr id="22" name="Text 18"/>
          <p:cNvSpPr/>
          <p:nvPr/>
        </p:nvSpPr>
        <p:spPr>
          <a:xfrm>
            <a:off x="3675888"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5</a:t>
            </a:r>
            <a:endParaRPr lang="en-US" sz="1800" dirty="0"/>
          </a:p>
        </p:txBody>
      </p:sp>
      <p:sp>
        <p:nvSpPr>
          <p:cNvPr id="23" name="Shape 19"/>
          <p:cNvSpPr/>
          <p:nvPr/>
        </p:nvSpPr>
        <p:spPr>
          <a:xfrm>
            <a:off x="4434840" y="3840480"/>
            <a:ext cx="685800" cy="777240"/>
          </a:xfrm>
          <a:prstGeom prst="rect">
            <a:avLst/>
          </a:prstGeom>
          <a:solidFill>
            <a:srgbClr val="008AD7">
              <a:alpha val="71000"/>
            </a:srgbClr>
          </a:solidFill>
          <a:ln w="6350">
            <a:solidFill>
              <a:srgbClr val="008AD7"/>
            </a:solidFill>
            <a:prstDash val="solid"/>
          </a:ln>
        </p:spPr>
        <p:txBody>
          <a:bodyPr/>
          <a:lstStyle/>
          <a:p>
            <a:endParaRPr lang="en-US"/>
          </a:p>
        </p:txBody>
      </p:sp>
      <p:sp>
        <p:nvSpPr>
          <p:cNvPr id="24" name="Text 20"/>
          <p:cNvSpPr/>
          <p:nvPr/>
        </p:nvSpPr>
        <p:spPr>
          <a:xfrm>
            <a:off x="4434840"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6</a:t>
            </a:r>
            <a:endParaRPr lang="en-US" sz="1800" dirty="0"/>
          </a:p>
        </p:txBody>
      </p:sp>
      <p:sp>
        <p:nvSpPr>
          <p:cNvPr id="25" name="Shape 21"/>
          <p:cNvSpPr/>
          <p:nvPr/>
        </p:nvSpPr>
        <p:spPr>
          <a:xfrm>
            <a:off x="5193792" y="3840480"/>
            <a:ext cx="685800" cy="777240"/>
          </a:xfrm>
          <a:prstGeom prst="rect">
            <a:avLst/>
          </a:prstGeom>
          <a:solidFill>
            <a:srgbClr val="008AD7">
              <a:alpha val="77000"/>
            </a:srgbClr>
          </a:solidFill>
          <a:ln w="6350">
            <a:solidFill>
              <a:srgbClr val="008AD7"/>
            </a:solidFill>
            <a:prstDash val="solid"/>
          </a:ln>
        </p:spPr>
        <p:txBody>
          <a:bodyPr/>
          <a:lstStyle/>
          <a:p>
            <a:endParaRPr lang="en-US"/>
          </a:p>
        </p:txBody>
      </p:sp>
      <p:sp>
        <p:nvSpPr>
          <p:cNvPr id="26" name="Text 22"/>
          <p:cNvSpPr/>
          <p:nvPr/>
        </p:nvSpPr>
        <p:spPr>
          <a:xfrm>
            <a:off x="5193792"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7</a:t>
            </a:r>
            <a:endParaRPr lang="en-US" sz="1800" dirty="0"/>
          </a:p>
        </p:txBody>
      </p:sp>
      <p:sp>
        <p:nvSpPr>
          <p:cNvPr id="27" name="Shape 23"/>
          <p:cNvSpPr/>
          <p:nvPr/>
        </p:nvSpPr>
        <p:spPr>
          <a:xfrm>
            <a:off x="5952744" y="3840480"/>
            <a:ext cx="685800" cy="777240"/>
          </a:xfrm>
          <a:prstGeom prst="rect">
            <a:avLst/>
          </a:prstGeom>
          <a:solidFill>
            <a:srgbClr val="008AD7">
              <a:alpha val="83000"/>
            </a:srgbClr>
          </a:solidFill>
          <a:ln w="6350">
            <a:solidFill>
              <a:srgbClr val="008AD7"/>
            </a:solidFill>
            <a:prstDash val="solid"/>
          </a:ln>
        </p:spPr>
        <p:txBody>
          <a:bodyPr/>
          <a:lstStyle/>
          <a:p>
            <a:endParaRPr lang="en-US"/>
          </a:p>
        </p:txBody>
      </p:sp>
      <p:sp>
        <p:nvSpPr>
          <p:cNvPr id="28" name="Text 24"/>
          <p:cNvSpPr/>
          <p:nvPr/>
        </p:nvSpPr>
        <p:spPr>
          <a:xfrm>
            <a:off x="5952744"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8</a:t>
            </a:r>
            <a:endParaRPr lang="en-US" sz="1800" dirty="0"/>
          </a:p>
        </p:txBody>
      </p:sp>
      <p:sp>
        <p:nvSpPr>
          <p:cNvPr id="29" name="Shape 25"/>
          <p:cNvSpPr/>
          <p:nvPr/>
        </p:nvSpPr>
        <p:spPr>
          <a:xfrm>
            <a:off x="6711696" y="3840480"/>
            <a:ext cx="685800" cy="777240"/>
          </a:xfrm>
          <a:prstGeom prst="rect">
            <a:avLst/>
          </a:prstGeom>
          <a:solidFill>
            <a:srgbClr val="008AD7">
              <a:alpha val="89000"/>
            </a:srgbClr>
          </a:solidFill>
          <a:ln w="6350">
            <a:solidFill>
              <a:srgbClr val="008AD7"/>
            </a:solidFill>
            <a:prstDash val="solid"/>
          </a:ln>
        </p:spPr>
        <p:txBody>
          <a:bodyPr/>
          <a:lstStyle/>
          <a:p>
            <a:endParaRPr lang="en-US"/>
          </a:p>
        </p:txBody>
      </p:sp>
      <p:sp>
        <p:nvSpPr>
          <p:cNvPr id="30" name="Text 26"/>
          <p:cNvSpPr/>
          <p:nvPr/>
        </p:nvSpPr>
        <p:spPr>
          <a:xfrm>
            <a:off x="6711696"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9</a:t>
            </a:r>
            <a:endParaRPr lang="en-US" sz="1800" dirty="0"/>
          </a:p>
        </p:txBody>
      </p:sp>
      <p:sp>
        <p:nvSpPr>
          <p:cNvPr id="31" name="Shape 27"/>
          <p:cNvSpPr/>
          <p:nvPr/>
        </p:nvSpPr>
        <p:spPr>
          <a:xfrm>
            <a:off x="7470648" y="3840480"/>
            <a:ext cx="685800" cy="777240"/>
          </a:xfrm>
          <a:prstGeom prst="rect">
            <a:avLst/>
          </a:prstGeom>
          <a:solidFill>
            <a:srgbClr val="008AD7">
              <a:alpha val="95000"/>
            </a:srgbClr>
          </a:solidFill>
          <a:ln w="6350">
            <a:solidFill>
              <a:srgbClr val="008AD7"/>
            </a:solidFill>
            <a:prstDash val="solid"/>
          </a:ln>
        </p:spPr>
        <p:txBody>
          <a:bodyPr/>
          <a:lstStyle/>
          <a:p>
            <a:endParaRPr lang="en-US"/>
          </a:p>
        </p:txBody>
      </p:sp>
      <p:sp>
        <p:nvSpPr>
          <p:cNvPr id="32" name="Text 28"/>
          <p:cNvSpPr/>
          <p:nvPr/>
        </p:nvSpPr>
        <p:spPr>
          <a:xfrm>
            <a:off x="7470648" y="3840480"/>
            <a:ext cx="6858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10</a:t>
            </a:r>
            <a:endParaRPr lang="en-US" sz="1800" dirty="0"/>
          </a:p>
        </p:txBody>
      </p:sp>
      <p:sp>
        <p:nvSpPr>
          <p:cNvPr id="33" name="Shape 29"/>
          <p:cNvSpPr/>
          <p:nvPr/>
        </p:nvSpPr>
        <p:spPr>
          <a:xfrm>
            <a:off x="640080" y="4846320"/>
            <a:ext cx="3657600" cy="132588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34" name="Text 30"/>
          <p:cNvSpPr/>
          <p:nvPr/>
        </p:nvSpPr>
        <p:spPr>
          <a:xfrm>
            <a:off x="868680" y="4937760"/>
            <a:ext cx="1554480" cy="365760"/>
          </a:xfrm>
          <a:prstGeom prst="rect">
            <a:avLst/>
          </a:prstGeom>
          <a:noFill/>
          <a:ln/>
        </p:spPr>
        <p:txBody>
          <a:bodyPr wrap="square" lIns="0" tIns="0" rIns="0" bIns="0" rtlCol="0" anchor="ctr"/>
          <a:lstStyle/>
          <a:p>
            <a:pPr marL="0" indent="0">
              <a:buNone/>
            </a:pPr>
            <a:r>
              <a:rPr lang="en-US" sz="1800" b="1" dirty="0">
                <a:solidFill>
                  <a:srgbClr val="008AD7"/>
                </a:solidFill>
                <a:latin typeface="Aptos Display" pitchFamily="34" charset="0"/>
                <a:ea typeface="Aptos Display" pitchFamily="34" charset="-122"/>
                <a:cs typeface="Aptos Display" pitchFamily="34" charset="-120"/>
              </a:rPr>
              <a:t>1 to 3</a:t>
            </a:r>
            <a:endParaRPr lang="en-US" sz="1800" dirty="0"/>
          </a:p>
        </p:txBody>
      </p:sp>
      <p:sp>
        <p:nvSpPr>
          <p:cNvPr id="35" name="Text 31"/>
          <p:cNvSpPr/>
          <p:nvPr/>
        </p:nvSpPr>
        <p:spPr>
          <a:xfrm>
            <a:off x="868680" y="5303520"/>
            <a:ext cx="3383280" cy="365760"/>
          </a:xfrm>
          <a:prstGeom prst="rect">
            <a:avLst/>
          </a:prstGeom>
          <a:noFill/>
          <a:ln/>
        </p:spPr>
        <p:txBody>
          <a:bodyPr wrap="square" lIns="0" tIns="0" rIns="0" bIns="0" rtlCol="0" anchor="ctr"/>
          <a:lstStyle/>
          <a:p>
            <a:pPr marL="0" indent="0">
              <a:buNone/>
            </a:pPr>
            <a:r>
              <a:rPr lang="en-US" sz="1200" b="1" dirty="0">
                <a:solidFill>
                  <a:srgbClr val="FFFFFF"/>
                </a:solidFill>
                <a:latin typeface="Aptos" pitchFamily="34" charset="0"/>
                <a:ea typeface="Aptos" pitchFamily="34" charset="-122"/>
                <a:cs typeface="Aptos" pitchFamily="34" charset="-120"/>
              </a:rPr>
              <a:t>Tool sprawl, no consolidation plan</a:t>
            </a:r>
            <a:endParaRPr lang="en-US" sz="1200" dirty="0"/>
          </a:p>
        </p:txBody>
      </p:sp>
      <p:sp>
        <p:nvSpPr>
          <p:cNvPr id="36" name="Text 32"/>
          <p:cNvSpPr/>
          <p:nvPr/>
        </p:nvSpPr>
        <p:spPr>
          <a:xfrm>
            <a:off x="868680" y="5669280"/>
            <a:ext cx="3383280" cy="457200"/>
          </a:xfrm>
          <a:prstGeom prst="rect">
            <a:avLst/>
          </a:prstGeom>
          <a:noFill/>
          <a:ln/>
        </p:spPr>
        <p:txBody>
          <a:bodyPr wrap="square" lIns="0" tIns="0" rIns="0" bIns="0" rtlCol="0" anchor="ctr"/>
          <a:lstStyle/>
          <a:p>
            <a:pPr marL="0" indent="0">
              <a:buNone/>
            </a:pPr>
            <a:r>
              <a:rPr lang="en-US" sz="1100" dirty="0">
                <a:solidFill>
                  <a:srgbClr val="B3B3CC"/>
                </a:solidFill>
                <a:latin typeface="Aptos" pitchFamily="34" charset="0"/>
                <a:ea typeface="Aptos" pitchFamily="34" charset="-122"/>
                <a:cs typeface="Aptos" pitchFamily="34" charset="-120"/>
              </a:rPr>
              <a:t>Still buying point solutions; integration is manual.</a:t>
            </a:r>
            <a:endParaRPr lang="en-US" sz="1100" dirty="0"/>
          </a:p>
        </p:txBody>
      </p:sp>
      <p:sp>
        <p:nvSpPr>
          <p:cNvPr id="37" name="Shape 33"/>
          <p:cNvSpPr/>
          <p:nvPr/>
        </p:nvSpPr>
        <p:spPr>
          <a:xfrm>
            <a:off x="4434840" y="4846320"/>
            <a:ext cx="3657600" cy="132588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38" name="Text 34"/>
          <p:cNvSpPr/>
          <p:nvPr/>
        </p:nvSpPr>
        <p:spPr>
          <a:xfrm>
            <a:off x="4663440" y="4937760"/>
            <a:ext cx="1554480" cy="365760"/>
          </a:xfrm>
          <a:prstGeom prst="rect">
            <a:avLst/>
          </a:prstGeom>
          <a:noFill/>
          <a:ln/>
        </p:spPr>
        <p:txBody>
          <a:bodyPr wrap="square" lIns="0" tIns="0" rIns="0" bIns="0" rtlCol="0" anchor="ctr"/>
          <a:lstStyle/>
          <a:p>
            <a:pPr marL="0" indent="0">
              <a:buNone/>
            </a:pPr>
            <a:r>
              <a:rPr lang="en-US" sz="1800" b="1" dirty="0">
                <a:solidFill>
                  <a:srgbClr val="008AD7"/>
                </a:solidFill>
                <a:latin typeface="Aptos Display" pitchFamily="34" charset="0"/>
                <a:ea typeface="Aptos Display" pitchFamily="34" charset="-122"/>
                <a:cs typeface="Aptos Display" pitchFamily="34" charset="-120"/>
              </a:rPr>
              <a:t>4 to 7</a:t>
            </a:r>
            <a:endParaRPr lang="en-US" sz="1800" dirty="0"/>
          </a:p>
        </p:txBody>
      </p:sp>
      <p:sp>
        <p:nvSpPr>
          <p:cNvPr id="39" name="Text 35"/>
          <p:cNvSpPr/>
          <p:nvPr/>
        </p:nvSpPr>
        <p:spPr>
          <a:xfrm>
            <a:off x="4663440" y="5303520"/>
            <a:ext cx="3383280" cy="365760"/>
          </a:xfrm>
          <a:prstGeom prst="rect">
            <a:avLst/>
          </a:prstGeom>
          <a:noFill/>
          <a:ln/>
        </p:spPr>
        <p:txBody>
          <a:bodyPr wrap="square" lIns="0" tIns="0" rIns="0" bIns="0" rtlCol="0" anchor="ctr"/>
          <a:lstStyle/>
          <a:p>
            <a:pPr marL="0" indent="0">
              <a:buNone/>
            </a:pPr>
            <a:r>
              <a:rPr lang="en-US" sz="1200" b="1" dirty="0">
                <a:solidFill>
                  <a:srgbClr val="FFFFFF"/>
                </a:solidFill>
                <a:latin typeface="Aptos" pitchFamily="34" charset="0"/>
                <a:ea typeface="Aptos" pitchFamily="34" charset="-122"/>
                <a:cs typeface="Aptos" pitchFamily="34" charset="-120"/>
              </a:rPr>
              <a:t>Pilot or partial integration</a:t>
            </a:r>
            <a:endParaRPr lang="en-US" sz="1200" dirty="0"/>
          </a:p>
        </p:txBody>
      </p:sp>
      <p:sp>
        <p:nvSpPr>
          <p:cNvPr id="40" name="Text 36"/>
          <p:cNvSpPr/>
          <p:nvPr/>
        </p:nvSpPr>
        <p:spPr>
          <a:xfrm>
            <a:off x="4663440" y="5669280"/>
            <a:ext cx="3383280" cy="457200"/>
          </a:xfrm>
          <a:prstGeom prst="rect">
            <a:avLst/>
          </a:prstGeom>
          <a:noFill/>
          <a:ln/>
        </p:spPr>
        <p:txBody>
          <a:bodyPr wrap="square" lIns="0" tIns="0" rIns="0" bIns="0" rtlCol="0" anchor="ctr"/>
          <a:lstStyle/>
          <a:p>
            <a:pPr marL="0" indent="0">
              <a:buNone/>
            </a:pPr>
            <a:r>
              <a:rPr lang="en-US" sz="1100" dirty="0">
                <a:solidFill>
                  <a:srgbClr val="B3B3CC"/>
                </a:solidFill>
                <a:latin typeface="Aptos" pitchFamily="34" charset="0"/>
                <a:ea typeface="Aptos" pitchFamily="34" charset="-122"/>
                <a:cs typeface="Aptos" pitchFamily="34" charset="-120"/>
              </a:rPr>
              <a:t>Multi-year roadmap underway; mixed maturity.</a:t>
            </a:r>
            <a:endParaRPr lang="en-US" sz="1100" dirty="0"/>
          </a:p>
        </p:txBody>
      </p:sp>
      <p:sp>
        <p:nvSpPr>
          <p:cNvPr id="41" name="Shape 37"/>
          <p:cNvSpPr/>
          <p:nvPr/>
        </p:nvSpPr>
        <p:spPr>
          <a:xfrm>
            <a:off x="8229600" y="4846320"/>
            <a:ext cx="3474720" cy="1325880"/>
          </a:xfrm>
          <a:prstGeom prst="rect">
            <a:avLst/>
          </a:prstGeom>
          <a:solidFill>
            <a:srgbClr val="513DDC">
              <a:alpha val="70000"/>
            </a:srgbClr>
          </a:solidFill>
          <a:ln w="9525">
            <a:solidFill>
              <a:srgbClr val="008AD7"/>
            </a:solidFill>
            <a:prstDash val="solid"/>
          </a:ln>
        </p:spPr>
        <p:txBody>
          <a:bodyPr/>
          <a:lstStyle/>
          <a:p>
            <a:endParaRPr lang="en-US"/>
          </a:p>
        </p:txBody>
      </p:sp>
      <p:sp>
        <p:nvSpPr>
          <p:cNvPr id="42" name="Text 38"/>
          <p:cNvSpPr/>
          <p:nvPr/>
        </p:nvSpPr>
        <p:spPr>
          <a:xfrm>
            <a:off x="8458200" y="4937760"/>
            <a:ext cx="1554480" cy="365760"/>
          </a:xfrm>
          <a:prstGeom prst="rect">
            <a:avLst/>
          </a:prstGeom>
          <a:noFill/>
          <a:ln/>
        </p:spPr>
        <p:txBody>
          <a:bodyPr wrap="square" lIns="0" tIns="0" rIns="0" bIns="0" rtlCol="0" anchor="ctr"/>
          <a:lstStyle/>
          <a:p>
            <a:pPr marL="0" indent="0">
              <a:buNone/>
            </a:pPr>
            <a:r>
              <a:rPr lang="en-US" sz="1800" b="1" dirty="0">
                <a:solidFill>
                  <a:srgbClr val="008AD7"/>
                </a:solidFill>
                <a:latin typeface="Aptos Display" pitchFamily="34" charset="0"/>
                <a:ea typeface="Aptos Display" pitchFamily="34" charset="-122"/>
                <a:cs typeface="Aptos Display" pitchFamily="34" charset="-120"/>
              </a:rPr>
              <a:t>8 to 10</a:t>
            </a:r>
            <a:endParaRPr lang="en-US" sz="1800" dirty="0"/>
          </a:p>
        </p:txBody>
      </p:sp>
      <p:sp>
        <p:nvSpPr>
          <p:cNvPr id="43" name="Text 39"/>
          <p:cNvSpPr/>
          <p:nvPr/>
        </p:nvSpPr>
        <p:spPr>
          <a:xfrm>
            <a:off x="8458200" y="5303520"/>
            <a:ext cx="3200400" cy="365760"/>
          </a:xfrm>
          <a:prstGeom prst="rect">
            <a:avLst/>
          </a:prstGeom>
          <a:noFill/>
          <a:ln/>
        </p:spPr>
        <p:txBody>
          <a:bodyPr wrap="square" lIns="0" tIns="0" rIns="0" bIns="0" rtlCol="0" anchor="ctr"/>
          <a:lstStyle/>
          <a:p>
            <a:pPr marL="0" indent="0">
              <a:buNone/>
            </a:pPr>
            <a:r>
              <a:rPr lang="en-US" sz="1200" b="1" dirty="0">
                <a:solidFill>
                  <a:srgbClr val="FFFFFF"/>
                </a:solidFill>
                <a:latin typeface="Aptos" pitchFamily="34" charset="0"/>
                <a:ea typeface="Aptos" pitchFamily="34" charset="-122"/>
                <a:cs typeface="Aptos" pitchFamily="34" charset="-120"/>
              </a:rPr>
              <a:t>Unified platform in production</a:t>
            </a:r>
            <a:endParaRPr lang="en-US" sz="1200" dirty="0"/>
          </a:p>
        </p:txBody>
      </p:sp>
      <p:sp>
        <p:nvSpPr>
          <p:cNvPr id="44" name="Text 40"/>
          <p:cNvSpPr/>
          <p:nvPr/>
        </p:nvSpPr>
        <p:spPr>
          <a:xfrm>
            <a:off x="8458200" y="5669280"/>
            <a:ext cx="3200400" cy="457200"/>
          </a:xfrm>
          <a:prstGeom prst="rect">
            <a:avLst/>
          </a:prstGeom>
          <a:noFill/>
          <a:ln/>
        </p:spPr>
        <p:txBody>
          <a:bodyPr wrap="square" lIns="0" tIns="0" rIns="0" bIns="0" rtlCol="0" anchor="ctr"/>
          <a:lstStyle/>
          <a:p>
            <a:pPr marL="0" indent="0">
              <a:buNone/>
            </a:pPr>
            <a:r>
              <a:rPr lang="en-US" sz="1100" dirty="0">
                <a:solidFill>
                  <a:srgbClr val="B3B3CC"/>
                </a:solidFill>
                <a:latin typeface="Aptos" pitchFamily="34" charset="0"/>
                <a:ea typeface="Aptos" pitchFamily="34" charset="-122"/>
                <a:cs typeface="Aptos" pitchFamily="34" charset="-120"/>
              </a:rPr>
              <a:t>AI-ready data layer, governance in place.</a:t>
            </a:r>
            <a:endParaRPr lang="en-US" sz="1100" dirty="0"/>
          </a:p>
        </p:txBody>
      </p:sp>
      <p:sp>
        <p:nvSpPr>
          <p:cNvPr id="45" name="Text 41"/>
          <p:cNvSpPr/>
          <p:nvPr/>
        </p:nvSpPr>
        <p:spPr>
          <a:xfrm>
            <a:off x="640080" y="6263640"/>
            <a:ext cx="10972800" cy="274320"/>
          </a:xfrm>
          <a:prstGeom prst="rect">
            <a:avLst/>
          </a:prstGeom>
          <a:noFill/>
          <a:ln/>
        </p:spPr>
        <p:txBody>
          <a:bodyPr wrap="square" lIns="0" tIns="0" rIns="0" bIns="0" rtlCol="0" anchor="ctr"/>
          <a:lstStyle/>
          <a:p>
            <a:pPr marL="0" indent="0" algn="ctr">
              <a:buNone/>
            </a:pPr>
            <a:r>
              <a:rPr lang="en-US" sz="1200" dirty="0">
                <a:solidFill>
                  <a:srgbClr val="8080A0"/>
                </a:solidFill>
                <a:latin typeface="Aptos" pitchFamily="34" charset="0"/>
                <a:ea typeface="Aptos" pitchFamily="34" charset="-122"/>
                <a:cs typeface="Aptos" pitchFamily="34" charset="-120"/>
              </a:rPr>
              <a:t>Vote on Slido or Menti  ·  results revealed live</a:t>
            </a:r>
            <a:endParaRPr lang="en-US" sz="1200" dirty="0"/>
          </a:p>
        </p:txBody>
      </p:sp>
      <p:sp>
        <p:nvSpPr>
          <p:cNvPr id="47" name="Shape 42"/>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8" name="Text 43"/>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49" name="Text 44"/>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POLL 4</a:t>
            </a:r>
            <a:endParaRPr lang="en-US" sz="900" dirty="0"/>
          </a:p>
        </p:txBody>
      </p:sp>
      <p:pic>
        <p:nvPicPr>
          <p:cNvPr id="3" name="Picture 2" descr="NICE | Conference and Expo">
            <a:extLst>
              <a:ext uri="{FF2B5EF4-FFF2-40B4-BE49-F238E27FC236}">
                <a16:creationId xmlns:a16="http://schemas.microsoft.com/office/drawing/2014/main" id="{99A2B449-A54C-E599-A12B-3DB08B8805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Group 45">
            <a:extLst>
              <a:ext uri="{FF2B5EF4-FFF2-40B4-BE49-F238E27FC236}">
                <a16:creationId xmlns:a16="http://schemas.microsoft.com/office/drawing/2014/main" id="{C561FC43-C65E-80E4-4558-2C66D0459BB5}"/>
              </a:ext>
            </a:extLst>
          </p:cNvPr>
          <p:cNvGrpSpPr/>
          <p:nvPr/>
        </p:nvGrpSpPr>
        <p:grpSpPr>
          <a:xfrm>
            <a:off x="8570181" y="1586285"/>
            <a:ext cx="2981739" cy="3031435"/>
            <a:chOff x="8531750" y="1677725"/>
            <a:chExt cx="3522427" cy="3458818"/>
          </a:xfrm>
        </p:grpSpPr>
        <p:sp>
          <p:nvSpPr>
            <p:cNvPr id="51" name="Rectangle 50">
              <a:extLst>
                <a:ext uri="{FF2B5EF4-FFF2-40B4-BE49-F238E27FC236}">
                  <a16:creationId xmlns:a16="http://schemas.microsoft.com/office/drawing/2014/main" id="{28CBB92E-F1F7-2079-1292-9143EF0BAC64}"/>
                </a:ext>
              </a:extLst>
            </p:cNvPr>
            <p:cNvSpPr/>
            <p:nvPr/>
          </p:nvSpPr>
          <p:spPr>
            <a:xfrm>
              <a:off x="8531750" y="1677725"/>
              <a:ext cx="3522427" cy="3458818"/>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11">
              <a:extLst>
                <a:ext uri="{FF2B5EF4-FFF2-40B4-BE49-F238E27FC236}">
                  <a16:creationId xmlns:a16="http://schemas.microsoft.com/office/drawing/2014/main" id="{04CF7DF8-5238-2174-6D5B-9879CE8FB98D}"/>
                </a:ext>
              </a:extLst>
            </p:cNvPr>
            <p:cNvSpPr/>
            <p:nvPr/>
          </p:nvSpPr>
          <p:spPr>
            <a:xfrm>
              <a:off x="8869680" y="1783080"/>
              <a:ext cx="2834640" cy="320040"/>
            </a:xfrm>
            <a:prstGeom prst="rect">
              <a:avLst/>
            </a:prstGeom>
            <a:noFill/>
            <a:ln/>
          </p:spPr>
          <p:txBody>
            <a:bodyPr wrap="square" lIns="0" tIns="0" rIns="0" bIns="0" rtlCol="0" anchor="ctr"/>
            <a:lstStyle/>
            <a:p>
              <a:pPr marL="0" indent="0" algn="ctr">
                <a:buNone/>
              </a:pPr>
              <a:r>
                <a:rPr lang="en-US" sz="1200" b="1" kern="0" spc="400" dirty="0">
                  <a:solidFill>
                    <a:srgbClr val="008AD7"/>
                  </a:solidFill>
                  <a:latin typeface="Aptos" pitchFamily="34" charset="0"/>
                  <a:ea typeface="Aptos" pitchFamily="34" charset="-122"/>
                  <a:cs typeface="Aptos" pitchFamily="34" charset="-120"/>
                </a:rPr>
                <a:t>SCAN TO JOIN</a:t>
              </a:r>
              <a:endParaRPr lang="en-US" sz="1200" dirty="0"/>
            </a:p>
          </p:txBody>
        </p:sp>
        <p:sp>
          <p:nvSpPr>
            <p:cNvPr id="53" name="Text 15">
              <a:extLst>
                <a:ext uri="{FF2B5EF4-FFF2-40B4-BE49-F238E27FC236}">
                  <a16:creationId xmlns:a16="http://schemas.microsoft.com/office/drawing/2014/main" id="{5A7D386C-C19C-2709-BF57-4D3E8F1BF044}"/>
                </a:ext>
              </a:extLst>
            </p:cNvPr>
            <p:cNvSpPr/>
            <p:nvPr/>
          </p:nvSpPr>
          <p:spPr>
            <a:xfrm>
              <a:off x="8700715" y="4394755"/>
              <a:ext cx="3172569" cy="685800"/>
            </a:xfrm>
            <a:prstGeom prst="rect">
              <a:avLst/>
            </a:prstGeom>
            <a:noFill/>
            <a:ln/>
          </p:spPr>
          <p:txBody>
            <a:bodyPr wrap="square" lIns="0" tIns="0" rIns="0" bIns="0" rtlCol="0" anchor="ctr"/>
            <a:lstStyle/>
            <a:p>
              <a:pPr algn="ctr"/>
              <a:r>
                <a:rPr lang="en-US" sz="1200" b="1" dirty="0" err="1">
                  <a:solidFill>
                    <a:schemeClr val="bg1"/>
                  </a:solidFill>
                  <a:latin typeface="Aptos" pitchFamily="34" charset="0"/>
                  <a:ea typeface="Aptos" pitchFamily="34" charset="-122"/>
                  <a:cs typeface="Aptos" pitchFamily="34" charset="-120"/>
                </a:rPr>
                <a:t>forms.cloud.microsoft</a:t>
              </a:r>
              <a:r>
                <a:rPr lang="en-US" sz="1200" b="1" dirty="0">
                  <a:solidFill>
                    <a:schemeClr val="bg1"/>
                  </a:solidFill>
                  <a:latin typeface="Aptos" pitchFamily="34" charset="0"/>
                  <a:ea typeface="Aptos" pitchFamily="34" charset="-122"/>
                  <a:cs typeface="Aptos" pitchFamily="34" charset="-120"/>
                </a:rPr>
                <a:t>/r/QfWsZY56id</a:t>
              </a:r>
              <a:endParaRPr lang="en-US" sz="1200" b="1" dirty="0">
                <a:solidFill>
                  <a:schemeClr val="bg1"/>
                </a:solidFill>
              </a:endParaRPr>
            </a:p>
          </p:txBody>
        </p:sp>
      </p:grpSp>
      <p:pic>
        <p:nvPicPr>
          <p:cNvPr id="7" name="Picture 6">
            <a:extLst>
              <a:ext uri="{FF2B5EF4-FFF2-40B4-BE49-F238E27FC236}">
                <a16:creationId xmlns:a16="http://schemas.microsoft.com/office/drawing/2014/main" id="{946B9073-AD9A-4A69-691B-978ECFB091C6}"/>
              </a:ext>
            </a:extLst>
          </p:cNvPr>
          <p:cNvPicPr>
            <a:picLocks noChangeAspect="1"/>
          </p:cNvPicPr>
          <p:nvPr/>
        </p:nvPicPr>
        <p:blipFill>
          <a:blip r:embed="rId5"/>
          <a:stretch>
            <a:fillRect/>
          </a:stretch>
        </p:blipFill>
        <p:spPr>
          <a:xfrm>
            <a:off x="9118821" y="1980027"/>
            <a:ext cx="1964924" cy="203681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05</a:t>
            </a:r>
            <a:endParaRPr lang="en-US" sz="8000" dirty="0"/>
          </a:p>
        </p:txBody>
      </p:sp>
      <p:sp>
        <p:nvSpPr>
          <p:cNvPr id="5" name="Text 2"/>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STEP 5  ·  THE PARTNERSHIP</a:t>
            </a:r>
            <a:endParaRPr lang="en-US" sz="1100" dirty="0"/>
          </a:p>
        </p:txBody>
      </p:sp>
      <p:sp>
        <p:nvSpPr>
          <p:cNvPr id="6" name="Text 3"/>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Redesign workflows for human-machine teaming</a:t>
            </a:r>
            <a:endParaRPr lang="en-US" sz="2800" dirty="0"/>
          </a:p>
        </p:txBody>
      </p:sp>
      <p:sp>
        <p:nvSpPr>
          <p:cNvPr id="7" name="Text 4"/>
          <p:cNvSpPr/>
          <p:nvPr/>
        </p:nvSpPr>
        <p:spPr>
          <a:xfrm>
            <a:off x="2011680" y="1188720"/>
            <a:ext cx="8229600" cy="41148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AI does the repetitive work. Humans do the contextual work. The workflow is the partnership.</a:t>
            </a:r>
            <a:endParaRPr lang="en-US" sz="1400" dirty="0"/>
          </a:p>
        </p:txBody>
      </p:sp>
      <p:sp>
        <p:nvSpPr>
          <p:cNvPr id="8" name="Shape 5"/>
          <p:cNvSpPr/>
          <p:nvPr/>
        </p:nvSpPr>
        <p:spPr>
          <a:xfrm>
            <a:off x="457200" y="2194560"/>
            <a:ext cx="5577840" cy="397764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pic>
        <p:nvPicPr>
          <p:cNvPr id="9" name="Image 1" descr="preencoded.png"/>
          <p:cNvPicPr>
            <a:picLocks noChangeAspect="1"/>
          </p:cNvPicPr>
          <p:nvPr/>
        </p:nvPicPr>
        <p:blipFill>
          <a:blip r:embed="rId3"/>
          <a:stretch>
            <a:fillRect/>
          </a:stretch>
        </p:blipFill>
        <p:spPr>
          <a:xfrm>
            <a:off x="685800" y="2468880"/>
            <a:ext cx="502920" cy="502920"/>
          </a:xfrm>
          <a:prstGeom prst="rect">
            <a:avLst/>
          </a:prstGeom>
        </p:spPr>
      </p:pic>
      <p:sp>
        <p:nvSpPr>
          <p:cNvPr id="10" name="Text 6"/>
          <p:cNvSpPr/>
          <p:nvPr/>
        </p:nvSpPr>
        <p:spPr>
          <a:xfrm>
            <a:off x="1325880" y="2514600"/>
            <a:ext cx="4114800" cy="457200"/>
          </a:xfrm>
          <a:prstGeom prst="rect">
            <a:avLst/>
          </a:prstGeom>
          <a:noFill/>
          <a:ln/>
        </p:spPr>
        <p:txBody>
          <a:bodyPr wrap="square" lIns="0" tIns="0" rIns="0" bIns="0" rtlCol="0" anchor="ctr"/>
          <a:lstStyle/>
          <a:p>
            <a:pPr marL="0" indent="0">
              <a:buNone/>
            </a:pPr>
            <a:r>
              <a:rPr lang="en-US" sz="1800" b="1" kern="0" spc="200" dirty="0">
                <a:solidFill>
                  <a:srgbClr val="FFFFFF"/>
                </a:solidFill>
                <a:latin typeface="Aptos Display" pitchFamily="34" charset="0"/>
                <a:ea typeface="Aptos Display" pitchFamily="34" charset="-122"/>
                <a:cs typeface="Aptos Display" pitchFamily="34" charset="-120"/>
              </a:rPr>
              <a:t>AI handles the NOISE</a:t>
            </a:r>
            <a:endParaRPr lang="en-US" sz="1800" dirty="0"/>
          </a:p>
        </p:txBody>
      </p:sp>
      <p:sp>
        <p:nvSpPr>
          <p:cNvPr id="11" name="Shape 7"/>
          <p:cNvSpPr/>
          <p:nvPr/>
        </p:nvSpPr>
        <p:spPr>
          <a:xfrm>
            <a:off x="685800" y="3392424"/>
            <a:ext cx="146304" cy="146304"/>
          </a:xfrm>
          <a:prstGeom prst="rect">
            <a:avLst/>
          </a:prstGeom>
          <a:solidFill>
            <a:srgbClr val="008AD7"/>
          </a:solidFill>
          <a:ln w="12700">
            <a:solidFill>
              <a:srgbClr val="008AD7"/>
            </a:solidFill>
            <a:prstDash val="solid"/>
          </a:ln>
        </p:spPr>
        <p:txBody>
          <a:bodyPr/>
          <a:lstStyle/>
          <a:p>
            <a:endParaRPr lang="en-US" sz="2800"/>
          </a:p>
        </p:txBody>
      </p:sp>
      <p:sp>
        <p:nvSpPr>
          <p:cNvPr id="12" name="Text 8"/>
          <p:cNvSpPr/>
          <p:nvPr/>
        </p:nvSpPr>
        <p:spPr>
          <a:xfrm>
            <a:off x="960120" y="3246120"/>
            <a:ext cx="4846320" cy="41148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Triage thousands of alerts</a:t>
            </a:r>
            <a:endParaRPr lang="en-US" dirty="0"/>
          </a:p>
        </p:txBody>
      </p:sp>
      <p:sp>
        <p:nvSpPr>
          <p:cNvPr id="13" name="Shape 9"/>
          <p:cNvSpPr/>
          <p:nvPr/>
        </p:nvSpPr>
        <p:spPr>
          <a:xfrm>
            <a:off x="685800" y="3803904"/>
            <a:ext cx="146304" cy="146304"/>
          </a:xfrm>
          <a:prstGeom prst="rect">
            <a:avLst/>
          </a:prstGeom>
          <a:solidFill>
            <a:srgbClr val="008AD7"/>
          </a:solidFill>
          <a:ln w="12700">
            <a:solidFill>
              <a:srgbClr val="008AD7"/>
            </a:solidFill>
            <a:prstDash val="solid"/>
          </a:ln>
        </p:spPr>
        <p:txBody>
          <a:bodyPr/>
          <a:lstStyle/>
          <a:p>
            <a:endParaRPr lang="en-US" sz="2800"/>
          </a:p>
        </p:txBody>
      </p:sp>
      <p:sp>
        <p:nvSpPr>
          <p:cNvPr id="14" name="Text 10"/>
          <p:cNvSpPr/>
          <p:nvPr/>
        </p:nvSpPr>
        <p:spPr>
          <a:xfrm>
            <a:off x="960120" y="3657600"/>
            <a:ext cx="4846320" cy="41148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Correlate cross-domain signals</a:t>
            </a:r>
            <a:endParaRPr lang="en-US" dirty="0"/>
          </a:p>
        </p:txBody>
      </p:sp>
      <p:sp>
        <p:nvSpPr>
          <p:cNvPr id="15" name="Shape 11"/>
          <p:cNvSpPr/>
          <p:nvPr/>
        </p:nvSpPr>
        <p:spPr>
          <a:xfrm>
            <a:off x="685800" y="4215384"/>
            <a:ext cx="146304" cy="146304"/>
          </a:xfrm>
          <a:prstGeom prst="rect">
            <a:avLst/>
          </a:prstGeom>
          <a:solidFill>
            <a:srgbClr val="008AD7"/>
          </a:solidFill>
          <a:ln w="12700">
            <a:solidFill>
              <a:srgbClr val="008AD7"/>
            </a:solidFill>
            <a:prstDash val="solid"/>
          </a:ln>
        </p:spPr>
        <p:txBody>
          <a:bodyPr/>
          <a:lstStyle/>
          <a:p>
            <a:endParaRPr lang="en-US" sz="2800"/>
          </a:p>
        </p:txBody>
      </p:sp>
      <p:sp>
        <p:nvSpPr>
          <p:cNvPr id="16" name="Text 12"/>
          <p:cNvSpPr/>
          <p:nvPr/>
        </p:nvSpPr>
        <p:spPr>
          <a:xfrm>
            <a:off x="960120" y="4069080"/>
            <a:ext cx="4846320" cy="41148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Summarize incidents</a:t>
            </a:r>
            <a:endParaRPr lang="en-US" dirty="0"/>
          </a:p>
        </p:txBody>
      </p:sp>
      <p:sp>
        <p:nvSpPr>
          <p:cNvPr id="17" name="Shape 13"/>
          <p:cNvSpPr/>
          <p:nvPr/>
        </p:nvSpPr>
        <p:spPr>
          <a:xfrm>
            <a:off x="685800" y="4626864"/>
            <a:ext cx="146304" cy="146304"/>
          </a:xfrm>
          <a:prstGeom prst="rect">
            <a:avLst/>
          </a:prstGeom>
          <a:solidFill>
            <a:srgbClr val="008AD7"/>
          </a:solidFill>
          <a:ln w="12700">
            <a:solidFill>
              <a:srgbClr val="008AD7"/>
            </a:solidFill>
            <a:prstDash val="solid"/>
          </a:ln>
        </p:spPr>
        <p:txBody>
          <a:bodyPr/>
          <a:lstStyle/>
          <a:p>
            <a:endParaRPr lang="en-US" sz="2800"/>
          </a:p>
        </p:txBody>
      </p:sp>
      <p:sp>
        <p:nvSpPr>
          <p:cNvPr id="18" name="Text 14"/>
          <p:cNvSpPr/>
          <p:nvPr/>
        </p:nvSpPr>
        <p:spPr>
          <a:xfrm>
            <a:off x="960120" y="4480560"/>
            <a:ext cx="4846320" cy="41148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Execute pre-approved playbooks</a:t>
            </a:r>
            <a:endParaRPr lang="en-US" dirty="0"/>
          </a:p>
        </p:txBody>
      </p:sp>
      <p:sp>
        <p:nvSpPr>
          <p:cNvPr id="19" name="Shape 15"/>
          <p:cNvSpPr/>
          <p:nvPr/>
        </p:nvSpPr>
        <p:spPr>
          <a:xfrm>
            <a:off x="685800" y="5038344"/>
            <a:ext cx="146304" cy="146304"/>
          </a:xfrm>
          <a:prstGeom prst="rect">
            <a:avLst/>
          </a:prstGeom>
          <a:solidFill>
            <a:srgbClr val="008AD7"/>
          </a:solidFill>
          <a:ln w="12700">
            <a:solidFill>
              <a:srgbClr val="008AD7"/>
            </a:solidFill>
            <a:prstDash val="solid"/>
          </a:ln>
        </p:spPr>
        <p:txBody>
          <a:bodyPr/>
          <a:lstStyle/>
          <a:p>
            <a:endParaRPr lang="en-US" sz="2800"/>
          </a:p>
        </p:txBody>
      </p:sp>
      <p:sp>
        <p:nvSpPr>
          <p:cNvPr id="20" name="Text 16"/>
          <p:cNvSpPr/>
          <p:nvPr/>
        </p:nvSpPr>
        <p:spPr>
          <a:xfrm>
            <a:off x="960120" y="4892040"/>
            <a:ext cx="4846320" cy="41148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Generate first-draft reports</a:t>
            </a:r>
            <a:endParaRPr lang="en-US" dirty="0"/>
          </a:p>
        </p:txBody>
      </p:sp>
      <p:sp>
        <p:nvSpPr>
          <p:cNvPr id="21" name="Shape 17"/>
          <p:cNvSpPr/>
          <p:nvPr/>
        </p:nvSpPr>
        <p:spPr>
          <a:xfrm>
            <a:off x="685800" y="5449824"/>
            <a:ext cx="146304" cy="146304"/>
          </a:xfrm>
          <a:prstGeom prst="rect">
            <a:avLst/>
          </a:prstGeom>
          <a:solidFill>
            <a:srgbClr val="008AD7"/>
          </a:solidFill>
          <a:ln w="12700">
            <a:solidFill>
              <a:srgbClr val="008AD7"/>
            </a:solidFill>
            <a:prstDash val="solid"/>
          </a:ln>
        </p:spPr>
        <p:txBody>
          <a:bodyPr/>
          <a:lstStyle/>
          <a:p>
            <a:endParaRPr lang="en-US" sz="2800"/>
          </a:p>
        </p:txBody>
      </p:sp>
      <p:sp>
        <p:nvSpPr>
          <p:cNvPr id="22" name="Text 18"/>
          <p:cNvSpPr/>
          <p:nvPr/>
        </p:nvSpPr>
        <p:spPr>
          <a:xfrm>
            <a:off x="960120" y="5303520"/>
            <a:ext cx="4846320" cy="41148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Hypothesis-test at dataset scale</a:t>
            </a:r>
            <a:endParaRPr lang="en-US" dirty="0"/>
          </a:p>
        </p:txBody>
      </p:sp>
      <p:sp>
        <p:nvSpPr>
          <p:cNvPr id="23" name="Shape 19"/>
          <p:cNvSpPr/>
          <p:nvPr/>
        </p:nvSpPr>
        <p:spPr>
          <a:xfrm>
            <a:off x="6217920" y="2194560"/>
            <a:ext cx="5486400" cy="3977640"/>
          </a:xfrm>
          <a:prstGeom prst="rect">
            <a:avLst/>
          </a:prstGeom>
          <a:solidFill>
            <a:srgbClr val="513DDC">
              <a:alpha val="70000"/>
            </a:srgbClr>
          </a:solidFill>
          <a:ln w="12700">
            <a:solidFill>
              <a:srgbClr val="008AD7"/>
            </a:solidFill>
            <a:prstDash val="solid"/>
          </a:ln>
        </p:spPr>
        <p:txBody>
          <a:bodyPr/>
          <a:lstStyle/>
          <a:p>
            <a:endParaRPr lang="en-US"/>
          </a:p>
        </p:txBody>
      </p:sp>
      <p:pic>
        <p:nvPicPr>
          <p:cNvPr id="24" name="Image 2" descr="preencoded.png"/>
          <p:cNvPicPr>
            <a:picLocks noChangeAspect="1"/>
          </p:cNvPicPr>
          <p:nvPr/>
        </p:nvPicPr>
        <p:blipFill>
          <a:blip r:embed="rId4"/>
          <a:stretch>
            <a:fillRect/>
          </a:stretch>
        </p:blipFill>
        <p:spPr>
          <a:xfrm>
            <a:off x="6446520" y="2468880"/>
            <a:ext cx="502920" cy="502920"/>
          </a:xfrm>
          <a:prstGeom prst="rect">
            <a:avLst/>
          </a:prstGeom>
        </p:spPr>
      </p:pic>
      <p:sp>
        <p:nvSpPr>
          <p:cNvPr id="25" name="Text 20"/>
          <p:cNvSpPr/>
          <p:nvPr/>
        </p:nvSpPr>
        <p:spPr>
          <a:xfrm>
            <a:off x="7086600" y="2514600"/>
            <a:ext cx="4114800" cy="457200"/>
          </a:xfrm>
          <a:prstGeom prst="rect">
            <a:avLst/>
          </a:prstGeom>
          <a:noFill/>
          <a:ln/>
        </p:spPr>
        <p:txBody>
          <a:bodyPr wrap="square" lIns="0" tIns="0" rIns="0" bIns="0" rtlCol="0" anchor="ctr"/>
          <a:lstStyle/>
          <a:p>
            <a:pPr marL="0" indent="0">
              <a:buNone/>
            </a:pPr>
            <a:r>
              <a:rPr lang="en-US" sz="1800" b="1" kern="0" spc="200" dirty="0">
                <a:solidFill>
                  <a:srgbClr val="008AD7"/>
                </a:solidFill>
                <a:latin typeface="Aptos Display" pitchFamily="34" charset="0"/>
                <a:ea typeface="Aptos Display" pitchFamily="34" charset="-122"/>
                <a:cs typeface="Aptos Display" pitchFamily="34" charset="-120"/>
              </a:rPr>
              <a:t>Humans handle the NUANCE</a:t>
            </a:r>
            <a:endParaRPr lang="en-US" sz="1800" dirty="0"/>
          </a:p>
        </p:txBody>
      </p:sp>
      <p:sp>
        <p:nvSpPr>
          <p:cNvPr id="26" name="Shape 21"/>
          <p:cNvSpPr/>
          <p:nvPr/>
        </p:nvSpPr>
        <p:spPr>
          <a:xfrm>
            <a:off x="6446520" y="3392424"/>
            <a:ext cx="146304" cy="146304"/>
          </a:xfrm>
          <a:prstGeom prst="rect">
            <a:avLst/>
          </a:prstGeom>
          <a:solidFill>
            <a:srgbClr val="FFFFFF"/>
          </a:solidFill>
          <a:ln w="12700">
            <a:solidFill>
              <a:srgbClr val="FFFFFF"/>
            </a:solidFill>
            <a:prstDash val="solid"/>
          </a:ln>
        </p:spPr>
        <p:txBody>
          <a:bodyPr/>
          <a:lstStyle/>
          <a:p>
            <a:endParaRPr lang="en-US" sz="2800"/>
          </a:p>
        </p:txBody>
      </p:sp>
      <p:sp>
        <p:nvSpPr>
          <p:cNvPr id="27" name="Text 22"/>
          <p:cNvSpPr/>
          <p:nvPr/>
        </p:nvSpPr>
        <p:spPr>
          <a:xfrm>
            <a:off x="6720840" y="3246120"/>
            <a:ext cx="4846320" cy="411480"/>
          </a:xfrm>
          <a:prstGeom prst="rect">
            <a:avLst/>
          </a:prstGeom>
          <a:noFill/>
          <a:ln/>
        </p:spPr>
        <p:txBody>
          <a:bodyPr wrap="square" lIns="0" tIns="0" rIns="0" bIns="0" rtlCol="0" anchor="ctr"/>
          <a:lstStyle/>
          <a:p>
            <a:pPr marL="0" indent="0">
              <a:buNone/>
            </a:pPr>
            <a:r>
              <a:rPr lang="en-US" b="1" dirty="0">
                <a:solidFill>
                  <a:srgbClr val="FFFFFF"/>
                </a:solidFill>
                <a:latin typeface="Aptos" pitchFamily="34" charset="0"/>
                <a:ea typeface="Aptos" pitchFamily="34" charset="-122"/>
                <a:cs typeface="Aptos" pitchFamily="34" charset="-120"/>
              </a:rPr>
              <a:t>Business context and impact framing</a:t>
            </a:r>
            <a:endParaRPr lang="en-US" dirty="0"/>
          </a:p>
        </p:txBody>
      </p:sp>
      <p:sp>
        <p:nvSpPr>
          <p:cNvPr id="28" name="Shape 23"/>
          <p:cNvSpPr/>
          <p:nvPr/>
        </p:nvSpPr>
        <p:spPr>
          <a:xfrm>
            <a:off x="6446520" y="3803904"/>
            <a:ext cx="146304" cy="146304"/>
          </a:xfrm>
          <a:prstGeom prst="rect">
            <a:avLst/>
          </a:prstGeom>
          <a:solidFill>
            <a:srgbClr val="FFFFFF"/>
          </a:solidFill>
          <a:ln w="12700">
            <a:solidFill>
              <a:srgbClr val="FFFFFF"/>
            </a:solidFill>
            <a:prstDash val="solid"/>
          </a:ln>
        </p:spPr>
        <p:txBody>
          <a:bodyPr/>
          <a:lstStyle/>
          <a:p>
            <a:endParaRPr lang="en-US" sz="2800"/>
          </a:p>
        </p:txBody>
      </p:sp>
      <p:sp>
        <p:nvSpPr>
          <p:cNvPr id="29" name="Text 24"/>
          <p:cNvSpPr/>
          <p:nvPr/>
        </p:nvSpPr>
        <p:spPr>
          <a:xfrm>
            <a:off x="6720840" y="3657600"/>
            <a:ext cx="4846320" cy="411480"/>
          </a:xfrm>
          <a:prstGeom prst="rect">
            <a:avLst/>
          </a:prstGeom>
          <a:noFill/>
          <a:ln/>
        </p:spPr>
        <p:txBody>
          <a:bodyPr wrap="square" lIns="0" tIns="0" rIns="0" bIns="0" rtlCol="0" anchor="ctr"/>
          <a:lstStyle/>
          <a:p>
            <a:pPr marL="0" indent="0">
              <a:buNone/>
            </a:pPr>
            <a:r>
              <a:rPr lang="en-US" b="1" dirty="0">
                <a:solidFill>
                  <a:srgbClr val="FFFFFF"/>
                </a:solidFill>
                <a:latin typeface="Aptos" pitchFamily="34" charset="0"/>
                <a:ea typeface="Aptos" pitchFamily="34" charset="-122"/>
                <a:cs typeface="Aptos" pitchFamily="34" charset="-120"/>
              </a:rPr>
              <a:t>Adversary intent and strategy</a:t>
            </a:r>
            <a:endParaRPr lang="en-US" dirty="0"/>
          </a:p>
        </p:txBody>
      </p:sp>
      <p:sp>
        <p:nvSpPr>
          <p:cNvPr id="30" name="Shape 25"/>
          <p:cNvSpPr/>
          <p:nvPr/>
        </p:nvSpPr>
        <p:spPr>
          <a:xfrm>
            <a:off x="6446520" y="4215384"/>
            <a:ext cx="146304" cy="146304"/>
          </a:xfrm>
          <a:prstGeom prst="rect">
            <a:avLst/>
          </a:prstGeom>
          <a:solidFill>
            <a:srgbClr val="FFFFFF"/>
          </a:solidFill>
          <a:ln w="12700">
            <a:solidFill>
              <a:srgbClr val="FFFFFF"/>
            </a:solidFill>
            <a:prstDash val="solid"/>
          </a:ln>
        </p:spPr>
        <p:txBody>
          <a:bodyPr/>
          <a:lstStyle/>
          <a:p>
            <a:endParaRPr lang="en-US" sz="2800"/>
          </a:p>
        </p:txBody>
      </p:sp>
      <p:sp>
        <p:nvSpPr>
          <p:cNvPr id="31" name="Text 26"/>
          <p:cNvSpPr/>
          <p:nvPr/>
        </p:nvSpPr>
        <p:spPr>
          <a:xfrm>
            <a:off x="6720840" y="4069080"/>
            <a:ext cx="4846320" cy="411480"/>
          </a:xfrm>
          <a:prstGeom prst="rect">
            <a:avLst/>
          </a:prstGeom>
          <a:noFill/>
          <a:ln/>
        </p:spPr>
        <p:txBody>
          <a:bodyPr wrap="square" lIns="0" tIns="0" rIns="0" bIns="0" rtlCol="0" anchor="ctr"/>
          <a:lstStyle/>
          <a:p>
            <a:pPr marL="0" indent="0">
              <a:buNone/>
            </a:pPr>
            <a:r>
              <a:rPr lang="en-US" b="1" dirty="0">
                <a:solidFill>
                  <a:srgbClr val="FFFFFF"/>
                </a:solidFill>
                <a:latin typeface="Aptos" pitchFamily="34" charset="0"/>
                <a:ea typeface="Aptos" pitchFamily="34" charset="-122"/>
                <a:cs typeface="Aptos" pitchFamily="34" charset="-120"/>
              </a:rPr>
              <a:t>Root-cause analysis</a:t>
            </a:r>
            <a:endParaRPr lang="en-US" dirty="0"/>
          </a:p>
        </p:txBody>
      </p:sp>
      <p:sp>
        <p:nvSpPr>
          <p:cNvPr id="32" name="Shape 27"/>
          <p:cNvSpPr/>
          <p:nvPr/>
        </p:nvSpPr>
        <p:spPr>
          <a:xfrm>
            <a:off x="6446520" y="4626864"/>
            <a:ext cx="146304" cy="146304"/>
          </a:xfrm>
          <a:prstGeom prst="rect">
            <a:avLst/>
          </a:prstGeom>
          <a:solidFill>
            <a:srgbClr val="FFFFFF"/>
          </a:solidFill>
          <a:ln w="12700">
            <a:solidFill>
              <a:srgbClr val="FFFFFF"/>
            </a:solidFill>
            <a:prstDash val="solid"/>
          </a:ln>
        </p:spPr>
        <p:txBody>
          <a:bodyPr/>
          <a:lstStyle/>
          <a:p>
            <a:endParaRPr lang="en-US" sz="2800"/>
          </a:p>
        </p:txBody>
      </p:sp>
      <p:sp>
        <p:nvSpPr>
          <p:cNvPr id="33" name="Text 28"/>
          <p:cNvSpPr/>
          <p:nvPr/>
        </p:nvSpPr>
        <p:spPr>
          <a:xfrm>
            <a:off x="6720840" y="4480560"/>
            <a:ext cx="4846320" cy="411480"/>
          </a:xfrm>
          <a:prstGeom prst="rect">
            <a:avLst/>
          </a:prstGeom>
          <a:noFill/>
          <a:ln/>
        </p:spPr>
        <p:txBody>
          <a:bodyPr wrap="square" lIns="0" tIns="0" rIns="0" bIns="0" rtlCol="0" anchor="ctr"/>
          <a:lstStyle/>
          <a:p>
            <a:pPr marL="0" indent="0">
              <a:buNone/>
            </a:pPr>
            <a:r>
              <a:rPr lang="en-US" b="1" dirty="0">
                <a:solidFill>
                  <a:srgbClr val="FFFFFF"/>
                </a:solidFill>
                <a:latin typeface="Aptos" pitchFamily="34" charset="0"/>
                <a:ea typeface="Aptos" pitchFamily="34" charset="-122"/>
                <a:cs typeface="Aptos" pitchFamily="34" charset="-120"/>
              </a:rPr>
              <a:t>Creative problem-solving (zero-days)</a:t>
            </a:r>
            <a:endParaRPr lang="en-US" dirty="0"/>
          </a:p>
        </p:txBody>
      </p:sp>
      <p:sp>
        <p:nvSpPr>
          <p:cNvPr id="34" name="Shape 29"/>
          <p:cNvSpPr/>
          <p:nvPr/>
        </p:nvSpPr>
        <p:spPr>
          <a:xfrm>
            <a:off x="6446520" y="5038344"/>
            <a:ext cx="146304" cy="146304"/>
          </a:xfrm>
          <a:prstGeom prst="rect">
            <a:avLst/>
          </a:prstGeom>
          <a:solidFill>
            <a:srgbClr val="FFFFFF"/>
          </a:solidFill>
          <a:ln w="12700">
            <a:solidFill>
              <a:srgbClr val="FFFFFF"/>
            </a:solidFill>
            <a:prstDash val="solid"/>
          </a:ln>
        </p:spPr>
        <p:txBody>
          <a:bodyPr/>
          <a:lstStyle/>
          <a:p>
            <a:endParaRPr lang="en-US" sz="2800"/>
          </a:p>
        </p:txBody>
      </p:sp>
      <p:sp>
        <p:nvSpPr>
          <p:cNvPr id="35" name="Text 30"/>
          <p:cNvSpPr/>
          <p:nvPr/>
        </p:nvSpPr>
        <p:spPr>
          <a:xfrm>
            <a:off x="6720840" y="4892040"/>
            <a:ext cx="4846320" cy="411480"/>
          </a:xfrm>
          <a:prstGeom prst="rect">
            <a:avLst/>
          </a:prstGeom>
          <a:noFill/>
          <a:ln/>
        </p:spPr>
        <p:txBody>
          <a:bodyPr wrap="square" lIns="0" tIns="0" rIns="0" bIns="0" rtlCol="0" anchor="ctr"/>
          <a:lstStyle/>
          <a:p>
            <a:pPr marL="0" indent="0">
              <a:buNone/>
            </a:pPr>
            <a:r>
              <a:rPr lang="en-US" b="1" dirty="0">
                <a:solidFill>
                  <a:srgbClr val="FFFFFF"/>
                </a:solidFill>
                <a:latin typeface="Aptos" pitchFamily="34" charset="0"/>
                <a:ea typeface="Aptos" pitchFamily="34" charset="-122"/>
                <a:cs typeface="Aptos" pitchFamily="34" charset="-120"/>
              </a:rPr>
              <a:t>Ethical and risk judgment</a:t>
            </a:r>
            <a:endParaRPr lang="en-US" dirty="0"/>
          </a:p>
        </p:txBody>
      </p:sp>
      <p:sp>
        <p:nvSpPr>
          <p:cNvPr id="36" name="Shape 31"/>
          <p:cNvSpPr/>
          <p:nvPr/>
        </p:nvSpPr>
        <p:spPr>
          <a:xfrm>
            <a:off x="6446520" y="5449824"/>
            <a:ext cx="146304" cy="146304"/>
          </a:xfrm>
          <a:prstGeom prst="rect">
            <a:avLst/>
          </a:prstGeom>
          <a:solidFill>
            <a:srgbClr val="FFFFFF"/>
          </a:solidFill>
          <a:ln w="12700">
            <a:solidFill>
              <a:srgbClr val="FFFFFF"/>
            </a:solidFill>
            <a:prstDash val="solid"/>
          </a:ln>
        </p:spPr>
        <p:txBody>
          <a:bodyPr/>
          <a:lstStyle/>
          <a:p>
            <a:endParaRPr lang="en-US" sz="2800"/>
          </a:p>
        </p:txBody>
      </p:sp>
      <p:sp>
        <p:nvSpPr>
          <p:cNvPr id="37" name="Text 32"/>
          <p:cNvSpPr/>
          <p:nvPr/>
        </p:nvSpPr>
        <p:spPr>
          <a:xfrm>
            <a:off x="6720840" y="5303520"/>
            <a:ext cx="4846320" cy="411480"/>
          </a:xfrm>
          <a:prstGeom prst="rect">
            <a:avLst/>
          </a:prstGeom>
          <a:noFill/>
          <a:ln/>
        </p:spPr>
        <p:txBody>
          <a:bodyPr wrap="square" lIns="0" tIns="0" rIns="0" bIns="0" rtlCol="0" anchor="ctr"/>
          <a:lstStyle/>
          <a:p>
            <a:pPr marL="0" indent="0">
              <a:buNone/>
            </a:pPr>
            <a:r>
              <a:rPr lang="en-US" b="1" dirty="0">
                <a:solidFill>
                  <a:srgbClr val="FFFFFF"/>
                </a:solidFill>
                <a:latin typeface="Aptos" pitchFamily="34" charset="0"/>
                <a:ea typeface="Aptos" pitchFamily="34" charset="-122"/>
                <a:cs typeface="Aptos" pitchFamily="34" charset="-120"/>
              </a:rPr>
              <a:t>Communication with leadership</a:t>
            </a:r>
            <a:endParaRPr lang="en-US" dirty="0"/>
          </a:p>
        </p:txBody>
      </p:sp>
      <p:sp>
        <p:nvSpPr>
          <p:cNvPr id="38" name="Text 33"/>
          <p:cNvSpPr/>
          <p:nvPr/>
        </p:nvSpPr>
        <p:spPr>
          <a:xfrm>
            <a:off x="457200" y="6263640"/>
            <a:ext cx="11247120" cy="274320"/>
          </a:xfrm>
          <a:prstGeom prst="rect">
            <a:avLst/>
          </a:prstGeom>
          <a:noFill/>
          <a:ln/>
        </p:spPr>
        <p:txBody>
          <a:bodyPr wrap="square" lIns="0" tIns="0" rIns="0" bIns="0" rtlCol="0" anchor="ctr"/>
          <a:lstStyle/>
          <a:p>
            <a:pPr marL="0" indent="0" algn="ctr">
              <a:buNone/>
            </a:pPr>
            <a:r>
              <a:rPr lang="en-US" sz="1400" dirty="0">
                <a:solidFill>
                  <a:srgbClr val="B3B3CC"/>
                </a:solidFill>
                <a:latin typeface="Aptos" pitchFamily="34" charset="0"/>
                <a:ea typeface="Aptos" pitchFamily="34" charset="-122"/>
                <a:cs typeface="Aptos" pitchFamily="34" charset="-120"/>
              </a:rPr>
              <a:t>AI tells you </a:t>
            </a:r>
            <a:r>
              <a:rPr lang="en-US" sz="1400" b="1" dirty="0">
                <a:solidFill>
                  <a:srgbClr val="FFFFFF"/>
                </a:solidFill>
                <a:latin typeface="Aptos" pitchFamily="34" charset="0"/>
                <a:ea typeface="Aptos" pitchFamily="34" charset="-122"/>
                <a:cs typeface="Aptos" pitchFamily="34" charset="-120"/>
              </a:rPr>
              <a:t>what</a:t>
            </a:r>
            <a:r>
              <a:rPr lang="en-US" sz="1400" dirty="0">
                <a:solidFill>
                  <a:srgbClr val="B3B3CC"/>
                </a:solidFill>
                <a:latin typeface="Aptos" pitchFamily="34" charset="0"/>
                <a:ea typeface="Aptos" pitchFamily="34" charset="-122"/>
                <a:cs typeface="Aptos" pitchFamily="34" charset="-120"/>
              </a:rPr>
              <a:t> happened. Humans tell the business </a:t>
            </a:r>
            <a:r>
              <a:rPr lang="en-US" sz="1400" b="1" dirty="0">
                <a:solidFill>
                  <a:srgbClr val="008AD7"/>
                </a:solidFill>
                <a:latin typeface="Aptos" pitchFamily="34" charset="0"/>
                <a:ea typeface="Aptos" pitchFamily="34" charset="-122"/>
                <a:cs typeface="Aptos" pitchFamily="34" charset="-120"/>
              </a:rPr>
              <a:t>so what</a:t>
            </a:r>
            <a:r>
              <a:rPr lang="en-US" sz="1400" dirty="0">
                <a:solidFill>
                  <a:srgbClr val="B3B3CC"/>
                </a:solidFill>
                <a:latin typeface="Aptos" pitchFamily="34" charset="0"/>
                <a:ea typeface="Aptos" pitchFamily="34" charset="-122"/>
                <a:cs typeface="Aptos" pitchFamily="34" charset="-120"/>
              </a:rPr>
              <a:t>.</a:t>
            </a:r>
            <a:endParaRPr lang="en-US" sz="1400" dirty="0"/>
          </a:p>
        </p:txBody>
      </p:sp>
      <p:sp>
        <p:nvSpPr>
          <p:cNvPr id="40" name="Shape 34"/>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1" name="Text 35"/>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42" name="Text 36"/>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STEP 5 / 6</a:t>
            </a:r>
            <a:endParaRPr lang="en-US" sz="900" dirty="0"/>
          </a:p>
        </p:txBody>
      </p:sp>
      <p:pic>
        <p:nvPicPr>
          <p:cNvPr id="3" name="Picture 2" descr="NICE | Conference and Expo">
            <a:extLst>
              <a:ext uri="{FF2B5EF4-FFF2-40B4-BE49-F238E27FC236}">
                <a16:creationId xmlns:a16="http://schemas.microsoft.com/office/drawing/2014/main" id="{4407A643-5E07-9ED0-C56B-58724CE4BEE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10424160" y="228600"/>
            <a:ext cx="1463040" cy="1280160"/>
          </a:xfrm>
          <a:prstGeom prst="rect">
            <a:avLst/>
          </a:prstGeom>
          <a:noFill/>
          <a:ln/>
        </p:spPr>
        <p:txBody>
          <a:bodyPr wrap="square" lIns="0" tIns="0" rIns="0" bIns="0" rtlCol="0" anchor="t"/>
          <a:lstStyle/>
          <a:p>
            <a:pPr marL="0" indent="0" algn="r">
              <a:buNone/>
            </a:pPr>
            <a:r>
              <a:rPr lang="en-US" sz="8000" b="1" dirty="0">
                <a:solidFill>
                  <a:srgbClr val="513DDC"/>
                </a:solidFill>
                <a:latin typeface="Aptos Display" pitchFamily="34" charset="0"/>
                <a:ea typeface="Aptos Display" pitchFamily="34" charset="-122"/>
                <a:cs typeface="Aptos Display" pitchFamily="34" charset="-120"/>
              </a:rPr>
              <a:t>06</a:t>
            </a:r>
            <a:endParaRPr lang="en-US" sz="8000" dirty="0"/>
          </a:p>
        </p:txBody>
      </p:sp>
      <p:sp>
        <p:nvSpPr>
          <p:cNvPr id="5" name="Text 2"/>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STEP 6  ·  THE ENGINE</a:t>
            </a:r>
            <a:endParaRPr lang="en-US" sz="1100" dirty="0"/>
          </a:p>
        </p:txBody>
      </p:sp>
      <p:sp>
        <p:nvSpPr>
          <p:cNvPr id="6" name="Text 3"/>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Create continuous learning pipelines</a:t>
            </a:r>
            <a:endParaRPr lang="en-US" sz="2800" dirty="0"/>
          </a:p>
        </p:txBody>
      </p:sp>
      <p:sp>
        <p:nvSpPr>
          <p:cNvPr id="7" name="Text 4"/>
          <p:cNvSpPr/>
          <p:nvPr/>
        </p:nvSpPr>
        <p:spPr>
          <a:xfrm>
            <a:off x="2011680" y="1188720"/>
            <a:ext cx="8229600" cy="41148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Threats compound. So must your team's skills. One-and-done training is not a strategy.</a:t>
            </a:r>
            <a:endParaRPr lang="en-US" sz="1400" dirty="0"/>
          </a:p>
        </p:txBody>
      </p:sp>
      <p:sp>
        <p:nvSpPr>
          <p:cNvPr id="8" name="Shape 5"/>
          <p:cNvSpPr/>
          <p:nvPr/>
        </p:nvSpPr>
        <p:spPr>
          <a:xfrm>
            <a:off x="457200" y="2286000"/>
            <a:ext cx="5577840" cy="182880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9" name="Text 6"/>
          <p:cNvSpPr/>
          <p:nvPr/>
        </p:nvSpPr>
        <p:spPr>
          <a:xfrm>
            <a:off x="640080" y="2423160"/>
            <a:ext cx="914400" cy="594360"/>
          </a:xfrm>
          <a:prstGeom prst="rect">
            <a:avLst/>
          </a:prstGeom>
          <a:noFill/>
          <a:ln/>
        </p:spPr>
        <p:txBody>
          <a:bodyPr wrap="square" lIns="0" tIns="0" rIns="0" bIns="0" rtlCol="0" anchor="ctr"/>
          <a:lstStyle/>
          <a:p>
            <a:pPr marL="0" indent="0">
              <a:buNone/>
            </a:pPr>
            <a:r>
              <a:rPr lang="en-US" sz="4400" b="1" dirty="0">
                <a:solidFill>
                  <a:srgbClr val="008AD7"/>
                </a:solidFill>
                <a:latin typeface="Aptos Display" pitchFamily="34" charset="0"/>
                <a:ea typeface="Aptos Display" pitchFamily="34" charset="-122"/>
                <a:cs typeface="Aptos Display" pitchFamily="34" charset="-120"/>
              </a:rPr>
              <a:t>Q1</a:t>
            </a:r>
            <a:endParaRPr lang="en-US" sz="4400" dirty="0"/>
          </a:p>
        </p:txBody>
      </p:sp>
      <p:sp>
        <p:nvSpPr>
          <p:cNvPr id="10" name="Text 7"/>
          <p:cNvSpPr/>
          <p:nvPr/>
        </p:nvSpPr>
        <p:spPr>
          <a:xfrm>
            <a:off x="1691640" y="2468880"/>
            <a:ext cx="4206240" cy="411480"/>
          </a:xfrm>
          <a:prstGeom prst="rect">
            <a:avLst/>
          </a:prstGeom>
          <a:noFill/>
          <a:ln/>
        </p:spPr>
        <p:txBody>
          <a:bodyPr wrap="square" lIns="0" tIns="0" rIns="0" bIns="0" rtlCol="0" anchor="ct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Hands-on labs</a:t>
            </a:r>
            <a:endParaRPr lang="en-US" sz="2400" dirty="0"/>
          </a:p>
        </p:txBody>
      </p:sp>
      <p:sp>
        <p:nvSpPr>
          <p:cNvPr id="11" name="Text 8"/>
          <p:cNvSpPr/>
          <p:nvPr/>
        </p:nvSpPr>
        <p:spPr>
          <a:xfrm>
            <a:off x="1691640" y="2971800"/>
            <a:ext cx="4206240" cy="105156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AI literacy modules; prompt engineering exercises in a safe range.</a:t>
            </a:r>
            <a:endParaRPr lang="en-US" dirty="0"/>
          </a:p>
        </p:txBody>
      </p:sp>
      <p:sp>
        <p:nvSpPr>
          <p:cNvPr id="12" name="Shape 9"/>
          <p:cNvSpPr/>
          <p:nvPr/>
        </p:nvSpPr>
        <p:spPr>
          <a:xfrm>
            <a:off x="6172200" y="2286000"/>
            <a:ext cx="5577840" cy="182880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3" name="Text 10"/>
          <p:cNvSpPr/>
          <p:nvPr/>
        </p:nvSpPr>
        <p:spPr>
          <a:xfrm>
            <a:off x="6355080" y="2423160"/>
            <a:ext cx="914400" cy="594360"/>
          </a:xfrm>
          <a:prstGeom prst="rect">
            <a:avLst/>
          </a:prstGeom>
          <a:noFill/>
          <a:ln/>
        </p:spPr>
        <p:txBody>
          <a:bodyPr wrap="square" lIns="0" tIns="0" rIns="0" bIns="0" rtlCol="0" anchor="ctr"/>
          <a:lstStyle/>
          <a:p>
            <a:pPr marL="0" indent="0">
              <a:buNone/>
            </a:pPr>
            <a:r>
              <a:rPr lang="en-US" sz="4400" b="1" dirty="0">
                <a:solidFill>
                  <a:srgbClr val="008AD7"/>
                </a:solidFill>
                <a:latin typeface="Aptos Display" pitchFamily="34" charset="0"/>
                <a:ea typeface="Aptos Display" pitchFamily="34" charset="-122"/>
                <a:cs typeface="Aptos Display" pitchFamily="34" charset="-120"/>
              </a:rPr>
              <a:t>Q2</a:t>
            </a:r>
            <a:endParaRPr lang="en-US" sz="4400" dirty="0"/>
          </a:p>
        </p:txBody>
      </p:sp>
      <p:sp>
        <p:nvSpPr>
          <p:cNvPr id="14" name="Text 11"/>
          <p:cNvSpPr/>
          <p:nvPr/>
        </p:nvSpPr>
        <p:spPr>
          <a:xfrm>
            <a:off x="7406640" y="2468880"/>
            <a:ext cx="4206240" cy="411480"/>
          </a:xfrm>
          <a:prstGeom prst="rect">
            <a:avLst/>
          </a:prstGeom>
          <a:noFill/>
          <a:ln/>
        </p:spPr>
        <p:txBody>
          <a:bodyPr wrap="square" lIns="0" tIns="0" rIns="0" bIns="0" rtlCol="0" anchor="ct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Joint hunts</a:t>
            </a:r>
            <a:endParaRPr lang="en-US" sz="2400" dirty="0"/>
          </a:p>
        </p:txBody>
      </p:sp>
      <p:sp>
        <p:nvSpPr>
          <p:cNvPr id="15" name="Text 12"/>
          <p:cNvSpPr/>
          <p:nvPr/>
        </p:nvSpPr>
        <p:spPr>
          <a:xfrm>
            <a:off x="7406640" y="2971800"/>
            <a:ext cx="4206240" cy="105156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Human and AI co-investigations against fresh threat scenarios.</a:t>
            </a:r>
            <a:endParaRPr lang="en-US" dirty="0"/>
          </a:p>
        </p:txBody>
      </p:sp>
      <p:sp>
        <p:nvSpPr>
          <p:cNvPr id="16" name="Shape 13"/>
          <p:cNvSpPr/>
          <p:nvPr/>
        </p:nvSpPr>
        <p:spPr>
          <a:xfrm>
            <a:off x="457200" y="4251960"/>
            <a:ext cx="5577840" cy="182880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7" name="Text 14"/>
          <p:cNvSpPr/>
          <p:nvPr/>
        </p:nvSpPr>
        <p:spPr>
          <a:xfrm>
            <a:off x="640080" y="4389120"/>
            <a:ext cx="914400" cy="594360"/>
          </a:xfrm>
          <a:prstGeom prst="rect">
            <a:avLst/>
          </a:prstGeom>
          <a:noFill/>
          <a:ln/>
        </p:spPr>
        <p:txBody>
          <a:bodyPr wrap="square" lIns="0" tIns="0" rIns="0" bIns="0" rtlCol="0" anchor="ctr"/>
          <a:lstStyle/>
          <a:p>
            <a:pPr marL="0" indent="0">
              <a:buNone/>
            </a:pPr>
            <a:r>
              <a:rPr lang="en-US" sz="4400" b="1" dirty="0">
                <a:solidFill>
                  <a:srgbClr val="008AD7"/>
                </a:solidFill>
                <a:latin typeface="Aptos Display" pitchFamily="34" charset="0"/>
                <a:ea typeface="Aptos Display" pitchFamily="34" charset="-122"/>
                <a:cs typeface="Aptos Display" pitchFamily="34" charset="-120"/>
              </a:rPr>
              <a:t>Q3</a:t>
            </a:r>
            <a:endParaRPr lang="en-US" sz="4400" dirty="0"/>
          </a:p>
        </p:txBody>
      </p:sp>
      <p:sp>
        <p:nvSpPr>
          <p:cNvPr id="18" name="Text 15"/>
          <p:cNvSpPr/>
          <p:nvPr/>
        </p:nvSpPr>
        <p:spPr>
          <a:xfrm>
            <a:off x="1691640" y="4434840"/>
            <a:ext cx="4206240" cy="411480"/>
          </a:xfrm>
          <a:prstGeom prst="rect">
            <a:avLst/>
          </a:prstGeom>
          <a:noFill/>
          <a:ln/>
        </p:spPr>
        <p:txBody>
          <a:bodyPr wrap="square" lIns="0" tIns="0" rIns="0" bIns="0" rtlCol="0" anchor="ct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Automation reviews</a:t>
            </a:r>
            <a:endParaRPr lang="en-US" sz="2400" dirty="0"/>
          </a:p>
        </p:txBody>
      </p:sp>
      <p:sp>
        <p:nvSpPr>
          <p:cNvPr id="19" name="Text 16"/>
          <p:cNvSpPr/>
          <p:nvPr/>
        </p:nvSpPr>
        <p:spPr>
          <a:xfrm>
            <a:off x="1691640" y="4937760"/>
            <a:ext cx="4206240" cy="105156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Audit playbooks, retire stale ones, commission new SOAR designs.</a:t>
            </a:r>
            <a:endParaRPr lang="en-US" dirty="0"/>
          </a:p>
        </p:txBody>
      </p:sp>
      <p:sp>
        <p:nvSpPr>
          <p:cNvPr id="20" name="Shape 17"/>
          <p:cNvSpPr/>
          <p:nvPr/>
        </p:nvSpPr>
        <p:spPr>
          <a:xfrm>
            <a:off x="6172200" y="4251960"/>
            <a:ext cx="5577840" cy="182880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1" name="Text 18"/>
          <p:cNvSpPr/>
          <p:nvPr/>
        </p:nvSpPr>
        <p:spPr>
          <a:xfrm>
            <a:off x="6355080" y="4389120"/>
            <a:ext cx="914400" cy="594360"/>
          </a:xfrm>
          <a:prstGeom prst="rect">
            <a:avLst/>
          </a:prstGeom>
          <a:noFill/>
          <a:ln/>
        </p:spPr>
        <p:txBody>
          <a:bodyPr wrap="square" lIns="0" tIns="0" rIns="0" bIns="0" rtlCol="0" anchor="ctr"/>
          <a:lstStyle/>
          <a:p>
            <a:pPr marL="0" indent="0">
              <a:buNone/>
            </a:pPr>
            <a:r>
              <a:rPr lang="en-US" sz="4400" b="1" dirty="0">
                <a:solidFill>
                  <a:srgbClr val="008AD7"/>
                </a:solidFill>
                <a:latin typeface="Aptos Display" pitchFamily="34" charset="0"/>
                <a:ea typeface="Aptos Display" pitchFamily="34" charset="-122"/>
                <a:cs typeface="Aptos Display" pitchFamily="34" charset="-120"/>
              </a:rPr>
              <a:t>Q4</a:t>
            </a:r>
            <a:endParaRPr lang="en-US" sz="4400" dirty="0"/>
          </a:p>
        </p:txBody>
      </p:sp>
      <p:sp>
        <p:nvSpPr>
          <p:cNvPr id="22" name="Text 19"/>
          <p:cNvSpPr/>
          <p:nvPr/>
        </p:nvSpPr>
        <p:spPr>
          <a:xfrm>
            <a:off x="7406640" y="4434840"/>
            <a:ext cx="4206240" cy="411480"/>
          </a:xfrm>
          <a:prstGeom prst="rect">
            <a:avLst/>
          </a:prstGeom>
          <a:noFill/>
          <a:ln/>
        </p:spPr>
        <p:txBody>
          <a:bodyPr wrap="square" lIns="0" tIns="0" rIns="0" bIns="0" rtlCol="0" anchor="ct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Adversarial drills</a:t>
            </a:r>
            <a:endParaRPr lang="en-US" sz="2400" dirty="0"/>
          </a:p>
        </p:txBody>
      </p:sp>
      <p:sp>
        <p:nvSpPr>
          <p:cNvPr id="23" name="Text 20"/>
          <p:cNvSpPr/>
          <p:nvPr/>
        </p:nvSpPr>
        <p:spPr>
          <a:xfrm>
            <a:off x="7406640" y="4937760"/>
            <a:ext cx="4206240" cy="105156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Team Exercises with adversarial AI elements: deepfake phishing, prompt injection, polymorphic malware.</a:t>
            </a:r>
            <a:endParaRPr lang="en-US" dirty="0"/>
          </a:p>
        </p:txBody>
      </p:sp>
      <p:sp>
        <p:nvSpPr>
          <p:cNvPr id="24" name="Text 21"/>
          <p:cNvSpPr/>
          <p:nvPr/>
        </p:nvSpPr>
        <p:spPr>
          <a:xfrm>
            <a:off x="457200" y="6263640"/>
            <a:ext cx="11247120" cy="27432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pitchFamily="34" charset="0"/>
                <a:ea typeface="Aptos" pitchFamily="34" charset="-122"/>
                <a:cs typeface="Aptos" pitchFamily="34" charset="-120"/>
              </a:rPr>
              <a:t>The teams that win do not train once a year. They train as continuously as their adversaries adapt.</a:t>
            </a:r>
            <a:endParaRPr lang="en-US" sz="1300" dirty="0"/>
          </a:p>
        </p:txBody>
      </p:sp>
      <p:sp>
        <p:nvSpPr>
          <p:cNvPr id="26" name="Shape 22"/>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27" name="Text 23"/>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28" name="Text 24"/>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STEP 6 / 6</a:t>
            </a:r>
            <a:endParaRPr lang="en-US" sz="900" dirty="0"/>
          </a:p>
        </p:txBody>
      </p:sp>
      <p:pic>
        <p:nvPicPr>
          <p:cNvPr id="3" name="Picture 2" descr="NICE | Conference and Expo">
            <a:extLst>
              <a:ext uri="{FF2B5EF4-FFF2-40B4-BE49-F238E27FC236}">
                <a16:creationId xmlns:a16="http://schemas.microsoft.com/office/drawing/2014/main" id="{2EEEF653-C4EF-F245-BDD8-A844C65888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WHAT GOOD LOOKS LIKE</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An 18-month SOC transformation  - Example Goals</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300" dirty="0">
                <a:solidFill>
                  <a:srgbClr val="D4D4E4"/>
                </a:solidFill>
                <a:latin typeface="Aptos" pitchFamily="34" charset="0"/>
                <a:ea typeface="Aptos" pitchFamily="34" charset="-122"/>
                <a:cs typeface="Aptos" pitchFamily="34" charset="-120"/>
              </a:rPr>
              <a:t>**Anonymized composite based on vendor use cases, market research, and customer journeys. </a:t>
            </a:r>
            <a:endParaRPr lang="en-US" sz="1300" dirty="0"/>
          </a:p>
        </p:txBody>
      </p:sp>
      <p:sp>
        <p:nvSpPr>
          <p:cNvPr id="7" name="Shape 4"/>
          <p:cNvSpPr/>
          <p:nvPr/>
        </p:nvSpPr>
        <p:spPr>
          <a:xfrm>
            <a:off x="457200" y="1691640"/>
            <a:ext cx="2708910" cy="443484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8" name="Shape 5"/>
          <p:cNvSpPr/>
          <p:nvPr/>
        </p:nvSpPr>
        <p:spPr>
          <a:xfrm>
            <a:off x="457200" y="1691640"/>
            <a:ext cx="2708910" cy="73152"/>
          </a:xfrm>
          <a:prstGeom prst="rect">
            <a:avLst/>
          </a:prstGeom>
          <a:solidFill>
            <a:srgbClr val="FF40E0"/>
          </a:solidFill>
          <a:ln w="12700">
            <a:solidFill>
              <a:srgbClr val="FF40E0"/>
            </a:solidFill>
            <a:prstDash val="solid"/>
          </a:ln>
        </p:spPr>
        <p:txBody>
          <a:bodyPr/>
          <a:lstStyle/>
          <a:p>
            <a:endParaRPr lang="en-US"/>
          </a:p>
        </p:txBody>
      </p:sp>
      <p:sp>
        <p:nvSpPr>
          <p:cNvPr id="9" name="Text 6"/>
          <p:cNvSpPr/>
          <p:nvPr/>
        </p:nvSpPr>
        <p:spPr>
          <a:xfrm>
            <a:off x="640080" y="1874520"/>
            <a:ext cx="2343150" cy="274320"/>
          </a:xfrm>
          <a:prstGeom prst="rect">
            <a:avLst/>
          </a:prstGeom>
          <a:noFill/>
          <a:ln/>
        </p:spPr>
        <p:txBody>
          <a:bodyPr wrap="square" lIns="0" tIns="0" rIns="0" bIns="0" rtlCol="0" anchor="ctr"/>
          <a:lstStyle/>
          <a:p>
            <a:pPr marL="0" indent="0">
              <a:buNone/>
            </a:pPr>
            <a:r>
              <a:rPr lang="en-US" sz="1100" b="1" kern="0" spc="400" dirty="0">
                <a:solidFill>
                  <a:srgbClr val="FF40E0"/>
                </a:solidFill>
                <a:latin typeface="Aptos" pitchFamily="34" charset="0"/>
                <a:ea typeface="Aptos" pitchFamily="34" charset="-122"/>
                <a:cs typeface="Aptos" pitchFamily="34" charset="-120"/>
              </a:rPr>
              <a:t>MONTH 0</a:t>
            </a:r>
            <a:endParaRPr lang="en-US" sz="1100" dirty="0"/>
          </a:p>
        </p:txBody>
      </p:sp>
      <p:sp>
        <p:nvSpPr>
          <p:cNvPr id="10" name="Text 7"/>
          <p:cNvSpPr/>
          <p:nvPr/>
        </p:nvSpPr>
        <p:spPr>
          <a:xfrm>
            <a:off x="640080" y="2194560"/>
            <a:ext cx="2343150" cy="64008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Baseline</a:t>
            </a:r>
            <a:endParaRPr lang="en-US" sz="1500" dirty="0"/>
          </a:p>
        </p:txBody>
      </p:sp>
      <p:sp>
        <p:nvSpPr>
          <p:cNvPr id="11" name="Text 8"/>
          <p:cNvSpPr/>
          <p:nvPr/>
        </p:nvSpPr>
        <p:spPr>
          <a:xfrm>
            <a:off x="640080" y="2971800"/>
            <a:ext cx="2343150" cy="91440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Reactive SOC, 50+ tools, 8 AI-related skills gaps identified.</a:t>
            </a:r>
            <a:endParaRPr lang="en-US" sz="1100" dirty="0"/>
          </a:p>
        </p:txBody>
      </p:sp>
      <p:sp>
        <p:nvSpPr>
          <p:cNvPr id="12" name="Shape 9"/>
          <p:cNvSpPr/>
          <p:nvPr/>
        </p:nvSpPr>
        <p:spPr>
          <a:xfrm>
            <a:off x="640080" y="4023360"/>
            <a:ext cx="2343150" cy="0"/>
          </a:xfrm>
          <a:prstGeom prst="line">
            <a:avLst/>
          </a:prstGeom>
          <a:noFill/>
          <a:ln w="6350">
            <a:solidFill>
              <a:srgbClr val="008AD7">
                <a:alpha val="40000"/>
              </a:srgbClr>
            </a:solidFill>
            <a:prstDash val="solid"/>
          </a:ln>
        </p:spPr>
        <p:txBody>
          <a:bodyPr/>
          <a:lstStyle/>
          <a:p>
            <a:endParaRPr lang="en-US"/>
          </a:p>
        </p:txBody>
      </p:sp>
      <p:sp>
        <p:nvSpPr>
          <p:cNvPr id="13" name="Text 10"/>
          <p:cNvSpPr/>
          <p:nvPr/>
        </p:nvSpPr>
        <p:spPr>
          <a:xfrm>
            <a:off x="640080" y="4087368"/>
            <a:ext cx="2343150" cy="22860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KEY METRICS</a:t>
            </a:r>
            <a:endParaRPr lang="en-US" sz="800" dirty="0"/>
          </a:p>
        </p:txBody>
      </p:sp>
      <p:sp>
        <p:nvSpPr>
          <p:cNvPr id="14" name="Text 11"/>
          <p:cNvSpPr/>
          <p:nvPr/>
        </p:nvSpPr>
        <p:spPr>
          <a:xfrm>
            <a:off x="640080" y="4389120"/>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MTTD</a:t>
            </a:r>
            <a:endParaRPr lang="en-US" sz="1100" dirty="0"/>
          </a:p>
        </p:txBody>
      </p:sp>
      <p:sp>
        <p:nvSpPr>
          <p:cNvPr id="15" name="Text 12"/>
          <p:cNvSpPr/>
          <p:nvPr/>
        </p:nvSpPr>
        <p:spPr>
          <a:xfrm>
            <a:off x="1811655" y="4389120"/>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4.2 hrs</a:t>
            </a:r>
            <a:endParaRPr lang="en-US" sz="1300" dirty="0"/>
          </a:p>
        </p:txBody>
      </p:sp>
      <p:sp>
        <p:nvSpPr>
          <p:cNvPr id="16" name="Text 13"/>
          <p:cNvSpPr/>
          <p:nvPr/>
        </p:nvSpPr>
        <p:spPr>
          <a:xfrm>
            <a:off x="640080" y="4773168"/>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MTTR</a:t>
            </a:r>
            <a:endParaRPr lang="en-US" sz="1100" dirty="0"/>
          </a:p>
        </p:txBody>
      </p:sp>
      <p:sp>
        <p:nvSpPr>
          <p:cNvPr id="17" name="Text 14"/>
          <p:cNvSpPr/>
          <p:nvPr/>
        </p:nvSpPr>
        <p:spPr>
          <a:xfrm>
            <a:off x="1811655" y="4773168"/>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11.5 hrs</a:t>
            </a:r>
            <a:endParaRPr lang="en-US" sz="1300" dirty="0"/>
          </a:p>
        </p:txBody>
      </p:sp>
      <p:sp>
        <p:nvSpPr>
          <p:cNvPr id="18" name="Text 15"/>
          <p:cNvSpPr/>
          <p:nvPr/>
        </p:nvSpPr>
        <p:spPr>
          <a:xfrm>
            <a:off x="640080" y="5157216"/>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Alerts / day</a:t>
            </a:r>
            <a:endParaRPr lang="en-US" sz="1100" dirty="0"/>
          </a:p>
        </p:txBody>
      </p:sp>
      <p:sp>
        <p:nvSpPr>
          <p:cNvPr id="19" name="Text 16"/>
          <p:cNvSpPr/>
          <p:nvPr/>
        </p:nvSpPr>
        <p:spPr>
          <a:xfrm>
            <a:off x="1811655" y="5157216"/>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12,400</a:t>
            </a:r>
            <a:endParaRPr lang="en-US" sz="1300" dirty="0"/>
          </a:p>
        </p:txBody>
      </p:sp>
      <p:sp>
        <p:nvSpPr>
          <p:cNvPr id="20" name="Text 17"/>
          <p:cNvSpPr/>
          <p:nvPr/>
        </p:nvSpPr>
        <p:spPr>
          <a:xfrm>
            <a:off x="640080" y="5541264"/>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Auto-closed</a:t>
            </a:r>
            <a:endParaRPr lang="en-US" sz="1100" dirty="0"/>
          </a:p>
        </p:txBody>
      </p:sp>
      <p:sp>
        <p:nvSpPr>
          <p:cNvPr id="21" name="Text 18"/>
          <p:cNvSpPr/>
          <p:nvPr/>
        </p:nvSpPr>
        <p:spPr>
          <a:xfrm>
            <a:off x="1811655" y="5541264"/>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8%</a:t>
            </a:r>
            <a:endParaRPr lang="en-US" sz="1300" dirty="0"/>
          </a:p>
        </p:txBody>
      </p:sp>
      <p:sp>
        <p:nvSpPr>
          <p:cNvPr id="22" name="Shape 19"/>
          <p:cNvSpPr/>
          <p:nvPr/>
        </p:nvSpPr>
        <p:spPr>
          <a:xfrm>
            <a:off x="3303270" y="1691640"/>
            <a:ext cx="2708910" cy="443484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3" name="Shape 20"/>
          <p:cNvSpPr/>
          <p:nvPr/>
        </p:nvSpPr>
        <p:spPr>
          <a:xfrm>
            <a:off x="3303270" y="1691640"/>
            <a:ext cx="2708910" cy="73152"/>
          </a:xfrm>
          <a:prstGeom prst="rect">
            <a:avLst/>
          </a:prstGeom>
          <a:solidFill>
            <a:srgbClr val="008AD7"/>
          </a:solidFill>
          <a:ln w="12700">
            <a:solidFill>
              <a:srgbClr val="008AD7"/>
            </a:solidFill>
            <a:prstDash val="solid"/>
          </a:ln>
        </p:spPr>
        <p:txBody>
          <a:bodyPr/>
          <a:lstStyle/>
          <a:p>
            <a:endParaRPr lang="en-US"/>
          </a:p>
        </p:txBody>
      </p:sp>
      <p:sp>
        <p:nvSpPr>
          <p:cNvPr id="24" name="Text 21"/>
          <p:cNvSpPr/>
          <p:nvPr/>
        </p:nvSpPr>
        <p:spPr>
          <a:xfrm>
            <a:off x="3486150" y="1874520"/>
            <a:ext cx="234315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MONTH 6</a:t>
            </a:r>
            <a:endParaRPr lang="en-US" sz="1100" dirty="0"/>
          </a:p>
        </p:txBody>
      </p:sp>
      <p:sp>
        <p:nvSpPr>
          <p:cNvPr id="25" name="Text 22"/>
          <p:cNvSpPr/>
          <p:nvPr/>
        </p:nvSpPr>
        <p:spPr>
          <a:xfrm>
            <a:off x="3486150" y="2194560"/>
            <a:ext cx="2343150" cy="64008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AI literacy + prompt engineering</a:t>
            </a:r>
            <a:endParaRPr lang="en-US" sz="1500" dirty="0"/>
          </a:p>
        </p:txBody>
      </p:sp>
      <p:sp>
        <p:nvSpPr>
          <p:cNvPr id="26" name="Text 23"/>
          <p:cNvSpPr/>
          <p:nvPr/>
        </p:nvSpPr>
        <p:spPr>
          <a:xfrm>
            <a:off x="3486150" y="2971800"/>
            <a:ext cx="2343150" cy="91440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Steps 1 and 2 rolled out. Quarterly cyber range cycles begin.</a:t>
            </a:r>
            <a:endParaRPr lang="en-US" sz="1100" dirty="0"/>
          </a:p>
        </p:txBody>
      </p:sp>
      <p:sp>
        <p:nvSpPr>
          <p:cNvPr id="27" name="Shape 24"/>
          <p:cNvSpPr/>
          <p:nvPr/>
        </p:nvSpPr>
        <p:spPr>
          <a:xfrm>
            <a:off x="3486150" y="4023360"/>
            <a:ext cx="2343150" cy="0"/>
          </a:xfrm>
          <a:prstGeom prst="line">
            <a:avLst/>
          </a:prstGeom>
          <a:noFill/>
          <a:ln w="6350">
            <a:solidFill>
              <a:srgbClr val="008AD7">
                <a:alpha val="40000"/>
              </a:srgbClr>
            </a:solidFill>
            <a:prstDash val="solid"/>
          </a:ln>
        </p:spPr>
        <p:txBody>
          <a:bodyPr/>
          <a:lstStyle/>
          <a:p>
            <a:endParaRPr lang="en-US"/>
          </a:p>
        </p:txBody>
      </p:sp>
      <p:sp>
        <p:nvSpPr>
          <p:cNvPr id="28" name="Text 25"/>
          <p:cNvSpPr/>
          <p:nvPr/>
        </p:nvSpPr>
        <p:spPr>
          <a:xfrm>
            <a:off x="3486150" y="4087368"/>
            <a:ext cx="2343150" cy="22860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KEY METRICS</a:t>
            </a:r>
            <a:endParaRPr lang="en-US" sz="800" dirty="0"/>
          </a:p>
        </p:txBody>
      </p:sp>
      <p:sp>
        <p:nvSpPr>
          <p:cNvPr id="29" name="Text 26"/>
          <p:cNvSpPr/>
          <p:nvPr/>
        </p:nvSpPr>
        <p:spPr>
          <a:xfrm>
            <a:off x="3486150" y="4389120"/>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MTTD</a:t>
            </a:r>
            <a:endParaRPr lang="en-US" sz="1100" dirty="0"/>
          </a:p>
        </p:txBody>
      </p:sp>
      <p:sp>
        <p:nvSpPr>
          <p:cNvPr id="30" name="Text 27"/>
          <p:cNvSpPr/>
          <p:nvPr/>
        </p:nvSpPr>
        <p:spPr>
          <a:xfrm>
            <a:off x="4657725" y="4389120"/>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2.1 hrs</a:t>
            </a:r>
            <a:endParaRPr lang="en-US" sz="1300" dirty="0"/>
          </a:p>
        </p:txBody>
      </p:sp>
      <p:sp>
        <p:nvSpPr>
          <p:cNvPr id="31" name="Text 28"/>
          <p:cNvSpPr/>
          <p:nvPr/>
        </p:nvSpPr>
        <p:spPr>
          <a:xfrm>
            <a:off x="3486150" y="4773168"/>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MTTR</a:t>
            </a:r>
            <a:endParaRPr lang="en-US" sz="1100" dirty="0"/>
          </a:p>
        </p:txBody>
      </p:sp>
      <p:sp>
        <p:nvSpPr>
          <p:cNvPr id="32" name="Text 29"/>
          <p:cNvSpPr/>
          <p:nvPr/>
        </p:nvSpPr>
        <p:spPr>
          <a:xfrm>
            <a:off x="4657725" y="4773168"/>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6.0 hrs</a:t>
            </a:r>
            <a:endParaRPr lang="en-US" sz="1300" dirty="0"/>
          </a:p>
        </p:txBody>
      </p:sp>
      <p:sp>
        <p:nvSpPr>
          <p:cNvPr id="33" name="Text 30"/>
          <p:cNvSpPr/>
          <p:nvPr/>
        </p:nvSpPr>
        <p:spPr>
          <a:xfrm>
            <a:off x="3486150" y="5157216"/>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Alerts / day</a:t>
            </a:r>
            <a:endParaRPr lang="en-US" sz="1100" dirty="0"/>
          </a:p>
        </p:txBody>
      </p:sp>
      <p:sp>
        <p:nvSpPr>
          <p:cNvPr id="34" name="Text 31"/>
          <p:cNvSpPr/>
          <p:nvPr/>
        </p:nvSpPr>
        <p:spPr>
          <a:xfrm>
            <a:off x="4657725" y="5157216"/>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10,800</a:t>
            </a:r>
            <a:endParaRPr lang="en-US" sz="1300" dirty="0"/>
          </a:p>
        </p:txBody>
      </p:sp>
      <p:sp>
        <p:nvSpPr>
          <p:cNvPr id="35" name="Text 32"/>
          <p:cNvSpPr/>
          <p:nvPr/>
        </p:nvSpPr>
        <p:spPr>
          <a:xfrm>
            <a:off x="3486150" y="5541264"/>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Auto-closed</a:t>
            </a:r>
            <a:endParaRPr lang="en-US" sz="1100" dirty="0"/>
          </a:p>
        </p:txBody>
      </p:sp>
      <p:sp>
        <p:nvSpPr>
          <p:cNvPr id="36" name="Text 33"/>
          <p:cNvSpPr/>
          <p:nvPr/>
        </p:nvSpPr>
        <p:spPr>
          <a:xfrm>
            <a:off x="4657725" y="5541264"/>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22%</a:t>
            </a:r>
            <a:endParaRPr lang="en-US" sz="1300" dirty="0"/>
          </a:p>
        </p:txBody>
      </p:sp>
      <p:sp>
        <p:nvSpPr>
          <p:cNvPr id="37" name="Shape 34"/>
          <p:cNvSpPr/>
          <p:nvPr/>
        </p:nvSpPr>
        <p:spPr>
          <a:xfrm>
            <a:off x="6149340" y="1691640"/>
            <a:ext cx="2708910" cy="443484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38" name="Shape 35"/>
          <p:cNvSpPr/>
          <p:nvPr/>
        </p:nvSpPr>
        <p:spPr>
          <a:xfrm>
            <a:off x="6149340" y="1691640"/>
            <a:ext cx="2708910" cy="73152"/>
          </a:xfrm>
          <a:prstGeom prst="rect">
            <a:avLst/>
          </a:prstGeom>
          <a:solidFill>
            <a:srgbClr val="008AD7"/>
          </a:solidFill>
          <a:ln w="12700">
            <a:solidFill>
              <a:srgbClr val="008AD7"/>
            </a:solidFill>
            <a:prstDash val="solid"/>
          </a:ln>
        </p:spPr>
        <p:txBody>
          <a:bodyPr/>
          <a:lstStyle/>
          <a:p>
            <a:endParaRPr lang="en-US"/>
          </a:p>
        </p:txBody>
      </p:sp>
      <p:sp>
        <p:nvSpPr>
          <p:cNvPr id="39" name="Text 36"/>
          <p:cNvSpPr/>
          <p:nvPr/>
        </p:nvSpPr>
        <p:spPr>
          <a:xfrm>
            <a:off x="6332220" y="1874520"/>
            <a:ext cx="234315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MONTH 12</a:t>
            </a:r>
            <a:endParaRPr lang="en-US" sz="1100" dirty="0"/>
          </a:p>
        </p:txBody>
      </p:sp>
      <p:sp>
        <p:nvSpPr>
          <p:cNvPr id="40" name="Text 37"/>
          <p:cNvSpPr/>
          <p:nvPr/>
        </p:nvSpPr>
        <p:spPr>
          <a:xfrm>
            <a:off x="6332220" y="2194560"/>
            <a:ext cx="2343150" cy="64008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Unified platform + SOAR architecture</a:t>
            </a:r>
            <a:endParaRPr lang="en-US" sz="1500" dirty="0"/>
          </a:p>
        </p:txBody>
      </p:sp>
      <p:sp>
        <p:nvSpPr>
          <p:cNvPr id="41" name="Text 38"/>
          <p:cNvSpPr/>
          <p:nvPr/>
        </p:nvSpPr>
        <p:spPr>
          <a:xfrm>
            <a:off x="6332220" y="2971800"/>
            <a:ext cx="2343150" cy="91440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Steps 3 and 4 in production. Analyst-as-architect model formalized.</a:t>
            </a:r>
            <a:endParaRPr lang="en-US" sz="1100" dirty="0"/>
          </a:p>
        </p:txBody>
      </p:sp>
      <p:sp>
        <p:nvSpPr>
          <p:cNvPr id="42" name="Shape 39"/>
          <p:cNvSpPr/>
          <p:nvPr/>
        </p:nvSpPr>
        <p:spPr>
          <a:xfrm>
            <a:off x="6332220" y="4023360"/>
            <a:ext cx="2343150" cy="0"/>
          </a:xfrm>
          <a:prstGeom prst="line">
            <a:avLst/>
          </a:prstGeom>
          <a:noFill/>
          <a:ln w="6350">
            <a:solidFill>
              <a:srgbClr val="008AD7">
                <a:alpha val="40000"/>
              </a:srgbClr>
            </a:solidFill>
            <a:prstDash val="solid"/>
          </a:ln>
        </p:spPr>
        <p:txBody>
          <a:bodyPr/>
          <a:lstStyle/>
          <a:p>
            <a:endParaRPr lang="en-US"/>
          </a:p>
        </p:txBody>
      </p:sp>
      <p:sp>
        <p:nvSpPr>
          <p:cNvPr id="43" name="Text 40"/>
          <p:cNvSpPr/>
          <p:nvPr/>
        </p:nvSpPr>
        <p:spPr>
          <a:xfrm>
            <a:off x="6332220" y="4087368"/>
            <a:ext cx="2343150" cy="22860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KEY METRICS</a:t>
            </a:r>
            <a:endParaRPr lang="en-US" sz="800" dirty="0"/>
          </a:p>
        </p:txBody>
      </p:sp>
      <p:sp>
        <p:nvSpPr>
          <p:cNvPr id="44" name="Text 41"/>
          <p:cNvSpPr/>
          <p:nvPr/>
        </p:nvSpPr>
        <p:spPr>
          <a:xfrm>
            <a:off x="6332220" y="4389120"/>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MTTD</a:t>
            </a:r>
            <a:endParaRPr lang="en-US" sz="1100" dirty="0"/>
          </a:p>
        </p:txBody>
      </p:sp>
      <p:sp>
        <p:nvSpPr>
          <p:cNvPr id="45" name="Text 42"/>
          <p:cNvSpPr/>
          <p:nvPr/>
        </p:nvSpPr>
        <p:spPr>
          <a:xfrm>
            <a:off x="7503795" y="4389120"/>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48 min</a:t>
            </a:r>
            <a:endParaRPr lang="en-US" sz="1300" dirty="0"/>
          </a:p>
        </p:txBody>
      </p:sp>
      <p:sp>
        <p:nvSpPr>
          <p:cNvPr id="46" name="Text 43"/>
          <p:cNvSpPr/>
          <p:nvPr/>
        </p:nvSpPr>
        <p:spPr>
          <a:xfrm>
            <a:off x="6332220" y="4773168"/>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MTTR</a:t>
            </a:r>
            <a:endParaRPr lang="en-US" sz="1100" dirty="0"/>
          </a:p>
        </p:txBody>
      </p:sp>
      <p:sp>
        <p:nvSpPr>
          <p:cNvPr id="47" name="Text 44"/>
          <p:cNvSpPr/>
          <p:nvPr/>
        </p:nvSpPr>
        <p:spPr>
          <a:xfrm>
            <a:off x="7503795" y="4773168"/>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2.3 hrs</a:t>
            </a:r>
            <a:endParaRPr lang="en-US" sz="1300" dirty="0"/>
          </a:p>
        </p:txBody>
      </p:sp>
      <p:sp>
        <p:nvSpPr>
          <p:cNvPr id="48" name="Text 45"/>
          <p:cNvSpPr/>
          <p:nvPr/>
        </p:nvSpPr>
        <p:spPr>
          <a:xfrm>
            <a:off x="6332220" y="5157216"/>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Alerts / day</a:t>
            </a:r>
            <a:endParaRPr lang="en-US" sz="1100" dirty="0"/>
          </a:p>
        </p:txBody>
      </p:sp>
      <p:sp>
        <p:nvSpPr>
          <p:cNvPr id="49" name="Text 46"/>
          <p:cNvSpPr/>
          <p:nvPr/>
        </p:nvSpPr>
        <p:spPr>
          <a:xfrm>
            <a:off x="7503795" y="5157216"/>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6,200</a:t>
            </a:r>
            <a:endParaRPr lang="en-US" sz="1300" dirty="0"/>
          </a:p>
        </p:txBody>
      </p:sp>
      <p:sp>
        <p:nvSpPr>
          <p:cNvPr id="50" name="Text 47"/>
          <p:cNvSpPr/>
          <p:nvPr/>
        </p:nvSpPr>
        <p:spPr>
          <a:xfrm>
            <a:off x="6332220" y="5541264"/>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Auto-closed</a:t>
            </a:r>
            <a:endParaRPr lang="en-US" sz="1100" dirty="0"/>
          </a:p>
        </p:txBody>
      </p:sp>
      <p:sp>
        <p:nvSpPr>
          <p:cNvPr id="51" name="Text 48"/>
          <p:cNvSpPr/>
          <p:nvPr/>
        </p:nvSpPr>
        <p:spPr>
          <a:xfrm>
            <a:off x="7503795" y="5541264"/>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54%</a:t>
            </a:r>
            <a:endParaRPr lang="en-US" sz="1300" dirty="0"/>
          </a:p>
        </p:txBody>
      </p:sp>
      <p:sp>
        <p:nvSpPr>
          <p:cNvPr id="52" name="Shape 49"/>
          <p:cNvSpPr/>
          <p:nvPr/>
        </p:nvSpPr>
        <p:spPr>
          <a:xfrm>
            <a:off x="8995410" y="1691640"/>
            <a:ext cx="2708910" cy="443484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53" name="Shape 50"/>
          <p:cNvSpPr/>
          <p:nvPr/>
        </p:nvSpPr>
        <p:spPr>
          <a:xfrm>
            <a:off x="8995410" y="1691640"/>
            <a:ext cx="2708910" cy="73152"/>
          </a:xfrm>
          <a:prstGeom prst="rect">
            <a:avLst/>
          </a:prstGeom>
          <a:solidFill>
            <a:srgbClr val="008AD7"/>
          </a:solidFill>
          <a:ln w="12700">
            <a:solidFill>
              <a:srgbClr val="008AD7"/>
            </a:solidFill>
            <a:prstDash val="solid"/>
          </a:ln>
        </p:spPr>
        <p:txBody>
          <a:bodyPr/>
          <a:lstStyle/>
          <a:p>
            <a:endParaRPr lang="en-US"/>
          </a:p>
        </p:txBody>
      </p:sp>
      <p:sp>
        <p:nvSpPr>
          <p:cNvPr id="54" name="Text 51"/>
          <p:cNvSpPr/>
          <p:nvPr/>
        </p:nvSpPr>
        <p:spPr>
          <a:xfrm>
            <a:off x="9178290" y="1874520"/>
            <a:ext cx="234315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MONTH 18</a:t>
            </a:r>
            <a:endParaRPr lang="en-US" sz="1100" dirty="0"/>
          </a:p>
        </p:txBody>
      </p:sp>
      <p:sp>
        <p:nvSpPr>
          <p:cNvPr id="55" name="Text 52"/>
          <p:cNvSpPr/>
          <p:nvPr/>
        </p:nvSpPr>
        <p:spPr>
          <a:xfrm>
            <a:off x="9178290" y="2194560"/>
            <a:ext cx="2343150" cy="64008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Human-machine teaming + learning loop</a:t>
            </a:r>
            <a:endParaRPr lang="en-US" sz="1500" dirty="0"/>
          </a:p>
        </p:txBody>
      </p:sp>
      <p:sp>
        <p:nvSpPr>
          <p:cNvPr id="56" name="Text 53"/>
          <p:cNvSpPr/>
          <p:nvPr/>
        </p:nvSpPr>
        <p:spPr>
          <a:xfrm>
            <a:off x="9178290" y="2971800"/>
            <a:ext cx="2343150" cy="91440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Steps 5 and 6 institutionalized. Hunt team formed from reclaimed capacity.</a:t>
            </a:r>
            <a:endParaRPr lang="en-US" sz="1100" dirty="0"/>
          </a:p>
        </p:txBody>
      </p:sp>
      <p:sp>
        <p:nvSpPr>
          <p:cNvPr id="57" name="Shape 54"/>
          <p:cNvSpPr/>
          <p:nvPr/>
        </p:nvSpPr>
        <p:spPr>
          <a:xfrm>
            <a:off x="9178290" y="4023360"/>
            <a:ext cx="2343150" cy="0"/>
          </a:xfrm>
          <a:prstGeom prst="line">
            <a:avLst/>
          </a:prstGeom>
          <a:noFill/>
          <a:ln w="6350">
            <a:solidFill>
              <a:srgbClr val="008AD7">
                <a:alpha val="40000"/>
              </a:srgbClr>
            </a:solidFill>
            <a:prstDash val="solid"/>
          </a:ln>
        </p:spPr>
        <p:txBody>
          <a:bodyPr/>
          <a:lstStyle/>
          <a:p>
            <a:endParaRPr lang="en-US"/>
          </a:p>
        </p:txBody>
      </p:sp>
      <p:sp>
        <p:nvSpPr>
          <p:cNvPr id="58" name="Text 55"/>
          <p:cNvSpPr/>
          <p:nvPr/>
        </p:nvSpPr>
        <p:spPr>
          <a:xfrm>
            <a:off x="9178290" y="4087368"/>
            <a:ext cx="2343150" cy="22860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KEY METRICS</a:t>
            </a:r>
            <a:endParaRPr lang="en-US" sz="800" dirty="0"/>
          </a:p>
        </p:txBody>
      </p:sp>
      <p:sp>
        <p:nvSpPr>
          <p:cNvPr id="59" name="Text 56"/>
          <p:cNvSpPr/>
          <p:nvPr/>
        </p:nvSpPr>
        <p:spPr>
          <a:xfrm>
            <a:off x="9178290" y="4389120"/>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MTTD</a:t>
            </a:r>
            <a:endParaRPr lang="en-US" sz="1100" dirty="0"/>
          </a:p>
        </p:txBody>
      </p:sp>
      <p:sp>
        <p:nvSpPr>
          <p:cNvPr id="60" name="Text 57"/>
          <p:cNvSpPr/>
          <p:nvPr/>
        </p:nvSpPr>
        <p:spPr>
          <a:xfrm>
            <a:off x="10349865" y="4389120"/>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14 min</a:t>
            </a:r>
            <a:endParaRPr lang="en-US" sz="1300" dirty="0"/>
          </a:p>
        </p:txBody>
      </p:sp>
      <p:sp>
        <p:nvSpPr>
          <p:cNvPr id="61" name="Text 58"/>
          <p:cNvSpPr/>
          <p:nvPr/>
        </p:nvSpPr>
        <p:spPr>
          <a:xfrm>
            <a:off x="9178290" y="4773168"/>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MTTR</a:t>
            </a:r>
            <a:endParaRPr lang="en-US" sz="1100" dirty="0"/>
          </a:p>
        </p:txBody>
      </p:sp>
      <p:sp>
        <p:nvSpPr>
          <p:cNvPr id="62" name="Text 59"/>
          <p:cNvSpPr/>
          <p:nvPr/>
        </p:nvSpPr>
        <p:spPr>
          <a:xfrm>
            <a:off x="10349865" y="4773168"/>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52 min</a:t>
            </a:r>
            <a:endParaRPr lang="en-US" sz="1300" dirty="0"/>
          </a:p>
        </p:txBody>
      </p:sp>
      <p:sp>
        <p:nvSpPr>
          <p:cNvPr id="63" name="Text 60"/>
          <p:cNvSpPr/>
          <p:nvPr/>
        </p:nvSpPr>
        <p:spPr>
          <a:xfrm>
            <a:off x="9178290" y="5157216"/>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Alerts / day</a:t>
            </a:r>
            <a:endParaRPr lang="en-US" sz="1100" dirty="0"/>
          </a:p>
        </p:txBody>
      </p:sp>
      <p:sp>
        <p:nvSpPr>
          <p:cNvPr id="64" name="Text 61"/>
          <p:cNvSpPr/>
          <p:nvPr/>
        </p:nvSpPr>
        <p:spPr>
          <a:xfrm>
            <a:off x="10349865" y="5157216"/>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3,800</a:t>
            </a:r>
            <a:endParaRPr lang="en-US" sz="1300" dirty="0"/>
          </a:p>
        </p:txBody>
      </p:sp>
      <p:sp>
        <p:nvSpPr>
          <p:cNvPr id="65" name="Text 62"/>
          <p:cNvSpPr/>
          <p:nvPr/>
        </p:nvSpPr>
        <p:spPr>
          <a:xfrm>
            <a:off x="9178290" y="5541264"/>
            <a:ext cx="1354455" cy="347472"/>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Auto-closed</a:t>
            </a:r>
            <a:endParaRPr lang="en-US" sz="1100" dirty="0"/>
          </a:p>
        </p:txBody>
      </p:sp>
      <p:sp>
        <p:nvSpPr>
          <p:cNvPr id="66" name="Text 63"/>
          <p:cNvSpPr/>
          <p:nvPr/>
        </p:nvSpPr>
        <p:spPr>
          <a:xfrm>
            <a:off x="10349865" y="5541264"/>
            <a:ext cx="1171575" cy="347472"/>
          </a:xfrm>
          <a:prstGeom prst="rect">
            <a:avLst/>
          </a:prstGeom>
          <a:noFill/>
          <a:ln/>
        </p:spPr>
        <p:txBody>
          <a:bodyPr wrap="square" lIns="0" tIns="0" rIns="0" bIns="0" rtlCol="0" anchor="ctr"/>
          <a:lstStyle/>
          <a:p>
            <a:pPr marL="0" indent="0" algn="r">
              <a:buNone/>
            </a:pPr>
            <a:r>
              <a:rPr lang="en-US" sz="1300" b="1" dirty="0">
                <a:solidFill>
                  <a:srgbClr val="FFFFFF"/>
                </a:solidFill>
                <a:latin typeface="Aptos Display" pitchFamily="34" charset="0"/>
                <a:ea typeface="Aptos Display" pitchFamily="34" charset="-122"/>
                <a:cs typeface="Aptos Display" pitchFamily="34" charset="-120"/>
              </a:rPr>
              <a:t>71%</a:t>
            </a:r>
            <a:endParaRPr lang="en-US" sz="1300" dirty="0"/>
          </a:p>
        </p:txBody>
      </p:sp>
      <p:sp>
        <p:nvSpPr>
          <p:cNvPr id="67" name="Text 64"/>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kern="0" spc="300" dirty="0">
                <a:solidFill>
                  <a:srgbClr val="008AD7"/>
                </a:solidFill>
                <a:latin typeface="Aptos" pitchFamily="34" charset="0"/>
                <a:ea typeface="Aptos" pitchFamily="34" charset="-122"/>
                <a:cs typeface="Aptos" pitchFamily="34" charset="-120"/>
              </a:rPr>
              <a:t>THE COMPOUNDED OUTCOME:  </a:t>
            </a:r>
            <a:r>
              <a:rPr lang="en-US" sz="1200" dirty="0">
                <a:solidFill>
                  <a:srgbClr val="FFFFFF"/>
                </a:solidFill>
                <a:latin typeface="Aptos" pitchFamily="34" charset="0"/>
                <a:ea typeface="Aptos" pitchFamily="34" charset="-122"/>
                <a:cs typeface="Aptos" pitchFamily="34" charset="-120"/>
              </a:rPr>
              <a:t>”MTTR down 92%. Alert volume down 69%. Eight gaps closed. No net headcount change; same number of analysts”.</a:t>
            </a:r>
            <a:endParaRPr lang="en-US" sz="1200" dirty="0"/>
          </a:p>
        </p:txBody>
      </p:sp>
      <p:sp>
        <p:nvSpPr>
          <p:cNvPr id="69" name="Shape 65"/>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70" name="Text 66"/>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SOC transformation timeline</a:t>
            </a:r>
            <a:endParaRPr lang="en-US" sz="900" dirty="0"/>
          </a:p>
        </p:txBody>
      </p:sp>
      <p:sp>
        <p:nvSpPr>
          <p:cNvPr id="71" name="Text 67"/>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CUSTOMER JOURNEY</a:t>
            </a:r>
            <a:endParaRPr lang="en-US" sz="900" dirty="0"/>
          </a:p>
        </p:txBody>
      </p:sp>
      <p:pic>
        <p:nvPicPr>
          <p:cNvPr id="68" name="Picture 67" descr="NICE | Conference and Expo">
            <a:extLst>
              <a:ext uri="{FF2B5EF4-FFF2-40B4-BE49-F238E27FC236}">
                <a16:creationId xmlns:a16="http://schemas.microsoft.com/office/drawing/2014/main" id="{7FC929DD-2B42-720B-DCC2-261F99458F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031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ACT 5  ·  THE STAKES</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What happens if SOCs don't act</a:t>
            </a:r>
            <a:endParaRPr lang="en-US" sz="2800" dirty="0"/>
          </a:p>
        </p:txBody>
      </p:sp>
      <p:sp>
        <p:nvSpPr>
          <p:cNvPr id="6" name="Text 3"/>
          <p:cNvSpPr/>
          <p:nvPr/>
        </p:nvSpPr>
        <p:spPr>
          <a:xfrm>
            <a:off x="2011680" y="1188720"/>
            <a:ext cx="9601200" cy="36576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Inaction is not neutral. It compounds, faster than most leaders realize.</a:t>
            </a:r>
            <a:endParaRPr lang="en-US" sz="1400" dirty="0"/>
          </a:p>
        </p:txBody>
      </p:sp>
      <p:sp>
        <p:nvSpPr>
          <p:cNvPr id="7" name="Shape 4"/>
          <p:cNvSpPr/>
          <p:nvPr/>
        </p:nvSpPr>
        <p:spPr>
          <a:xfrm>
            <a:off x="457200" y="1783080"/>
            <a:ext cx="11247120" cy="804672"/>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8" name="Shape 5"/>
          <p:cNvSpPr/>
          <p:nvPr/>
        </p:nvSpPr>
        <p:spPr>
          <a:xfrm>
            <a:off x="457200" y="1783080"/>
            <a:ext cx="109728" cy="804672"/>
          </a:xfrm>
          <a:prstGeom prst="rect">
            <a:avLst/>
          </a:prstGeom>
          <a:solidFill>
            <a:srgbClr val="008AD7">
              <a:alpha val="30000"/>
            </a:srgbClr>
          </a:solidFill>
          <a:ln w="12700">
            <a:solidFill>
              <a:srgbClr val="008AD7"/>
            </a:solidFill>
            <a:prstDash val="solid"/>
          </a:ln>
        </p:spPr>
        <p:txBody>
          <a:bodyPr/>
          <a:lstStyle/>
          <a:p>
            <a:endParaRPr lang="en-US" sz="2800"/>
          </a:p>
        </p:txBody>
      </p:sp>
      <p:pic>
        <p:nvPicPr>
          <p:cNvPr id="9" name="Image 1" descr="preencoded.png"/>
          <p:cNvPicPr>
            <a:picLocks noChangeAspect="1"/>
          </p:cNvPicPr>
          <p:nvPr/>
        </p:nvPicPr>
        <p:blipFill>
          <a:blip r:embed="rId3"/>
          <a:stretch>
            <a:fillRect/>
          </a:stretch>
        </p:blipFill>
        <p:spPr>
          <a:xfrm>
            <a:off x="777240" y="2002536"/>
            <a:ext cx="365760" cy="365760"/>
          </a:xfrm>
          <a:prstGeom prst="rect">
            <a:avLst/>
          </a:prstGeom>
        </p:spPr>
      </p:pic>
      <p:sp>
        <p:nvSpPr>
          <p:cNvPr id="10" name="Text 6"/>
          <p:cNvSpPr/>
          <p:nvPr/>
        </p:nvSpPr>
        <p:spPr>
          <a:xfrm>
            <a:off x="1325880" y="1874520"/>
            <a:ext cx="5943600" cy="36576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Analyst burnout</a:t>
            </a:r>
            <a:endParaRPr lang="en-US" sz="2000" dirty="0"/>
          </a:p>
        </p:txBody>
      </p:sp>
      <p:sp>
        <p:nvSpPr>
          <p:cNvPr id="11" name="Text 7"/>
          <p:cNvSpPr/>
          <p:nvPr/>
        </p:nvSpPr>
        <p:spPr>
          <a:xfrm>
            <a:off x="1325880" y="2212848"/>
            <a:ext cx="10149840" cy="3657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Manual triage volume outruns headcount; attrition accelerates.</a:t>
            </a:r>
            <a:endParaRPr lang="en-US" sz="1600" dirty="0"/>
          </a:p>
        </p:txBody>
      </p:sp>
      <p:sp>
        <p:nvSpPr>
          <p:cNvPr id="12" name="Shape 8"/>
          <p:cNvSpPr/>
          <p:nvPr/>
        </p:nvSpPr>
        <p:spPr>
          <a:xfrm>
            <a:off x="457200" y="2679192"/>
            <a:ext cx="11247120" cy="804672"/>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3" name="Shape 9"/>
          <p:cNvSpPr/>
          <p:nvPr/>
        </p:nvSpPr>
        <p:spPr>
          <a:xfrm>
            <a:off x="457200" y="2679192"/>
            <a:ext cx="109728" cy="804672"/>
          </a:xfrm>
          <a:prstGeom prst="rect">
            <a:avLst/>
          </a:prstGeom>
          <a:solidFill>
            <a:srgbClr val="008AD7">
              <a:alpha val="44000"/>
            </a:srgbClr>
          </a:solidFill>
          <a:ln w="12700">
            <a:solidFill>
              <a:srgbClr val="008AD7"/>
            </a:solidFill>
            <a:prstDash val="solid"/>
          </a:ln>
        </p:spPr>
        <p:txBody>
          <a:bodyPr/>
          <a:lstStyle/>
          <a:p>
            <a:endParaRPr lang="en-US" sz="2800"/>
          </a:p>
        </p:txBody>
      </p:sp>
      <p:pic>
        <p:nvPicPr>
          <p:cNvPr id="14" name="Image 2" descr="preencoded.png"/>
          <p:cNvPicPr>
            <a:picLocks noChangeAspect="1"/>
          </p:cNvPicPr>
          <p:nvPr/>
        </p:nvPicPr>
        <p:blipFill>
          <a:blip r:embed="rId4"/>
          <a:stretch>
            <a:fillRect/>
          </a:stretch>
        </p:blipFill>
        <p:spPr>
          <a:xfrm>
            <a:off x="777240" y="2898648"/>
            <a:ext cx="365760" cy="365760"/>
          </a:xfrm>
          <a:prstGeom prst="rect">
            <a:avLst/>
          </a:prstGeom>
        </p:spPr>
      </p:pic>
      <p:sp>
        <p:nvSpPr>
          <p:cNvPr id="15" name="Text 10"/>
          <p:cNvSpPr/>
          <p:nvPr/>
        </p:nvSpPr>
        <p:spPr>
          <a:xfrm>
            <a:off x="1325880" y="2770632"/>
            <a:ext cx="5943600" cy="36576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Alerts go uninvestigated</a:t>
            </a:r>
            <a:endParaRPr lang="en-US" sz="2000" dirty="0"/>
          </a:p>
        </p:txBody>
      </p:sp>
      <p:sp>
        <p:nvSpPr>
          <p:cNvPr id="16" name="Text 11"/>
          <p:cNvSpPr/>
          <p:nvPr/>
        </p:nvSpPr>
        <p:spPr>
          <a:xfrm>
            <a:off x="1325880" y="3108960"/>
            <a:ext cx="10149840" cy="3657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Real threats hide in the noise; dwell time extends.</a:t>
            </a:r>
            <a:endParaRPr lang="en-US" sz="1600" dirty="0"/>
          </a:p>
        </p:txBody>
      </p:sp>
      <p:sp>
        <p:nvSpPr>
          <p:cNvPr id="17" name="Shape 12"/>
          <p:cNvSpPr/>
          <p:nvPr/>
        </p:nvSpPr>
        <p:spPr>
          <a:xfrm>
            <a:off x="457200" y="3575304"/>
            <a:ext cx="11247120" cy="804672"/>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8" name="Shape 13"/>
          <p:cNvSpPr/>
          <p:nvPr/>
        </p:nvSpPr>
        <p:spPr>
          <a:xfrm>
            <a:off x="457200" y="3575304"/>
            <a:ext cx="109728" cy="804672"/>
          </a:xfrm>
          <a:prstGeom prst="rect">
            <a:avLst/>
          </a:prstGeom>
          <a:solidFill>
            <a:srgbClr val="008AD7">
              <a:alpha val="58000"/>
            </a:srgbClr>
          </a:solidFill>
          <a:ln w="12700">
            <a:solidFill>
              <a:srgbClr val="008AD7"/>
            </a:solidFill>
            <a:prstDash val="solid"/>
          </a:ln>
        </p:spPr>
        <p:txBody>
          <a:bodyPr/>
          <a:lstStyle/>
          <a:p>
            <a:endParaRPr lang="en-US" sz="2800"/>
          </a:p>
        </p:txBody>
      </p:sp>
      <p:pic>
        <p:nvPicPr>
          <p:cNvPr id="19" name="Image 3" descr="preencoded.png"/>
          <p:cNvPicPr>
            <a:picLocks noChangeAspect="1"/>
          </p:cNvPicPr>
          <p:nvPr/>
        </p:nvPicPr>
        <p:blipFill>
          <a:blip r:embed="rId5"/>
          <a:stretch>
            <a:fillRect/>
          </a:stretch>
        </p:blipFill>
        <p:spPr>
          <a:xfrm>
            <a:off x="777240" y="3794760"/>
            <a:ext cx="365760" cy="365760"/>
          </a:xfrm>
          <a:prstGeom prst="rect">
            <a:avLst/>
          </a:prstGeom>
        </p:spPr>
      </p:pic>
      <p:sp>
        <p:nvSpPr>
          <p:cNvPr id="20" name="Text 14"/>
          <p:cNvSpPr/>
          <p:nvPr/>
        </p:nvSpPr>
        <p:spPr>
          <a:xfrm>
            <a:off x="1325880" y="3666744"/>
            <a:ext cx="5943600" cy="36576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AI-powered attackers outrun human-only teams</a:t>
            </a:r>
            <a:endParaRPr lang="en-US" sz="2000" dirty="0"/>
          </a:p>
        </p:txBody>
      </p:sp>
      <p:sp>
        <p:nvSpPr>
          <p:cNvPr id="21" name="Text 15"/>
          <p:cNvSpPr/>
          <p:nvPr/>
        </p:nvSpPr>
        <p:spPr>
          <a:xfrm>
            <a:off x="1325880" y="4005072"/>
            <a:ext cx="10149840" cy="3657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Asymmetry tilts decisively to the offense.</a:t>
            </a:r>
            <a:endParaRPr lang="en-US" sz="1600" dirty="0"/>
          </a:p>
        </p:txBody>
      </p:sp>
      <p:sp>
        <p:nvSpPr>
          <p:cNvPr id="22" name="Shape 16"/>
          <p:cNvSpPr/>
          <p:nvPr/>
        </p:nvSpPr>
        <p:spPr>
          <a:xfrm>
            <a:off x="457200" y="4471416"/>
            <a:ext cx="11247120" cy="804672"/>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3" name="Shape 17"/>
          <p:cNvSpPr/>
          <p:nvPr/>
        </p:nvSpPr>
        <p:spPr>
          <a:xfrm>
            <a:off x="457200" y="4471416"/>
            <a:ext cx="109728" cy="804672"/>
          </a:xfrm>
          <a:prstGeom prst="rect">
            <a:avLst/>
          </a:prstGeom>
          <a:solidFill>
            <a:srgbClr val="008AD7">
              <a:alpha val="72000"/>
            </a:srgbClr>
          </a:solidFill>
          <a:ln w="12700">
            <a:solidFill>
              <a:srgbClr val="008AD7"/>
            </a:solidFill>
            <a:prstDash val="solid"/>
          </a:ln>
        </p:spPr>
        <p:txBody>
          <a:bodyPr/>
          <a:lstStyle/>
          <a:p>
            <a:endParaRPr lang="en-US" sz="2800"/>
          </a:p>
        </p:txBody>
      </p:sp>
      <p:pic>
        <p:nvPicPr>
          <p:cNvPr id="24" name="Image 4" descr="preencoded.png"/>
          <p:cNvPicPr>
            <a:picLocks noChangeAspect="1"/>
          </p:cNvPicPr>
          <p:nvPr/>
        </p:nvPicPr>
        <p:blipFill>
          <a:blip r:embed="rId6"/>
          <a:stretch>
            <a:fillRect/>
          </a:stretch>
        </p:blipFill>
        <p:spPr>
          <a:xfrm>
            <a:off x="777240" y="4690872"/>
            <a:ext cx="365760" cy="365760"/>
          </a:xfrm>
          <a:prstGeom prst="rect">
            <a:avLst/>
          </a:prstGeom>
        </p:spPr>
      </p:pic>
      <p:sp>
        <p:nvSpPr>
          <p:cNvPr id="25" name="Text 18"/>
          <p:cNvSpPr/>
          <p:nvPr/>
        </p:nvSpPr>
        <p:spPr>
          <a:xfrm>
            <a:off x="1325880" y="4562856"/>
            <a:ext cx="5943600" cy="36576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Complexity keeps climbing</a:t>
            </a:r>
            <a:endParaRPr lang="en-US" sz="2000" dirty="0"/>
          </a:p>
        </p:txBody>
      </p:sp>
      <p:sp>
        <p:nvSpPr>
          <p:cNvPr id="26" name="Text 19"/>
          <p:cNvSpPr/>
          <p:nvPr/>
        </p:nvSpPr>
        <p:spPr>
          <a:xfrm>
            <a:off x="1325880" y="4901184"/>
            <a:ext cx="10149840" cy="3657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Every new tool adds integration debt without adding visibility.</a:t>
            </a:r>
            <a:endParaRPr lang="en-US" sz="1600" dirty="0"/>
          </a:p>
        </p:txBody>
      </p:sp>
      <p:sp>
        <p:nvSpPr>
          <p:cNvPr id="27" name="Shape 20"/>
          <p:cNvSpPr/>
          <p:nvPr/>
        </p:nvSpPr>
        <p:spPr>
          <a:xfrm>
            <a:off x="457200" y="5367528"/>
            <a:ext cx="11247120" cy="804672"/>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8" name="Shape 21"/>
          <p:cNvSpPr/>
          <p:nvPr/>
        </p:nvSpPr>
        <p:spPr>
          <a:xfrm>
            <a:off x="457200" y="5367528"/>
            <a:ext cx="109728" cy="804672"/>
          </a:xfrm>
          <a:prstGeom prst="rect">
            <a:avLst/>
          </a:prstGeom>
          <a:solidFill>
            <a:srgbClr val="008AD7">
              <a:alpha val="86000"/>
            </a:srgbClr>
          </a:solidFill>
          <a:ln w="12700">
            <a:solidFill>
              <a:srgbClr val="008AD7"/>
            </a:solidFill>
            <a:prstDash val="solid"/>
          </a:ln>
        </p:spPr>
        <p:txBody>
          <a:bodyPr/>
          <a:lstStyle/>
          <a:p>
            <a:endParaRPr lang="en-US" sz="2800"/>
          </a:p>
        </p:txBody>
      </p:sp>
      <p:pic>
        <p:nvPicPr>
          <p:cNvPr id="29" name="Image 5" descr="preencoded.png"/>
          <p:cNvPicPr>
            <a:picLocks noChangeAspect="1"/>
          </p:cNvPicPr>
          <p:nvPr/>
        </p:nvPicPr>
        <p:blipFill>
          <a:blip r:embed="rId7"/>
          <a:stretch>
            <a:fillRect/>
          </a:stretch>
        </p:blipFill>
        <p:spPr>
          <a:xfrm>
            <a:off x="777240" y="5586984"/>
            <a:ext cx="365760" cy="365760"/>
          </a:xfrm>
          <a:prstGeom prst="rect">
            <a:avLst/>
          </a:prstGeom>
        </p:spPr>
      </p:pic>
      <p:sp>
        <p:nvSpPr>
          <p:cNvPr id="30" name="Text 22"/>
          <p:cNvSpPr/>
          <p:nvPr/>
        </p:nvSpPr>
        <p:spPr>
          <a:xfrm>
            <a:off x="1325880" y="5458968"/>
            <a:ext cx="5943600" cy="36576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Organizational risk increases</a:t>
            </a:r>
            <a:endParaRPr lang="en-US" sz="2000" dirty="0"/>
          </a:p>
        </p:txBody>
      </p:sp>
      <p:sp>
        <p:nvSpPr>
          <p:cNvPr id="31" name="Text 23"/>
          <p:cNvSpPr/>
          <p:nvPr/>
        </p:nvSpPr>
        <p:spPr>
          <a:xfrm>
            <a:off x="1325880" y="5797296"/>
            <a:ext cx="10149840" cy="3657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Boards, regulators, and insurers will not wait for SOCs to catch up.</a:t>
            </a:r>
            <a:endParaRPr lang="en-US" sz="1600" dirty="0"/>
          </a:p>
        </p:txBody>
      </p:sp>
      <p:sp>
        <p:nvSpPr>
          <p:cNvPr id="33" name="Shape 24"/>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4" name="Text 25"/>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35" name="Text 26"/>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ACT 5  ·  STAKES</a:t>
            </a:r>
            <a:endParaRPr lang="en-US" sz="900" dirty="0"/>
          </a:p>
        </p:txBody>
      </p:sp>
      <p:pic>
        <p:nvPicPr>
          <p:cNvPr id="3" name="Picture 2" descr="NICE | Conference and Expo">
            <a:extLst>
              <a:ext uri="{FF2B5EF4-FFF2-40B4-BE49-F238E27FC236}">
                <a16:creationId xmlns:a16="http://schemas.microsoft.com/office/drawing/2014/main" id="{213A1122-5087-6BF3-4721-1AF5CF26ED2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ACT 6  ·  THE SUCCESS</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A high-performance, AI-augmented SOC</a:t>
            </a:r>
            <a:endParaRPr lang="en-US" sz="2800" dirty="0"/>
          </a:p>
        </p:txBody>
      </p:sp>
      <p:sp>
        <p:nvSpPr>
          <p:cNvPr id="6" name="Text 3"/>
          <p:cNvSpPr/>
          <p:nvPr/>
        </p:nvSpPr>
        <p:spPr>
          <a:xfrm>
            <a:off x="2011680" y="1188720"/>
            <a:ext cx="9601200" cy="36576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When the partnership works, this is what the SOC looks like.</a:t>
            </a:r>
            <a:endParaRPr lang="en-US" sz="1400" dirty="0"/>
          </a:p>
        </p:txBody>
      </p:sp>
      <p:sp>
        <p:nvSpPr>
          <p:cNvPr id="7" name="Shape 4"/>
          <p:cNvSpPr/>
          <p:nvPr/>
        </p:nvSpPr>
        <p:spPr>
          <a:xfrm>
            <a:off x="457200" y="1783080"/>
            <a:ext cx="3749040" cy="15544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8" name="Shape 5"/>
          <p:cNvSpPr/>
          <p:nvPr/>
        </p:nvSpPr>
        <p:spPr>
          <a:xfrm>
            <a:off x="457200" y="1783080"/>
            <a:ext cx="3749040" cy="73152"/>
          </a:xfrm>
          <a:prstGeom prst="rect">
            <a:avLst/>
          </a:prstGeom>
          <a:solidFill>
            <a:srgbClr val="008AD7"/>
          </a:solidFill>
          <a:ln w="12700">
            <a:solidFill>
              <a:srgbClr val="008AD7"/>
            </a:solidFill>
            <a:prstDash val="solid"/>
          </a:ln>
        </p:spPr>
        <p:txBody>
          <a:bodyPr/>
          <a:lstStyle/>
          <a:p>
            <a:endParaRPr lang="en-US"/>
          </a:p>
        </p:txBody>
      </p:sp>
      <p:sp>
        <p:nvSpPr>
          <p:cNvPr id="9" name="Text 6"/>
          <p:cNvSpPr/>
          <p:nvPr/>
        </p:nvSpPr>
        <p:spPr>
          <a:xfrm>
            <a:off x="640080" y="2011680"/>
            <a:ext cx="3383280" cy="640080"/>
          </a:xfrm>
          <a:prstGeom prst="rect">
            <a:avLst/>
          </a:prstGeom>
          <a:noFill/>
          <a:ln/>
        </p:spPr>
        <p:txBody>
          <a:bodyPr wrap="square" lIns="0" tIns="0" rIns="0" bIns="0" rtlCol="0" anchor="ctr"/>
          <a:lstStyle/>
          <a:p>
            <a:pPr marL="0" indent="0">
              <a:buNone/>
            </a:pPr>
            <a:r>
              <a:rPr lang="en-US" sz="2200" b="1" dirty="0">
                <a:solidFill>
                  <a:srgbClr val="FFFFFF"/>
                </a:solidFill>
                <a:latin typeface="Aptos Display" pitchFamily="34" charset="0"/>
                <a:ea typeface="Aptos Display" pitchFamily="34" charset="-122"/>
                <a:cs typeface="Aptos Display" pitchFamily="34" charset="-120"/>
              </a:rPr>
              <a:t>Hours to min to sec</a:t>
            </a:r>
            <a:endParaRPr lang="en-US" sz="2200" dirty="0"/>
          </a:p>
        </p:txBody>
      </p:sp>
      <p:sp>
        <p:nvSpPr>
          <p:cNvPr id="10" name="Text 7"/>
          <p:cNvSpPr/>
          <p:nvPr/>
        </p:nvSpPr>
        <p:spPr>
          <a:xfrm>
            <a:off x="640080" y="2651760"/>
            <a:ext cx="3383280" cy="594360"/>
          </a:xfrm>
          <a:prstGeom prst="rect">
            <a:avLst/>
          </a:prstGeom>
          <a:noFill/>
          <a:ln/>
        </p:spPr>
        <p:txBody>
          <a:bodyPr wrap="square" lIns="0" tIns="0" rIns="0" bIns="0" rtlCol="0" anchor="ctr"/>
          <a:lstStyle/>
          <a:p>
            <a:pPr marL="0" indent="0">
              <a:buNone/>
            </a:pPr>
            <a:r>
              <a:rPr lang="en-US" sz="1200" dirty="0">
                <a:solidFill>
                  <a:srgbClr val="B3B3CC"/>
                </a:solidFill>
                <a:latin typeface="Aptos" pitchFamily="34" charset="0"/>
                <a:ea typeface="Aptos" pitchFamily="34" charset="-122"/>
                <a:cs typeface="Aptos" pitchFamily="34" charset="-120"/>
              </a:rPr>
              <a:t>Time from alert to actionable verdict</a:t>
            </a:r>
            <a:endParaRPr lang="en-US" sz="1200" dirty="0"/>
          </a:p>
        </p:txBody>
      </p:sp>
      <p:sp>
        <p:nvSpPr>
          <p:cNvPr id="11" name="Shape 8"/>
          <p:cNvSpPr/>
          <p:nvPr/>
        </p:nvSpPr>
        <p:spPr>
          <a:xfrm>
            <a:off x="4343400" y="1783080"/>
            <a:ext cx="3749040" cy="15544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2" name="Shape 9"/>
          <p:cNvSpPr/>
          <p:nvPr/>
        </p:nvSpPr>
        <p:spPr>
          <a:xfrm>
            <a:off x="4343400" y="1783080"/>
            <a:ext cx="3749040" cy="73152"/>
          </a:xfrm>
          <a:prstGeom prst="rect">
            <a:avLst/>
          </a:prstGeom>
          <a:solidFill>
            <a:srgbClr val="008AD7"/>
          </a:solidFill>
          <a:ln w="12700">
            <a:solidFill>
              <a:srgbClr val="008AD7"/>
            </a:solidFill>
            <a:prstDash val="solid"/>
          </a:ln>
        </p:spPr>
        <p:txBody>
          <a:bodyPr/>
          <a:lstStyle/>
          <a:p>
            <a:endParaRPr lang="en-US"/>
          </a:p>
        </p:txBody>
      </p:sp>
      <p:sp>
        <p:nvSpPr>
          <p:cNvPr id="13" name="Text 10"/>
          <p:cNvSpPr/>
          <p:nvPr/>
        </p:nvSpPr>
        <p:spPr>
          <a:xfrm>
            <a:off x="4526280" y="2011680"/>
            <a:ext cx="3383280" cy="640080"/>
          </a:xfrm>
          <a:prstGeom prst="rect">
            <a:avLst/>
          </a:prstGeom>
          <a:noFill/>
          <a:ln/>
        </p:spPr>
        <p:txBody>
          <a:bodyPr wrap="square" lIns="0" tIns="0" rIns="0" bIns="0" rtlCol="0" anchor="ctr"/>
          <a:lstStyle/>
          <a:p>
            <a:pPr marL="0" indent="0">
              <a:buNone/>
            </a:pPr>
            <a:r>
              <a:rPr lang="en-US" sz="1800" b="1" dirty="0">
                <a:solidFill>
                  <a:srgbClr val="FFFFFF"/>
                </a:solidFill>
                <a:latin typeface="Aptos Display" pitchFamily="34" charset="0"/>
                <a:ea typeface="Aptos Display" pitchFamily="34" charset="-122"/>
                <a:cs typeface="Aptos Display" pitchFamily="34" charset="-120"/>
              </a:rPr>
              <a:t>Reactive to proactive</a:t>
            </a:r>
            <a:endParaRPr lang="en-US" sz="1800" dirty="0"/>
          </a:p>
        </p:txBody>
      </p:sp>
      <p:sp>
        <p:nvSpPr>
          <p:cNvPr id="14" name="Text 11"/>
          <p:cNvSpPr/>
          <p:nvPr/>
        </p:nvSpPr>
        <p:spPr>
          <a:xfrm>
            <a:off x="4526280" y="2651760"/>
            <a:ext cx="3383280" cy="594360"/>
          </a:xfrm>
          <a:prstGeom prst="rect">
            <a:avLst/>
          </a:prstGeom>
          <a:noFill/>
          <a:ln/>
        </p:spPr>
        <p:txBody>
          <a:bodyPr wrap="square" lIns="0" tIns="0" rIns="0" bIns="0" rtlCol="0" anchor="ctr"/>
          <a:lstStyle/>
          <a:p>
            <a:pPr marL="0" indent="0">
              <a:buNone/>
            </a:pPr>
            <a:r>
              <a:rPr lang="en-US" sz="1200" dirty="0">
                <a:solidFill>
                  <a:srgbClr val="B3B3CC"/>
                </a:solidFill>
                <a:latin typeface="Aptos" pitchFamily="34" charset="0"/>
                <a:ea typeface="Aptos" pitchFamily="34" charset="-122"/>
                <a:cs typeface="Aptos" pitchFamily="34" charset="-120"/>
              </a:rPr>
              <a:t>From triage queue to hypothesis-driven hunting</a:t>
            </a:r>
            <a:endParaRPr lang="en-US" sz="1200" dirty="0"/>
          </a:p>
        </p:txBody>
      </p:sp>
      <p:sp>
        <p:nvSpPr>
          <p:cNvPr id="15" name="Shape 12"/>
          <p:cNvSpPr/>
          <p:nvPr/>
        </p:nvSpPr>
        <p:spPr>
          <a:xfrm>
            <a:off x="8229600" y="1783080"/>
            <a:ext cx="3749040" cy="15544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6" name="Shape 13"/>
          <p:cNvSpPr/>
          <p:nvPr/>
        </p:nvSpPr>
        <p:spPr>
          <a:xfrm>
            <a:off x="8229600" y="1783080"/>
            <a:ext cx="3749040" cy="73152"/>
          </a:xfrm>
          <a:prstGeom prst="rect">
            <a:avLst/>
          </a:prstGeom>
          <a:solidFill>
            <a:srgbClr val="008AD7"/>
          </a:solidFill>
          <a:ln w="12700">
            <a:solidFill>
              <a:srgbClr val="008AD7"/>
            </a:solidFill>
            <a:prstDash val="solid"/>
          </a:ln>
        </p:spPr>
        <p:txBody>
          <a:bodyPr/>
          <a:lstStyle/>
          <a:p>
            <a:endParaRPr lang="en-US"/>
          </a:p>
        </p:txBody>
      </p:sp>
      <p:sp>
        <p:nvSpPr>
          <p:cNvPr id="17" name="Text 14"/>
          <p:cNvSpPr/>
          <p:nvPr/>
        </p:nvSpPr>
        <p:spPr>
          <a:xfrm>
            <a:off x="8412480" y="2011680"/>
            <a:ext cx="3383280" cy="640080"/>
          </a:xfrm>
          <a:prstGeom prst="rect">
            <a:avLst/>
          </a:prstGeom>
          <a:noFill/>
          <a:ln/>
        </p:spPr>
        <p:txBody>
          <a:bodyPr wrap="square" lIns="0" tIns="0" rIns="0" bIns="0" rtlCol="0" anchor="ctr"/>
          <a:lstStyle/>
          <a:p>
            <a:pPr marL="0" indent="0">
              <a:buNone/>
            </a:pPr>
            <a:r>
              <a:rPr lang="en-US" sz="1800" b="1" dirty="0">
                <a:solidFill>
                  <a:srgbClr val="FFFFFF"/>
                </a:solidFill>
                <a:latin typeface="Aptos Display" pitchFamily="34" charset="0"/>
                <a:ea typeface="Aptos Display" pitchFamily="34" charset="-122"/>
                <a:cs typeface="Aptos Display" pitchFamily="34" charset="-120"/>
              </a:rPr>
              <a:t>Sprawl to coherence</a:t>
            </a:r>
            <a:endParaRPr lang="en-US" sz="1800" dirty="0"/>
          </a:p>
        </p:txBody>
      </p:sp>
      <p:sp>
        <p:nvSpPr>
          <p:cNvPr id="18" name="Text 15"/>
          <p:cNvSpPr/>
          <p:nvPr/>
        </p:nvSpPr>
        <p:spPr>
          <a:xfrm>
            <a:off x="8412480" y="2651760"/>
            <a:ext cx="3383280" cy="594360"/>
          </a:xfrm>
          <a:prstGeom prst="rect">
            <a:avLst/>
          </a:prstGeom>
          <a:noFill/>
          <a:ln/>
        </p:spPr>
        <p:txBody>
          <a:bodyPr wrap="square" lIns="0" tIns="0" rIns="0" bIns="0" rtlCol="0" anchor="ctr"/>
          <a:lstStyle/>
          <a:p>
            <a:pPr marL="0" indent="0">
              <a:buNone/>
            </a:pPr>
            <a:r>
              <a:rPr lang="en-US" sz="1200" dirty="0">
                <a:solidFill>
                  <a:srgbClr val="B3B3CC"/>
                </a:solidFill>
                <a:latin typeface="Aptos" pitchFamily="34" charset="0"/>
                <a:ea typeface="Aptos" pitchFamily="34" charset="-122"/>
                <a:cs typeface="Aptos" pitchFamily="34" charset="-120"/>
              </a:rPr>
              <a:t>From 50 tools to one integrated platform</a:t>
            </a:r>
            <a:endParaRPr lang="en-US" sz="1200" dirty="0"/>
          </a:p>
        </p:txBody>
      </p:sp>
      <p:sp>
        <p:nvSpPr>
          <p:cNvPr id="19" name="Shape 16"/>
          <p:cNvSpPr/>
          <p:nvPr/>
        </p:nvSpPr>
        <p:spPr>
          <a:xfrm>
            <a:off x="457200" y="3520440"/>
            <a:ext cx="2176272" cy="2560320"/>
          </a:xfrm>
          <a:prstGeom prst="rect">
            <a:avLst/>
          </a:prstGeom>
          <a:solidFill>
            <a:srgbClr val="513DDC">
              <a:alpha val="65000"/>
            </a:srgbClr>
          </a:solidFill>
          <a:ln w="6350">
            <a:solidFill>
              <a:srgbClr val="008AD7">
                <a:alpha val="40000"/>
              </a:srgbClr>
            </a:solidFill>
            <a:prstDash val="solid"/>
          </a:ln>
        </p:spPr>
        <p:txBody>
          <a:bodyPr/>
          <a:lstStyle/>
          <a:p>
            <a:endParaRPr lang="en-US" sz="2400"/>
          </a:p>
        </p:txBody>
      </p:sp>
      <p:pic>
        <p:nvPicPr>
          <p:cNvPr id="20" name="Image 1" descr="preencoded.png"/>
          <p:cNvPicPr>
            <a:picLocks noChangeAspect="1"/>
          </p:cNvPicPr>
          <p:nvPr/>
        </p:nvPicPr>
        <p:blipFill>
          <a:blip r:embed="rId3"/>
          <a:stretch>
            <a:fillRect/>
          </a:stretch>
        </p:blipFill>
        <p:spPr>
          <a:xfrm>
            <a:off x="1271016" y="3794760"/>
            <a:ext cx="548640" cy="548640"/>
          </a:xfrm>
          <a:prstGeom prst="rect">
            <a:avLst/>
          </a:prstGeom>
        </p:spPr>
      </p:pic>
      <p:sp>
        <p:nvSpPr>
          <p:cNvPr id="21" name="Text 17"/>
          <p:cNvSpPr/>
          <p:nvPr/>
        </p:nvSpPr>
        <p:spPr>
          <a:xfrm>
            <a:off x="548640" y="4480560"/>
            <a:ext cx="1993392" cy="64008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AI handles the noise.</a:t>
            </a:r>
            <a:endParaRPr lang="en-US" sz="1600" dirty="0"/>
          </a:p>
        </p:txBody>
      </p:sp>
      <p:sp>
        <p:nvSpPr>
          <p:cNvPr id="22" name="Text 18"/>
          <p:cNvSpPr/>
          <p:nvPr/>
        </p:nvSpPr>
        <p:spPr>
          <a:xfrm>
            <a:off x="566928" y="5120640"/>
            <a:ext cx="1956816" cy="914400"/>
          </a:xfrm>
          <a:prstGeom prst="rect">
            <a:avLst/>
          </a:prstGeom>
          <a:noFill/>
          <a:ln/>
        </p:spPr>
        <p:txBody>
          <a:bodyPr wrap="square" lIns="0" tIns="0" rIns="0" bIns="0" rtlCol="0" anchor="ctr"/>
          <a:lstStyle/>
          <a:p>
            <a:pPr marL="0" indent="0" algn="ctr">
              <a:buNone/>
            </a:pPr>
            <a:r>
              <a:rPr lang="en-US" sz="1100" dirty="0">
                <a:solidFill>
                  <a:srgbClr val="B3B3CC"/>
                </a:solidFill>
                <a:latin typeface="Aptos" pitchFamily="34" charset="0"/>
                <a:ea typeface="Aptos" pitchFamily="34" charset="-122"/>
                <a:cs typeface="Aptos" pitchFamily="34" charset="-120"/>
              </a:rPr>
              <a:t>Triage, correlation, and summarization. All automated.</a:t>
            </a:r>
            <a:endParaRPr lang="en-US" sz="1100" dirty="0"/>
          </a:p>
        </p:txBody>
      </p:sp>
      <p:sp>
        <p:nvSpPr>
          <p:cNvPr id="23" name="Shape 19"/>
          <p:cNvSpPr/>
          <p:nvPr/>
        </p:nvSpPr>
        <p:spPr>
          <a:xfrm>
            <a:off x="2724912" y="3520440"/>
            <a:ext cx="2176272" cy="2560320"/>
          </a:xfrm>
          <a:prstGeom prst="rect">
            <a:avLst/>
          </a:prstGeom>
          <a:solidFill>
            <a:srgbClr val="513DDC">
              <a:alpha val="65000"/>
            </a:srgbClr>
          </a:solidFill>
          <a:ln w="6350">
            <a:solidFill>
              <a:srgbClr val="008AD7">
                <a:alpha val="40000"/>
              </a:srgbClr>
            </a:solidFill>
            <a:prstDash val="solid"/>
          </a:ln>
        </p:spPr>
        <p:txBody>
          <a:bodyPr/>
          <a:lstStyle/>
          <a:p>
            <a:endParaRPr lang="en-US" sz="2400"/>
          </a:p>
        </p:txBody>
      </p:sp>
      <p:pic>
        <p:nvPicPr>
          <p:cNvPr id="24" name="Image 2" descr="preencoded.png"/>
          <p:cNvPicPr>
            <a:picLocks noChangeAspect="1"/>
          </p:cNvPicPr>
          <p:nvPr/>
        </p:nvPicPr>
        <p:blipFill>
          <a:blip r:embed="rId4"/>
          <a:stretch>
            <a:fillRect/>
          </a:stretch>
        </p:blipFill>
        <p:spPr>
          <a:xfrm>
            <a:off x="3538728" y="3794760"/>
            <a:ext cx="548640" cy="548640"/>
          </a:xfrm>
          <a:prstGeom prst="rect">
            <a:avLst/>
          </a:prstGeom>
        </p:spPr>
      </p:pic>
      <p:sp>
        <p:nvSpPr>
          <p:cNvPr id="25" name="Text 20"/>
          <p:cNvSpPr/>
          <p:nvPr/>
        </p:nvSpPr>
        <p:spPr>
          <a:xfrm>
            <a:off x="2816352" y="4480560"/>
            <a:ext cx="1993392" cy="64008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Analysts handle the nuance.</a:t>
            </a:r>
            <a:endParaRPr lang="en-US" sz="1600" dirty="0"/>
          </a:p>
        </p:txBody>
      </p:sp>
      <p:sp>
        <p:nvSpPr>
          <p:cNvPr id="26" name="Text 21"/>
          <p:cNvSpPr/>
          <p:nvPr/>
        </p:nvSpPr>
        <p:spPr>
          <a:xfrm>
            <a:off x="2834640" y="5120640"/>
            <a:ext cx="1956816" cy="914400"/>
          </a:xfrm>
          <a:prstGeom prst="rect">
            <a:avLst/>
          </a:prstGeom>
          <a:noFill/>
          <a:ln/>
        </p:spPr>
        <p:txBody>
          <a:bodyPr wrap="square" lIns="0" tIns="0" rIns="0" bIns="0" rtlCol="0" anchor="ctr"/>
          <a:lstStyle/>
          <a:p>
            <a:pPr marL="0" indent="0" algn="ctr">
              <a:buNone/>
            </a:pPr>
            <a:r>
              <a:rPr lang="en-US" sz="1100" dirty="0">
                <a:solidFill>
                  <a:srgbClr val="B3B3CC"/>
                </a:solidFill>
                <a:latin typeface="Aptos" pitchFamily="34" charset="0"/>
                <a:ea typeface="Aptos" pitchFamily="34" charset="-122"/>
                <a:cs typeface="Aptos" pitchFamily="34" charset="-120"/>
              </a:rPr>
              <a:t>Root cause, business impact, adversary strategy.</a:t>
            </a:r>
            <a:endParaRPr lang="en-US" sz="1100" dirty="0"/>
          </a:p>
        </p:txBody>
      </p:sp>
      <p:sp>
        <p:nvSpPr>
          <p:cNvPr id="27" name="Shape 22"/>
          <p:cNvSpPr/>
          <p:nvPr/>
        </p:nvSpPr>
        <p:spPr>
          <a:xfrm>
            <a:off x="4992624" y="3520440"/>
            <a:ext cx="2176272" cy="2560320"/>
          </a:xfrm>
          <a:prstGeom prst="rect">
            <a:avLst/>
          </a:prstGeom>
          <a:solidFill>
            <a:srgbClr val="513DDC">
              <a:alpha val="65000"/>
            </a:srgbClr>
          </a:solidFill>
          <a:ln w="6350">
            <a:solidFill>
              <a:srgbClr val="008AD7">
                <a:alpha val="40000"/>
              </a:srgbClr>
            </a:solidFill>
            <a:prstDash val="solid"/>
          </a:ln>
        </p:spPr>
        <p:txBody>
          <a:bodyPr/>
          <a:lstStyle/>
          <a:p>
            <a:endParaRPr lang="en-US" sz="2400"/>
          </a:p>
        </p:txBody>
      </p:sp>
      <p:pic>
        <p:nvPicPr>
          <p:cNvPr id="28" name="Image 3" descr="preencoded.png"/>
          <p:cNvPicPr>
            <a:picLocks noChangeAspect="1"/>
          </p:cNvPicPr>
          <p:nvPr/>
        </p:nvPicPr>
        <p:blipFill>
          <a:blip r:embed="rId5"/>
          <a:stretch>
            <a:fillRect/>
          </a:stretch>
        </p:blipFill>
        <p:spPr>
          <a:xfrm>
            <a:off x="5806440" y="3794760"/>
            <a:ext cx="548640" cy="548640"/>
          </a:xfrm>
          <a:prstGeom prst="rect">
            <a:avLst/>
          </a:prstGeom>
        </p:spPr>
      </p:pic>
      <p:sp>
        <p:nvSpPr>
          <p:cNvPr id="29" name="Text 23"/>
          <p:cNvSpPr/>
          <p:nvPr/>
        </p:nvSpPr>
        <p:spPr>
          <a:xfrm>
            <a:off x="5084064" y="4480560"/>
            <a:ext cx="1993392" cy="64008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Investigations shrink.</a:t>
            </a:r>
            <a:endParaRPr lang="en-US" sz="1600" dirty="0"/>
          </a:p>
        </p:txBody>
      </p:sp>
      <p:sp>
        <p:nvSpPr>
          <p:cNvPr id="30" name="Text 24"/>
          <p:cNvSpPr/>
          <p:nvPr/>
        </p:nvSpPr>
        <p:spPr>
          <a:xfrm>
            <a:off x="5102352" y="5120640"/>
            <a:ext cx="1956816" cy="914400"/>
          </a:xfrm>
          <a:prstGeom prst="rect">
            <a:avLst/>
          </a:prstGeom>
          <a:noFill/>
          <a:ln/>
        </p:spPr>
        <p:txBody>
          <a:bodyPr wrap="square" lIns="0" tIns="0" rIns="0" bIns="0" rtlCol="0" anchor="ctr"/>
          <a:lstStyle/>
          <a:p>
            <a:pPr marL="0" indent="0" algn="ctr">
              <a:buNone/>
            </a:pPr>
            <a:r>
              <a:rPr lang="en-US" sz="1100" dirty="0">
                <a:solidFill>
                  <a:srgbClr val="B3B3CC"/>
                </a:solidFill>
                <a:latin typeface="Aptos" pitchFamily="34" charset="0"/>
                <a:ea typeface="Aptos" pitchFamily="34" charset="-122"/>
                <a:cs typeface="Aptos" pitchFamily="34" charset="-120"/>
              </a:rPr>
              <a:t>Hours of manual work compress to minutes.</a:t>
            </a:r>
            <a:endParaRPr lang="en-US" sz="1100" dirty="0"/>
          </a:p>
        </p:txBody>
      </p:sp>
      <p:sp>
        <p:nvSpPr>
          <p:cNvPr id="31" name="Shape 25"/>
          <p:cNvSpPr/>
          <p:nvPr/>
        </p:nvSpPr>
        <p:spPr>
          <a:xfrm>
            <a:off x="7260336" y="3520440"/>
            <a:ext cx="2176272" cy="2560320"/>
          </a:xfrm>
          <a:prstGeom prst="rect">
            <a:avLst/>
          </a:prstGeom>
          <a:solidFill>
            <a:srgbClr val="513DDC">
              <a:alpha val="65000"/>
            </a:srgbClr>
          </a:solidFill>
          <a:ln w="6350">
            <a:solidFill>
              <a:srgbClr val="008AD7">
                <a:alpha val="40000"/>
              </a:srgbClr>
            </a:solidFill>
            <a:prstDash val="solid"/>
          </a:ln>
        </p:spPr>
        <p:txBody>
          <a:bodyPr/>
          <a:lstStyle/>
          <a:p>
            <a:endParaRPr lang="en-US" sz="2400"/>
          </a:p>
        </p:txBody>
      </p:sp>
      <p:pic>
        <p:nvPicPr>
          <p:cNvPr id="32" name="Image 4" descr="preencoded.png"/>
          <p:cNvPicPr>
            <a:picLocks noChangeAspect="1"/>
          </p:cNvPicPr>
          <p:nvPr/>
        </p:nvPicPr>
        <p:blipFill>
          <a:blip r:embed="rId6"/>
          <a:stretch>
            <a:fillRect/>
          </a:stretch>
        </p:blipFill>
        <p:spPr>
          <a:xfrm>
            <a:off x="8074152" y="3794760"/>
            <a:ext cx="548640" cy="548640"/>
          </a:xfrm>
          <a:prstGeom prst="rect">
            <a:avLst/>
          </a:prstGeom>
        </p:spPr>
      </p:pic>
      <p:sp>
        <p:nvSpPr>
          <p:cNvPr id="33" name="Text 26"/>
          <p:cNvSpPr/>
          <p:nvPr/>
        </p:nvSpPr>
        <p:spPr>
          <a:xfrm>
            <a:off x="7351776" y="4480560"/>
            <a:ext cx="1993392" cy="64008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Platforms align.</a:t>
            </a:r>
            <a:endParaRPr lang="en-US" sz="1600" dirty="0"/>
          </a:p>
        </p:txBody>
      </p:sp>
      <p:sp>
        <p:nvSpPr>
          <p:cNvPr id="34" name="Text 27"/>
          <p:cNvSpPr/>
          <p:nvPr/>
        </p:nvSpPr>
        <p:spPr>
          <a:xfrm>
            <a:off x="7370064" y="5120640"/>
            <a:ext cx="1956816" cy="914400"/>
          </a:xfrm>
          <a:prstGeom prst="rect">
            <a:avLst/>
          </a:prstGeom>
          <a:noFill/>
          <a:ln/>
        </p:spPr>
        <p:txBody>
          <a:bodyPr wrap="square" lIns="0" tIns="0" rIns="0" bIns="0" rtlCol="0" anchor="ctr"/>
          <a:lstStyle/>
          <a:p>
            <a:pPr marL="0" indent="0" algn="ctr">
              <a:buNone/>
            </a:pPr>
            <a:r>
              <a:rPr lang="en-US" sz="1100" dirty="0">
                <a:solidFill>
                  <a:srgbClr val="B3B3CC"/>
                </a:solidFill>
                <a:latin typeface="Aptos" pitchFamily="34" charset="0"/>
                <a:ea typeface="Aptos" pitchFamily="34" charset="-122"/>
                <a:cs typeface="Aptos" pitchFamily="34" charset="-120"/>
              </a:rPr>
              <a:t>Unified telemetry powers stronger AI models.</a:t>
            </a:r>
            <a:endParaRPr lang="en-US" sz="1100" dirty="0"/>
          </a:p>
        </p:txBody>
      </p:sp>
      <p:sp>
        <p:nvSpPr>
          <p:cNvPr id="35" name="Shape 28"/>
          <p:cNvSpPr/>
          <p:nvPr/>
        </p:nvSpPr>
        <p:spPr>
          <a:xfrm>
            <a:off x="9528048" y="3520440"/>
            <a:ext cx="2176272" cy="2560320"/>
          </a:xfrm>
          <a:prstGeom prst="rect">
            <a:avLst/>
          </a:prstGeom>
          <a:solidFill>
            <a:srgbClr val="513DDC">
              <a:alpha val="65000"/>
            </a:srgbClr>
          </a:solidFill>
          <a:ln w="6350">
            <a:solidFill>
              <a:srgbClr val="008AD7">
                <a:alpha val="40000"/>
              </a:srgbClr>
            </a:solidFill>
            <a:prstDash val="solid"/>
          </a:ln>
        </p:spPr>
        <p:txBody>
          <a:bodyPr/>
          <a:lstStyle/>
          <a:p>
            <a:endParaRPr lang="en-US" sz="2400"/>
          </a:p>
        </p:txBody>
      </p:sp>
      <p:pic>
        <p:nvPicPr>
          <p:cNvPr id="36" name="Image 5" descr="preencoded.png"/>
          <p:cNvPicPr>
            <a:picLocks noChangeAspect="1"/>
          </p:cNvPicPr>
          <p:nvPr/>
        </p:nvPicPr>
        <p:blipFill>
          <a:blip r:embed="rId7"/>
          <a:stretch>
            <a:fillRect/>
          </a:stretch>
        </p:blipFill>
        <p:spPr>
          <a:xfrm>
            <a:off x="10341864" y="3794760"/>
            <a:ext cx="548640" cy="548640"/>
          </a:xfrm>
          <a:prstGeom prst="rect">
            <a:avLst/>
          </a:prstGeom>
        </p:spPr>
      </p:pic>
      <p:sp>
        <p:nvSpPr>
          <p:cNvPr id="37" name="Text 29"/>
          <p:cNvSpPr/>
          <p:nvPr/>
        </p:nvSpPr>
        <p:spPr>
          <a:xfrm>
            <a:off x="9619488" y="4480560"/>
            <a:ext cx="1993392" cy="640080"/>
          </a:xfrm>
          <a:prstGeom prst="rect">
            <a:avLst/>
          </a:prstGeom>
          <a:noFill/>
          <a:ln/>
        </p:spPr>
        <p:txBody>
          <a:bodyPr wrap="square" lIns="0" tIns="0" rIns="0" bIns="0" rtlCol="0" anchor="ctr"/>
          <a:lstStyle/>
          <a:p>
            <a:pPr marL="0" indent="0" algn="ctr">
              <a:buNone/>
            </a:pPr>
            <a:r>
              <a:rPr lang="en-US" sz="1600" b="1" dirty="0">
                <a:solidFill>
                  <a:srgbClr val="FFFFFF"/>
                </a:solidFill>
                <a:latin typeface="Aptos Display" pitchFamily="34" charset="0"/>
                <a:ea typeface="Aptos Display" pitchFamily="34" charset="-122"/>
                <a:cs typeface="Aptos Display" pitchFamily="34" charset="-120"/>
              </a:rPr>
              <a:t>The SOC goes proactive.</a:t>
            </a:r>
            <a:endParaRPr lang="en-US" sz="1600" dirty="0"/>
          </a:p>
        </p:txBody>
      </p:sp>
      <p:sp>
        <p:nvSpPr>
          <p:cNvPr id="38" name="Text 30"/>
          <p:cNvSpPr/>
          <p:nvPr/>
        </p:nvSpPr>
        <p:spPr>
          <a:xfrm>
            <a:off x="9637776" y="5120640"/>
            <a:ext cx="1956816" cy="914400"/>
          </a:xfrm>
          <a:prstGeom prst="rect">
            <a:avLst/>
          </a:prstGeom>
          <a:noFill/>
          <a:ln/>
        </p:spPr>
        <p:txBody>
          <a:bodyPr wrap="square" lIns="0" tIns="0" rIns="0" bIns="0" rtlCol="0" anchor="ctr"/>
          <a:lstStyle/>
          <a:p>
            <a:pPr marL="0" indent="0" algn="ctr">
              <a:buNone/>
            </a:pPr>
            <a:r>
              <a:rPr lang="en-US" sz="1100" dirty="0">
                <a:solidFill>
                  <a:srgbClr val="B3B3CC"/>
                </a:solidFill>
                <a:latin typeface="Aptos" pitchFamily="34" charset="0"/>
                <a:ea typeface="Aptos" pitchFamily="34" charset="-122"/>
                <a:cs typeface="Aptos" pitchFamily="34" charset="-120"/>
              </a:rPr>
              <a:t>From reactive queue to forward-leaning hunt team.</a:t>
            </a:r>
            <a:endParaRPr lang="en-US" sz="1100" dirty="0"/>
          </a:p>
        </p:txBody>
      </p:sp>
      <p:sp>
        <p:nvSpPr>
          <p:cNvPr id="40" name="Shape 31"/>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1" name="Text 32"/>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42" name="Text 33"/>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ACT 6  ·  SUCCESS</a:t>
            </a:r>
            <a:endParaRPr lang="en-US" sz="900" dirty="0"/>
          </a:p>
        </p:txBody>
      </p:sp>
      <p:pic>
        <p:nvPicPr>
          <p:cNvPr id="3" name="Picture 2" descr="NICE | Conference and Expo">
            <a:extLst>
              <a:ext uri="{FF2B5EF4-FFF2-40B4-BE49-F238E27FC236}">
                <a16:creationId xmlns:a16="http://schemas.microsoft.com/office/drawing/2014/main" id="{6A072304-F408-E26B-7733-CB54138328F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CONTEXT  ·  WHERE THIS TALK FITS</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The modern security organization</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Enterprise security typically organizes around six pillars. Different missions, shared accountability.</a:t>
            </a:r>
            <a:endParaRPr lang="en-US" sz="1400" dirty="0"/>
          </a:p>
        </p:txBody>
      </p:sp>
      <p:sp>
        <p:nvSpPr>
          <p:cNvPr id="7" name="Shape 4"/>
          <p:cNvSpPr/>
          <p:nvPr/>
        </p:nvSpPr>
        <p:spPr>
          <a:xfrm>
            <a:off x="457200" y="1600200"/>
            <a:ext cx="3627120" cy="2194560"/>
          </a:xfrm>
          <a:prstGeom prst="rect">
            <a:avLst/>
          </a:prstGeom>
          <a:solidFill>
            <a:srgbClr val="513DDC">
              <a:alpha val="75000"/>
            </a:srgbClr>
          </a:solidFill>
          <a:ln w="19050">
            <a:solidFill>
              <a:srgbClr val="008AD7"/>
            </a:solidFill>
            <a:prstDash val="solid"/>
          </a:ln>
        </p:spPr>
        <p:txBody>
          <a:bodyPr/>
          <a:lstStyle/>
          <a:p>
            <a:endParaRPr lang="en-US"/>
          </a:p>
        </p:txBody>
      </p:sp>
      <p:sp>
        <p:nvSpPr>
          <p:cNvPr id="8" name="Shape 5"/>
          <p:cNvSpPr/>
          <p:nvPr/>
        </p:nvSpPr>
        <p:spPr>
          <a:xfrm>
            <a:off x="457200" y="1600200"/>
            <a:ext cx="3627120" cy="73152"/>
          </a:xfrm>
          <a:prstGeom prst="rect">
            <a:avLst/>
          </a:prstGeom>
          <a:solidFill>
            <a:srgbClr val="008AD7"/>
          </a:solidFill>
          <a:ln w="12700">
            <a:solidFill>
              <a:srgbClr val="008AD7"/>
            </a:solidFill>
            <a:prstDash val="solid"/>
          </a:ln>
        </p:spPr>
        <p:txBody>
          <a:bodyPr/>
          <a:lstStyle/>
          <a:p>
            <a:endParaRPr lang="en-US"/>
          </a:p>
        </p:txBody>
      </p:sp>
      <p:sp>
        <p:nvSpPr>
          <p:cNvPr id="9" name="Shape 6"/>
          <p:cNvSpPr/>
          <p:nvPr/>
        </p:nvSpPr>
        <p:spPr>
          <a:xfrm>
            <a:off x="685800" y="1920240"/>
            <a:ext cx="777240" cy="777240"/>
          </a:xfrm>
          <a:prstGeom prst="ellipse">
            <a:avLst/>
          </a:prstGeom>
          <a:solidFill>
            <a:srgbClr val="008AD7"/>
          </a:solidFill>
          <a:ln w="12700">
            <a:solidFill>
              <a:srgbClr val="008AD7"/>
            </a:solidFill>
            <a:prstDash val="solid"/>
          </a:ln>
        </p:spPr>
        <p:txBody>
          <a:bodyPr/>
          <a:lstStyle/>
          <a:p>
            <a:endParaRPr lang="en-US"/>
          </a:p>
        </p:txBody>
      </p:sp>
      <p:pic>
        <p:nvPicPr>
          <p:cNvPr id="10" name="Image 1" descr="preencoded.png"/>
          <p:cNvPicPr>
            <a:picLocks noChangeAspect="1"/>
          </p:cNvPicPr>
          <p:nvPr/>
        </p:nvPicPr>
        <p:blipFill>
          <a:blip r:embed="rId3"/>
          <a:stretch>
            <a:fillRect/>
          </a:stretch>
        </p:blipFill>
        <p:spPr>
          <a:xfrm>
            <a:off x="868680" y="2103120"/>
            <a:ext cx="411480" cy="411480"/>
          </a:xfrm>
          <a:prstGeom prst="rect">
            <a:avLst/>
          </a:prstGeom>
        </p:spPr>
      </p:pic>
      <p:sp>
        <p:nvSpPr>
          <p:cNvPr id="11" name="Shape 7"/>
          <p:cNvSpPr/>
          <p:nvPr/>
        </p:nvSpPr>
        <p:spPr>
          <a:xfrm>
            <a:off x="3307080" y="1828800"/>
            <a:ext cx="640080" cy="292608"/>
          </a:xfrm>
          <a:prstGeom prst="rect">
            <a:avLst/>
          </a:prstGeom>
          <a:solidFill>
            <a:srgbClr val="008AD7"/>
          </a:solidFill>
          <a:ln w="9525">
            <a:solidFill>
              <a:srgbClr val="008AD7"/>
            </a:solidFill>
            <a:prstDash val="solid"/>
          </a:ln>
        </p:spPr>
        <p:txBody>
          <a:bodyPr/>
          <a:lstStyle/>
          <a:p>
            <a:endParaRPr lang="en-US"/>
          </a:p>
        </p:txBody>
      </p:sp>
      <p:sp>
        <p:nvSpPr>
          <p:cNvPr id="12" name="Text 8"/>
          <p:cNvSpPr/>
          <p:nvPr/>
        </p:nvSpPr>
        <p:spPr>
          <a:xfrm>
            <a:off x="3307080" y="1828800"/>
            <a:ext cx="640080" cy="292608"/>
          </a:xfrm>
          <a:prstGeom prst="rect">
            <a:avLst/>
          </a:prstGeom>
          <a:noFill/>
          <a:ln/>
        </p:spPr>
        <p:txBody>
          <a:bodyPr wrap="square" lIns="0" tIns="0" rIns="0" bIns="0" rtlCol="0" anchor="ctr"/>
          <a:lstStyle/>
          <a:p>
            <a:pPr marL="0" indent="0" algn="ctr">
              <a:buNone/>
            </a:pPr>
            <a:r>
              <a:rPr lang="en-US" sz="900" b="1" kern="0" spc="200" dirty="0">
                <a:solidFill>
                  <a:srgbClr val="FFFFFF"/>
                </a:solidFill>
                <a:latin typeface="Aptos" pitchFamily="34" charset="0"/>
                <a:ea typeface="Aptos" pitchFamily="34" charset="-122"/>
                <a:cs typeface="Aptos" pitchFamily="34" charset="-120"/>
              </a:rPr>
              <a:t>SOC</a:t>
            </a:r>
            <a:endParaRPr lang="en-US" sz="900" dirty="0"/>
          </a:p>
        </p:txBody>
      </p:sp>
      <p:sp>
        <p:nvSpPr>
          <p:cNvPr id="13" name="Text 9"/>
          <p:cNvSpPr/>
          <p:nvPr/>
        </p:nvSpPr>
        <p:spPr>
          <a:xfrm>
            <a:off x="1600200" y="1920240"/>
            <a:ext cx="1661160" cy="50292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Security operations</a:t>
            </a:r>
            <a:endParaRPr lang="en-US" dirty="0"/>
          </a:p>
        </p:txBody>
      </p:sp>
      <p:sp>
        <p:nvSpPr>
          <p:cNvPr id="14" name="Text 10"/>
          <p:cNvSpPr/>
          <p:nvPr/>
        </p:nvSpPr>
        <p:spPr>
          <a:xfrm>
            <a:off x="685800" y="2788920"/>
            <a:ext cx="3169920" cy="59436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The 24/7 nerve center. Detects, investigates, and responds to threats.</a:t>
            </a:r>
            <a:endParaRPr lang="en-US" sz="1100" dirty="0"/>
          </a:p>
        </p:txBody>
      </p:sp>
      <p:sp>
        <p:nvSpPr>
          <p:cNvPr id="15" name="Shape 11"/>
          <p:cNvSpPr/>
          <p:nvPr/>
        </p:nvSpPr>
        <p:spPr>
          <a:xfrm>
            <a:off x="685800" y="3287862"/>
            <a:ext cx="3169920" cy="0"/>
          </a:xfrm>
          <a:prstGeom prst="line">
            <a:avLst/>
          </a:prstGeom>
          <a:noFill/>
          <a:ln w="6350">
            <a:solidFill>
              <a:srgbClr val="008AD7">
                <a:alpha val="50000"/>
              </a:srgbClr>
            </a:solidFill>
            <a:prstDash val="solid"/>
          </a:ln>
        </p:spPr>
        <p:txBody>
          <a:bodyPr/>
          <a:lstStyle/>
          <a:p>
            <a:endParaRPr lang="en-US"/>
          </a:p>
        </p:txBody>
      </p:sp>
      <p:sp>
        <p:nvSpPr>
          <p:cNvPr id="16" name="Text 12"/>
          <p:cNvSpPr/>
          <p:nvPr/>
        </p:nvSpPr>
        <p:spPr>
          <a:xfrm>
            <a:off x="685800" y="3291840"/>
            <a:ext cx="3169920" cy="45720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Alert triage  ·  Threat hunting  ·  Incident response  ·  SIEM and SOAR ops</a:t>
            </a:r>
            <a:endParaRPr lang="en-US" sz="1000" dirty="0"/>
          </a:p>
        </p:txBody>
      </p:sp>
      <p:sp>
        <p:nvSpPr>
          <p:cNvPr id="17" name="Shape 13"/>
          <p:cNvSpPr/>
          <p:nvPr/>
        </p:nvSpPr>
        <p:spPr>
          <a:xfrm>
            <a:off x="4267200" y="1600200"/>
            <a:ext cx="3627120" cy="2194560"/>
          </a:xfrm>
          <a:prstGeom prst="rect">
            <a:avLst/>
          </a:prstGeom>
          <a:solidFill>
            <a:srgbClr val="513DDC">
              <a:alpha val="75000"/>
            </a:srgbClr>
          </a:solidFill>
          <a:ln w="19050">
            <a:solidFill>
              <a:srgbClr val="008AD7"/>
            </a:solidFill>
            <a:prstDash val="solid"/>
          </a:ln>
        </p:spPr>
        <p:txBody>
          <a:bodyPr/>
          <a:lstStyle/>
          <a:p>
            <a:endParaRPr lang="en-US"/>
          </a:p>
        </p:txBody>
      </p:sp>
      <p:sp>
        <p:nvSpPr>
          <p:cNvPr id="18" name="Shape 14"/>
          <p:cNvSpPr/>
          <p:nvPr/>
        </p:nvSpPr>
        <p:spPr>
          <a:xfrm>
            <a:off x="4267200" y="1600200"/>
            <a:ext cx="3627120" cy="73152"/>
          </a:xfrm>
          <a:prstGeom prst="rect">
            <a:avLst/>
          </a:prstGeom>
          <a:solidFill>
            <a:srgbClr val="008AD7"/>
          </a:solidFill>
          <a:ln w="12700">
            <a:solidFill>
              <a:srgbClr val="008AD7"/>
            </a:solidFill>
            <a:prstDash val="solid"/>
          </a:ln>
        </p:spPr>
        <p:txBody>
          <a:bodyPr/>
          <a:lstStyle/>
          <a:p>
            <a:endParaRPr lang="en-US"/>
          </a:p>
        </p:txBody>
      </p:sp>
      <p:sp>
        <p:nvSpPr>
          <p:cNvPr id="19" name="Shape 15"/>
          <p:cNvSpPr/>
          <p:nvPr/>
        </p:nvSpPr>
        <p:spPr>
          <a:xfrm>
            <a:off x="4495800" y="1920240"/>
            <a:ext cx="777240" cy="777240"/>
          </a:xfrm>
          <a:prstGeom prst="ellipse">
            <a:avLst/>
          </a:prstGeom>
          <a:solidFill>
            <a:srgbClr val="008AD7"/>
          </a:solidFill>
          <a:ln w="12700">
            <a:solidFill>
              <a:srgbClr val="008AD7"/>
            </a:solidFill>
            <a:prstDash val="solid"/>
          </a:ln>
        </p:spPr>
        <p:txBody>
          <a:bodyPr/>
          <a:lstStyle/>
          <a:p>
            <a:endParaRPr lang="en-US"/>
          </a:p>
        </p:txBody>
      </p:sp>
      <p:pic>
        <p:nvPicPr>
          <p:cNvPr id="20" name="Image 2" descr="preencoded.png"/>
          <p:cNvPicPr>
            <a:picLocks noChangeAspect="1"/>
          </p:cNvPicPr>
          <p:nvPr/>
        </p:nvPicPr>
        <p:blipFill>
          <a:blip r:embed="rId4"/>
          <a:stretch>
            <a:fillRect/>
          </a:stretch>
        </p:blipFill>
        <p:spPr>
          <a:xfrm>
            <a:off x="4678680" y="2103120"/>
            <a:ext cx="411480" cy="411480"/>
          </a:xfrm>
          <a:prstGeom prst="rect">
            <a:avLst/>
          </a:prstGeom>
        </p:spPr>
      </p:pic>
      <p:sp>
        <p:nvSpPr>
          <p:cNvPr id="21" name="Shape 16"/>
          <p:cNvSpPr/>
          <p:nvPr/>
        </p:nvSpPr>
        <p:spPr>
          <a:xfrm>
            <a:off x="7117080" y="1828800"/>
            <a:ext cx="640080" cy="292608"/>
          </a:xfrm>
          <a:prstGeom prst="rect">
            <a:avLst/>
          </a:prstGeom>
          <a:solidFill>
            <a:srgbClr val="008AD7"/>
          </a:solidFill>
          <a:ln w="9525">
            <a:solidFill>
              <a:srgbClr val="008AD7"/>
            </a:solidFill>
            <a:prstDash val="solid"/>
          </a:ln>
        </p:spPr>
        <p:txBody>
          <a:bodyPr/>
          <a:lstStyle/>
          <a:p>
            <a:endParaRPr lang="en-US"/>
          </a:p>
        </p:txBody>
      </p:sp>
      <p:sp>
        <p:nvSpPr>
          <p:cNvPr id="22" name="Text 17"/>
          <p:cNvSpPr/>
          <p:nvPr/>
        </p:nvSpPr>
        <p:spPr>
          <a:xfrm>
            <a:off x="7117080" y="1828800"/>
            <a:ext cx="640080" cy="292608"/>
          </a:xfrm>
          <a:prstGeom prst="rect">
            <a:avLst/>
          </a:prstGeom>
          <a:noFill/>
          <a:ln/>
        </p:spPr>
        <p:txBody>
          <a:bodyPr wrap="square" lIns="0" tIns="0" rIns="0" bIns="0" rtlCol="0" anchor="ctr"/>
          <a:lstStyle/>
          <a:p>
            <a:pPr marL="0" indent="0" algn="ctr">
              <a:buNone/>
            </a:pPr>
            <a:r>
              <a:rPr lang="en-US" sz="900" b="1" kern="0" spc="200" dirty="0">
                <a:solidFill>
                  <a:srgbClr val="FFFFFF"/>
                </a:solidFill>
                <a:latin typeface="Aptos" pitchFamily="34" charset="0"/>
                <a:ea typeface="Aptos" pitchFamily="34" charset="-122"/>
                <a:cs typeface="Aptos" pitchFamily="34" charset="-120"/>
              </a:rPr>
              <a:t>AppSec</a:t>
            </a:r>
            <a:endParaRPr lang="en-US" sz="900" dirty="0"/>
          </a:p>
        </p:txBody>
      </p:sp>
      <p:sp>
        <p:nvSpPr>
          <p:cNvPr id="23" name="Text 18"/>
          <p:cNvSpPr/>
          <p:nvPr/>
        </p:nvSpPr>
        <p:spPr>
          <a:xfrm>
            <a:off x="5410200" y="1920240"/>
            <a:ext cx="1661160" cy="50292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Application security</a:t>
            </a:r>
            <a:endParaRPr lang="en-US" dirty="0"/>
          </a:p>
        </p:txBody>
      </p:sp>
      <p:sp>
        <p:nvSpPr>
          <p:cNvPr id="24" name="Text 19"/>
          <p:cNvSpPr/>
          <p:nvPr/>
        </p:nvSpPr>
        <p:spPr>
          <a:xfrm>
            <a:off x="4495800" y="2788920"/>
            <a:ext cx="3169920" cy="59436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Builds security into the SDLC. Reviews code, finds bugs, hardens products.</a:t>
            </a:r>
            <a:endParaRPr lang="en-US" sz="1100" dirty="0"/>
          </a:p>
        </p:txBody>
      </p:sp>
      <p:sp>
        <p:nvSpPr>
          <p:cNvPr id="25" name="Shape 20"/>
          <p:cNvSpPr/>
          <p:nvPr/>
        </p:nvSpPr>
        <p:spPr>
          <a:xfrm>
            <a:off x="4495800" y="3287862"/>
            <a:ext cx="3169920" cy="0"/>
          </a:xfrm>
          <a:prstGeom prst="line">
            <a:avLst/>
          </a:prstGeom>
          <a:noFill/>
          <a:ln w="6350">
            <a:solidFill>
              <a:srgbClr val="008AD7">
                <a:alpha val="50000"/>
              </a:srgbClr>
            </a:solidFill>
            <a:prstDash val="solid"/>
          </a:ln>
        </p:spPr>
        <p:txBody>
          <a:bodyPr/>
          <a:lstStyle/>
          <a:p>
            <a:endParaRPr lang="en-US"/>
          </a:p>
        </p:txBody>
      </p:sp>
      <p:sp>
        <p:nvSpPr>
          <p:cNvPr id="26" name="Text 21"/>
          <p:cNvSpPr/>
          <p:nvPr/>
        </p:nvSpPr>
        <p:spPr>
          <a:xfrm>
            <a:off x="4495800" y="3291840"/>
            <a:ext cx="3169920" cy="45720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Threat modeling  ·  SAST and DAST  ·  Secure SDLC  ·  Bug-bounty triage</a:t>
            </a:r>
            <a:endParaRPr lang="en-US" sz="1000" dirty="0"/>
          </a:p>
        </p:txBody>
      </p:sp>
      <p:sp>
        <p:nvSpPr>
          <p:cNvPr id="27" name="Shape 22"/>
          <p:cNvSpPr/>
          <p:nvPr/>
        </p:nvSpPr>
        <p:spPr>
          <a:xfrm>
            <a:off x="8077200" y="1600200"/>
            <a:ext cx="3627120" cy="2194560"/>
          </a:xfrm>
          <a:prstGeom prst="rect">
            <a:avLst/>
          </a:prstGeom>
          <a:solidFill>
            <a:srgbClr val="513DDC">
              <a:alpha val="75000"/>
            </a:srgbClr>
          </a:solidFill>
          <a:ln w="19050">
            <a:solidFill>
              <a:srgbClr val="008AD7"/>
            </a:solidFill>
            <a:prstDash val="solid"/>
          </a:ln>
        </p:spPr>
        <p:txBody>
          <a:bodyPr/>
          <a:lstStyle/>
          <a:p>
            <a:endParaRPr lang="en-US"/>
          </a:p>
        </p:txBody>
      </p:sp>
      <p:sp>
        <p:nvSpPr>
          <p:cNvPr id="28" name="Shape 23"/>
          <p:cNvSpPr/>
          <p:nvPr/>
        </p:nvSpPr>
        <p:spPr>
          <a:xfrm>
            <a:off x="8077200" y="1600200"/>
            <a:ext cx="3627120" cy="73152"/>
          </a:xfrm>
          <a:prstGeom prst="rect">
            <a:avLst/>
          </a:prstGeom>
          <a:solidFill>
            <a:srgbClr val="008AD7"/>
          </a:solidFill>
          <a:ln w="12700">
            <a:solidFill>
              <a:srgbClr val="008AD7"/>
            </a:solidFill>
            <a:prstDash val="solid"/>
          </a:ln>
        </p:spPr>
        <p:txBody>
          <a:bodyPr/>
          <a:lstStyle/>
          <a:p>
            <a:endParaRPr lang="en-US"/>
          </a:p>
        </p:txBody>
      </p:sp>
      <p:sp>
        <p:nvSpPr>
          <p:cNvPr id="29" name="Shape 24"/>
          <p:cNvSpPr/>
          <p:nvPr/>
        </p:nvSpPr>
        <p:spPr>
          <a:xfrm>
            <a:off x="8305800" y="1920240"/>
            <a:ext cx="777240" cy="777240"/>
          </a:xfrm>
          <a:prstGeom prst="ellipse">
            <a:avLst/>
          </a:prstGeom>
          <a:solidFill>
            <a:srgbClr val="008AD7"/>
          </a:solidFill>
          <a:ln w="12700">
            <a:solidFill>
              <a:srgbClr val="008AD7"/>
            </a:solidFill>
            <a:prstDash val="solid"/>
          </a:ln>
        </p:spPr>
        <p:txBody>
          <a:bodyPr/>
          <a:lstStyle/>
          <a:p>
            <a:endParaRPr lang="en-US"/>
          </a:p>
        </p:txBody>
      </p:sp>
      <p:pic>
        <p:nvPicPr>
          <p:cNvPr id="30" name="Image 3" descr="preencoded.png"/>
          <p:cNvPicPr>
            <a:picLocks noChangeAspect="1"/>
          </p:cNvPicPr>
          <p:nvPr/>
        </p:nvPicPr>
        <p:blipFill>
          <a:blip r:embed="rId5"/>
          <a:stretch>
            <a:fillRect/>
          </a:stretch>
        </p:blipFill>
        <p:spPr>
          <a:xfrm>
            <a:off x="8488680" y="2103120"/>
            <a:ext cx="411480" cy="411480"/>
          </a:xfrm>
          <a:prstGeom prst="rect">
            <a:avLst/>
          </a:prstGeom>
        </p:spPr>
      </p:pic>
      <p:sp>
        <p:nvSpPr>
          <p:cNvPr id="31" name="Shape 25"/>
          <p:cNvSpPr/>
          <p:nvPr/>
        </p:nvSpPr>
        <p:spPr>
          <a:xfrm>
            <a:off x="10927080" y="1828800"/>
            <a:ext cx="640080" cy="292608"/>
          </a:xfrm>
          <a:prstGeom prst="rect">
            <a:avLst/>
          </a:prstGeom>
          <a:solidFill>
            <a:srgbClr val="008AD7"/>
          </a:solidFill>
          <a:ln w="9525">
            <a:solidFill>
              <a:srgbClr val="008AD7"/>
            </a:solidFill>
            <a:prstDash val="solid"/>
          </a:ln>
        </p:spPr>
        <p:txBody>
          <a:bodyPr/>
          <a:lstStyle/>
          <a:p>
            <a:endParaRPr lang="en-US"/>
          </a:p>
        </p:txBody>
      </p:sp>
      <p:sp>
        <p:nvSpPr>
          <p:cNvPr id="32" name="Text 26"/>
          <p:cNvSpPr/>
          <p:nvPr/>
        </p:nvSpPr>
        <p:spPr>
          <a:xfrm>
            <a:off x="10927080" y="1828800"/>
            <a:ext cx="640080" cy="292608"/>
          </a:xfrm>
          <a:prstGeom prst="rect">
            <a:avLst/>
          </a:prstGeom>
          <a:noFill/>
          <a:ln/>
        </p:spPr>
        <p:txBody>
          <a:bodyPr wrap="square" lIns="0" tIns="0" rIns="0" bIns="0" rtlCol="0" anchor="ctr"/>
          <a:lstStyle/>
          <a:p>
            <a:pPr marL="0" indent="0" algn="ctr">
              <a:buNone/>
            </a:pPr>
            <a:r>
              <a:rPr lang="en-US" sz="900" b="1" kern="0" spc="200" dirty="0">
                <a:solidFill>
                  <a:srgbClr val="FFFFFF"/>
                </a:solidFill>
                <a:latin typeface="Aptos" pitchFamily="34" charset="0"/>
                <a:ea typeface="Aptos" pitchFamily="34" charset="-122"/>
                <a:cs typeface="Aptos" pitchFamily="34" charset="-120"/>
              </a:rPr>
              <a:t>ENG</a:t>
            </a:r>
            <a:endParaRPr lang="en-US" sz="900" dirty="0"/>
          </a:p>
        </p:txBody>
      </p:sp>
      <p:sp>
        <p:nvSpPr>
          <p:cNvPr id="33" name="Text 27"/>
          <p:cNvSpPr/>
          <p:nvPr/>
        </p:nvSpPr>
        <p:spPr>
          <a:xfrm>
            <a:off x="9220200" y="1920240"/>
            <a:ext cx="1661160" cy="50292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Engineering and architecture</a:t>
            </a:r>
            <a:endParaRPr lang="en-US" dirty="0"/>
          </a:p>
        </p:txBody>
      </p:sp>
      <p:sp>
        <p:nvSpPr>
          <p:cNvPr id="34" name="Text 28"/>
          <p:cNvSpPr/>
          <p:nvPr/>
        </p:nvSpPr>
        <p:spPr>
          <a:xfrm>
            <a:off x="8305800" y="2788920"/>
            <a:ext cx="3169920" cy="59436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Designs and operates the security controls themselves. The plumbing of trust.</a:t>
            </a:r>
            <a:endParaRPr lang="en-US" sz="1100" dirty="0"/>
          </a:p>
        </p:txBody>
      </p:sp>
      <p:sp>
        <p:nvSpPr>
          <p:cNvPr id="35" name="Shape 29"/>
          <p:cNvSpPr/>
          <p:nvPr/>
        </p:nvSpPr>
        <p:spPr>
          <a:xfrm>
            <a:off x="8305800" y="3287862"/>
            <a:ext cx="3169920" cy="0"/>
          </a:xfrm>
          <a:prstGeom prst="line">
            <a:avLst/>
          </a:prstGeom>
          <a:noFill/>
          <a:ln w="6350">
            <a:solidFill>
              <a:srgbClr val="008AD7">
                <a:alpha val="50000"/>
              </a:srgbClr>
            </a:solidFill>
            <a:prstDash val="solid"/>
          </a:ln>
        </p:spPr>
        <p:txBody>
          <a:bodyPr/>
          <a:lstStyle/>
          <a:p>
            <a:endParaRPr lang="en-US"/>
          </a:p>
        </p:txBody>
      </p:sp>
      <p:sp>
        <p:nvSpPr>
          <p:cNvPr id="36" name="Text 30"/>
          <p:cNvSpPr/>
          <p:nvPr/>
        </p:nvSpPr>
        <p:spPr>
          <a:xfrm>
            <a:off x="8305800" y="3291840"/>
            <a:ext cx="3169920" cy="457200"/>
          </a:xfrm>
          <a:prstGeom prst="rect">
            <a:avLst/>
          </a:prstGeom>
          <a:noFill/>
          <a:ln/>
        </p:spPr>
        <p:txBody>
          <a:bodyPr wrap="square" lIns="0" tIns="0" rIns="0" bIns="0" rtlCol="0" anchor="ctr"/>
          <a:lstStyle/>
          <a:p>
            <a:r>
              <a:rPr lang="en-US" sz="1000" dirty="0">
                <a:solidFill>
                  <a:srgbClr val="D4D4E4"/>
                </a:solidFill>
                <a:latin typeface="Aptos" pitchFamily="34" charset="0"/>
                <a:ea typeface="Aptos" pitchFamily="34" charset="-122"/>
                <a:cs typeface="Aptos" pitchFamily="34" charset="-120"/>
              </a:rPr>
              <a:t>Zero-trust design  ·  Network and cloud security  ·  Tooling and platforms ·  Vulnerability Management</a:t>
            </a:r>
            <a:endParaRPr lang="en-US" sz="1000" dirty="0"/>
          </a:p>
        </p:txBody>
      </p:sp>
      <p:sp>
        <p:nvSpPr>
          <p:cNvPr id="37" name="Shape 31"/>
          <p:cNvSpPr/>
          <p:nvPr/>
        </p:nvSpPr>
        <p:spPr>
          <a:xfrm>
            <a:off x="457200" y="3931920"/>
            <a:ext cx="3627120" cy="2194560"/>
          </a:xfrm>
          <a:prstGeom prst="rect">
            <a:avLst/>
          </a:prstGeom>
          <a:solidFill>
            <a:srgbClr val="513DDC">
              <a:alpha val="75000"/>
            </a:srgbClr>
          </a:solidFill>
          <a:ln w="19050">
            <a:solidFill>
              <a:srgbClr val="008AD7"/>
            </a:solidFill>
            <a:prstDash val="solid"/>
          </a:ln>
        </p:spPr>
        <p:txBody>
          <a:bodyPr/>
          <a:lstStyle/>
          <a:p>
            <a:endParaRPr lang="en-US"/>
          </a:p>
        </p:txBody>
      </p:sp>
      <p:sp>
        <p:nvSpPr>
          <p:cNvPr id="38" name="Shape 32"/>
          <p:cNvSpPr/>
          <p:nvPr/>
        </p:nvSpPr>
        <p:spPr>
          <a:xfrm>
            <a:off x="457200" y="3931920"/>
            <a:ext cx="3627120" cy="73152"/>
          </a:xfrm>
          <a:prstGeom prst="rect">
            <a:avLst/>
          </a:prstGeom>
          <a:solidFill>
            <a:srgbClr val="008AD7"/>
          </a:solidFill>
          <a:ln w="12700">
            <a:solidFill>
              <a:srgbClr val="008AD7"/>
            </a:solidFill>
            <a:prstDash val="solid"/>
          </a:ln>
        </p:spPr>
        <p:txBody>
          <a:bodyPr/>
          <a:lstStyle/>
          <a:p>
            <a:endParaRPr lang="en-US"/>
          </a:p>
        </p:txBody>
      </p:sp>
      <p:sp>
        <p:nvSpPr>
          <p:cNvPr id="39" name="Shape 33"/>
          <p:cNvSpPr/>
          <p:nvPr/>
        </p:nvSpPr>
        <p:spPr>
          <a:xfrm>
            <a:off x="685800" y="4251960"/>
            <a:ext cx="777240" cy="777240"/>
          </a:xfrm>
          <a:prstGeom prst="ellipse">
            <a:avLst/>
          </a:prstGeom>
          <a:solidFill>
            <a:srgbClr val="008AD7"/>
          </a:solidFill>
          <a:ln w="12700">
            <a:solidFill>
              <a:srgbClr val="008AD7"/>
            </a:solidFill>
            <a:prstDash val="solid"/>
          </a:ln>
        </p:spPr>
        <p:txBody>
          <a:bodyPr/>
          <a:lstStyle/>
          <a:p>
            <a:endParaRPr lang="en-US"/>
          </a:p>
        </p:txBody>
      </p:sp>
      <p:pic>
        <p:nvPicPr>
          <p:cNvPr id="40" name="Image 4" descr="preencoded.png"/>
          <p:cNvPicPr>
            <a:picLocks noChangeAspect="1"/>
          </p:cNvPicPr>
          <p:nvPr/>
        </p:nvPicPr>
        <p:blipFill>
          <a:blip r:embed="rId6"/>
          <a:stretch>
            <a:fillRect/>
          </a:stretch>
        </p:blipFill>
        <p:spPr>
          <a:xfrm>
            <a:off x="868680" y="4434840"/>
            <a:ext cx="411480" cy="411480"/>
          </a:xfrm>
          <a:prstGeom prst="rect">
            <a:avLst/>
          </a:prstGeom>
        </p:spPr>
      </p:pic>
      <p:sp>
        <p:nvSpPr>
          <p:cNvPr id="41" name="Shape 34"/>
          <p:cNvSpPr/>
          <p:nvPr/>
        </p:nvSpPr>
        <p:spPr>
          <a:xfrm>
            <a:off x="3307080" y="4160520"/>
            <a:ext cx="640080" cy="292608"/>
          </a:xfrm>
          <a:prstGeom prst="rect">
            <a:avLst/>
          </a:prstGeom>
          <a:solidFill>
            <a:srgbClr val="008AD7"/>
          </a:solidFill>
          <a:ln w="9525">
            <a:solidFill>
              <a:srgbClr val="008AD7"/>
            </a:solidFill>
            <a:prstDash val="solid"/>
          </a:ln>
        </p:spPr>
        <p:txBody>
          <a:bodyPr/>
          <a:lstStyle/>
          <a:p>
            <a:endParaRPr lang="en-US"/>
          </a:p>
        </p:txBody>
      </p:sp>
      <p:sp>
        <p:nvSpPr>
          <p:cNvPr id="42" name="Text 35"/>
          <p:cNvSpPr/>
          <p:nvPr/>
        </p:nvSpPr>
        <p:spPr>
          <a:xfrm>
            <a:off x="3307080" y="4160520"/>
            <a:ext cx="640080" cy="292608"/>
          </a:xfrm>
          <a:prstGeom prst="rect">
            <a:avLst/>
          </a:prstGeom>
          <a:noFill/>
          <a:ln/>
        </p:spPr>
        <p:txBody>
          <a:bodyPr wrap="square" lIns="0" tIns="0" rIns="0" bIns="0" rtlCol="0" anchor="ctr"/>
          <a:lstStyle/>
          <a:p>
            <a:pPr marL="0" indent="0" algn="ctr">
              <a:buNone/>
            </a:pPr>
            <a:r>
              <a:rPr lang="en-US" sz="900" b="1" kern="0" spc="200" dirty="0">
                <a:solidFill>
                  <a:srgbClr val="FFFFFF"/>
                </a:solidFill>
                <a:latin typeface="Aptos" pitchFamily="34" charset="0"/>
                <a:ea typeface="Aptos" pitchFamily="34" charset="-122"/>
                <a:cs typeface="Aptos" pitchFamily="34" charset="-120"/>
              </a:rPr>
              <a:t>GRC</a:t>
            </a:r>
            <a:endParaRPr lang="en-US" sz="900" dirty="0"/>
          </a:p>
        </p:txBody>
      </p:sp>
      <p:sp>
        <p:nvSpPr>
          <p:cNvPr id="43" name="Text 36"/>
          <p:cNvSpPr/>
          <p:nvPr/>
        </p:nvSpPr>
        <p:spPr>
          <a:xfrm>
            <a:off x="1600200" y="4251960"/>
            <a:ext cx="1661160" cy="50292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Governance, risk, compliance</a:t>
            </a:r>
            <a:endParaRPr lang="en-US" dirty="0"/>
          </a:p>
        </p:txBody>
      </p:sp>
      <p:sp>
        <p:nvSpPr>
          <p:cNvPr id="44" name="Text 37"/>
          <p:cNvSpPr/>
          <p:nvPr/>
        </p:nvSpPr>
        <p:spPr>
          <a:xfrm>
            <a:off x="685800" y="5120640"/>
            <a:ext cx="3169920" cy="59436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Defines the rules. Translates regulations and risk appetite into policy.</a:t>
            </a:r>
            <a:endParaRPr lang="en-US" sz="1100" dirty="0"/>
          </a:p>
        </p:txBody>
      </p:sp>
      <p:sp>
        <p:nvSpPr>
          <p:cNvPr id="45" name="Shape 38"/>
          <p:cNvSpPr/>
          <p:nvPr/>
        </p:nvSpPr>
        <p:spPr>
          <a:xfrm>
            <a:off x="685800" y="5619582"/>
            <a:ext cx="3169920" cy="0"/>
          </a:xfrm>
          <a:prstGeom prst="line">
            <a:avLst/>
          </a:prstGeom>
          <a:noFill/>
          <a:ln w="6350">
            <a:solidFill>
              <a:srgbClr val="008AD7">
                <a:alpha val="50000"/>
              </a:srgbClr>
            </a:solidFill>
            <a:prstDash val="solid"/>
          </a:ln>
        </p:spPr>
        <p:txBody>
          <a:bodyPr/>
          <a:lstStyle/>
          <a:p>
            <a:endParaRPr lang="en-US"/>
          </a:p>
        </p:txBody>
      </p:sp>
      <p:sp>
        <p:nvSpPr>
          <p:cNvPr id="46" name="Text 39"/>
          <p:cNvSpPr/>
          <p:nvPr/>
        </p:nvSpPr>
        <p:spPr>
          <a:xfrm>
            <a:off x="685800" y="5623560"/>
            <a:ext cx="3169920" cy="45720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Policy and standards  ·  Audit and certification  ·  Risk register  ·  Vendor risk</a:t>
            </a:r>
            <a:endParaRPr lang="en-US" sz="1000" dirty="0"/>
          </a:p>
        </p:txBody>
      </p:sp>
      <p:sp>
        <p:nvSpPr>
          <p:cNvPr id="47" name="Shape 40"/>
          <p:cNvSpPr/>
          <p:nvPr/>
        </p:nvSpPr>
        <p:spPr>
          <a:xfrm>
            <a:off x="4267200" y="3931920"/>
            <a:ext cx="3627120" cy="2194560"/>
          </a:xfrm>
          <a:prstGeom prst="rect">
            <a:avLst/>
          </a:prstGeom>
          <a:solidFill>
            <a:srgbClr val="513DDC">
              <a:alpha val="75000"/>
            </a:srgbClr>
          </a:solidFill>
          <a:ln w="19050">
            <a:solidFill>
              <a:srgbClr val="008AD7"/>
            </a:solidFill>
            <a:prstDash val="solid"/>
          </a:ln>
        </p:spPr>
        <p:txBody>
          <a:bodyPr/>
          <a:lstStyle/>
          <a:p>
            <a:endParaRPr lang="en-US"/>
          </a:p>
        </p:txBody>
      </p:sp>
      <p:sp>
        <p:nvSpPr>
          <p:cNvPr id="48" name="Shape 41"/>
          <p:cNvSpPr/>
          <p:nvPr/>
        </p:nvSpPr>
        <p:spPr>
          <a:xfrm>
            <a:off x="4267200" y="3931920"/>
            <a:ext cx="3627120" cy="73152"/>
          </a:xfrm>
          <a:prstGeom prst="rect">
            <a:avLst/>
          </a:prstGeom>
          <a:solidFill>
            <a:srgbClr val="008AD7"/>
          </a:solidFill>
          <a:ln w="12700">
            <a:solidFill>
              <a:srgbClr val="008AD7"/>
            </a:solidFill>
            <a:prstDash val="solid"/>
          </a:ln>
        </p:spPr>
        <p:txBody>
          <a:bodyPr/>
          <a:lstStyle/>
          <a:p>
            <a:endParaRPr lang="en-US"/>
          </a:p>
        </p:txBody>
      </p:sp>
      <p:sp>
        <p:nvSpPr>
          <p:cNvPr id="49" name="Shape 42"/>
          <p:cNvSpPr/>
          <p:nvPr/>
        </p:nvSpPr>
        <p:spPr>
          <a:xfrm>
            <a:off x="4495800" y="4251960"/>
            <a:ext cx="777240" cy="777240"/>
          </a:xfrm>
          <a:prstGeom prst="ellipse">
            <a:avLst/>
          </a:prstGeom>
          <a:solidFill>
            <a:srgbClr val="008AD7"/>
          </a:solidFill>
          <a:ln w="12700">
            <a:solidFill>
              <a:srgbClr val="008AD7"/>
            </a:solidFill>
            <a:prstDash val="solid"/>
          </a:ln>
        </p:spPr>
        <p:txBody>
          <a:bodyPr/>
          <a:lstStyle/>
          <a:p>
            <a:endParaRPr lang="en-US"/>
          </a:p>
        </p:txBody>
      </p:sp>
      <p:pic>
        <p:nvPicPr>
          <p:cNvPr id="50" name="Image 5" descr="preencoded.png"/>
          <p:cNvPicPr>
            <a:picLocks noChangeAspect="1"/>
          </p:cNvPicPr>
          <p:nvPr/>
        </p:nvPicPr>
        <p:blipFill>
          <a:blip r:embed="rId7"/>
          <a:stretch>
            <a:fillRect/>
          </a:stretch>
        </p:blipFill>
        <p:spPr>
          <a:xfrm>
            <a:off x="4678680" y="4434840"/>
            <a:ext cx="411480" cy="411480"/>
          </a:xfrm>
          <a:prstGeom prst="rect">
            <a:avLst/>
          </a:prstGeom>
        </p:spPr>
      </p:pic>
      <p:sp>
        <p:nvSpPr>
          <p:cNvPr id="51" name="Shape 43"/>
          <p:cNvSpPr/>
          <p:nvPr/>
        </p:nvSpPr>
        <p:spPr>
          <a:xfrm>
            <a:off x="7117080" y="4160520"/>
            <a:ext cx="640080" cy="292608"/>
          </a:xfrm>
          <a:prstGeom prst="rect">
            <a:avLst/>
          </a:prstGeom>
          <a:solidFill>
            <a:srgbClr val="008AD7"/>
          </a:solidFill>
          <a:ln w="9525">
            <a:solidFill>
              <a:srgbClr val="008AD7"/>
            </a:solidFill>
            <a:prstDash val="solid"/>
          </a:ln>
        </p:spPr>
        <p:txBody>
          <a:bodyPr/>
          <a:lstStyle/>
          <a:p>
            <a:endParaRPr lang="en-US"/>
          </a:p>
        </p:txBody>
      </p:sp>
      <p:sp>
        <p:nvSpPr>
          <p:cNvPr id="52" name="Text 44"/>
          <p:cNvSpPr/>
          <p:nvPr/>
        </p:nvSpPr>
        <p:spPr>
          <a:xfrm>
            <a:off x="7117080" y="4160520"/>
            <a:ext cx="640080" cy="292608"/>
          </a:xfrm>
          <a:prstGeom prst="rect">
            <a:avLst/>
          </a:prstGeom>
          <a:noFill/>
          <a:ln/>
        </p:spPr>
        <p:txBody>
          <a:bodyPr wrap="square" lIns="0" tIns="0" rIns="0" bIns="0" rtlCol="0" anchor="ctr"/>
          <a:lstStyle/>
          <a:p>
            <a:pPr marL="0" indent="0" algn="ctr">
              <a:buNone/>
            </a:pPr>
            <a:r>
              <a:rPr lang="en-US" sz="900" b="1" kern="0" spc="200" dirty="0">
                <a:solidFill>
                  <a:srgbClr val="FFFFFF"/>
                </a:solidFill>
                <a:latin typeface="Aptos" pitchFamily="34" charset="0"/>
                <a:ea typeface="Aptos" pitchFamily="34" charset="-122"/>
                <a:cs typeface="Aptos" pitchFamily="34" charset="-120"/>
              </a:rPr>
              <a:t>IAM</a:t>
            </a:r>
            <a:endParaRPr lang="en-US" sz="900" dirty="0"/>
          </a:p>
        </p:txBody>
      </p:sp>
      <p:sp>
        <p:nvSpPr>
          <p:cNvPr id="53" name="Text 45"/>
          <p:cNvSpPr/>
          <p:nvPr/>
        </p:nvSpPr>
        <p:spPr>
          <a:xfrm>
            <a:off x="5410200" y="4251960"/>
            <a:ext cx="1661160" cy="50292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Identity and access</a:t>
            </a:r>
            <a:endParaRPr lang="en-US" dirty="0"/>
          </a:p>
        </p:txBody>
      </p:sp>
      <p:sp>
        <p:nvSpPr>
          <p:cNvPr id="54" name="Text 46"/>
          <p:cNvSpPr/>
          <p:nvPr/>
        </p:nvSpPr>
        <p:spPr>
          <a:xfrm>
            <a:off x="4495800" y="5120640"/>
            <a:ext cx="3169920" cy="59436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Decides who gets in and what they can touch. Increasingly the new perimeter.</a:t>
            </a:r>
            <a:endParaRPr lang="en-US" sz="1100" dirty="0"/>
          </a:p>
        </p:txBody>
      </p:sp>
      <p:sp>
        <p:nvSpPr>
          <p:cNvPr id="55" name="Shape 47"/>
          <p:cNvSpPr/>
          <p:nvPr/>
        </p:nvSpPr>
        <p:spPr>
          <a:xfrm>
            <a:off x="4495800" y="5619582"/>
            <a:ext cx="3169920" cy="0"/>
          </a:xfrm>
          <a:prstGeom prst="line">
            <a:avLst/>
          </a:prstGeom>
          <a:noFill/>
          <a:ln w="6350">
            <a:solidFill>
              <a:srgbClr val="008AD7">
                <a:alpha val="50000"/>
              </a:srgbClr>
            </a:solidFill>
            <a:prstDash val="solid"/>
          </a:ln>
        </p:spPr>
        <p:txBody>
          <a:bodyPr/>
          <a:lstStyle/>
          <a:p>
            <a:endParaRPr lang="en-US"/>
          </a:p>
        </p:txBody>
      </p:sp>
      <p:sp>
        <p:nvSpPr>
          <p:cNvPr id="56" name="Text 48"/>
          <p:cNvSpPr/>
          <p:nvPr/>
        </p:nvSpPr>
        <p:spPr>
          <a:xfrm>
            <a:off x="4495800" y="5623560"/>
            <a:ext cx="3169920" cy="45720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SSO and MFA  ·  Privileged access  ·  Lifecycle and provisioning  ·  Joiner-mover-leaver</a:t>
            </a:r>
            <a:endParaRPr lang="en-US" sz="1000" dirty="0"/>
          </a:p>
        </p:txBody>
      </p:sp>
      <p:sp>
        <p:nvSpPr>
          <p:cNvPr id="57" name="Shape 49"/>
          <p:cNvSpPr/>
          <p:nvPr/>
        </p:nvSpPr>
        <p:spPr>
          <a:xfrm>
            <a:off x="8077200" y="3931920"/>
            <a:ext cx="3627120" cy="2194560"/>
          </a:xfrm>
          <a:prstGeom prst="rect">
            <a:avLst/>
          </a:prstGeom>
          <a:solidFill>
            <a:srgbClr val="513DDC">
              <a:alpha val="75000"/>
            </a:srgbClr>
          </a:solidFill>
          <a:ln w="19050">
            <a:solidFill>
              <a:srgbClr val="008AD7"/>
            </a:solidFill>
            <a:prstDash val="solid"/>
          </a:ln>
        </p:spPr>
        <p:txBody>
          <a:bodyPr/>
          <a:lstStyle/>
          <a:p>
            <a:endParaRPr lang="en-US"/>
          </a:p>
        </p:txBody>
      </p:sp>
      <p:sp>
        <p:nvSpPr>
          <p:cNvPr id="58" name="Shape 50"/>
          <p:cNvSpPr/>
          <p:nvPr/>
        </p:nvSpPr>
        <p:spPr>
          <a:xfrm>
            <a:off x="8077200" y="3931920"/>
            <a:ext cx="3627120" cy="73152"/>
          </a:xfrm>
          <a:prstGeom prst="rect">
            <a:avLst/>
          </a:prstGeom>
          <a:solidFill>
            <a:srgbClr val="008AD7"/>
          </a:solidFill>
          <a:ln w="12700">
            <a:solidFill>
              <a:srgbClr val="008AD7"/>
            </a:solidFill>
            <a:prstDash val="solid"/>
          </a:ln>
        </p:spPr>
        <p:txBody>
          <a:bodyPr/>
          <a:lstStyle/>
          <a:p>
            <a:endParaRPr lang="en-US"/>
          </a:p>
        </p:txBody>
      </p:sp>
      <p:sp>
        <p:nvSpPr>
          <p:cNvPr id="59" name="Shape 51"/>
          <p:cNvSpPr/>
          <p:nvPr/>
        </p:nvSpPr>
        <p:spPr>
          <a:xfrm>
            <a:off x="8305800" y="4251960"/>
            <a:ext cx="777240" cy="777240"/>
          </a:xfrm>
          <a:prstGeom prst="ellipse">
            <a:avLst/>
          </a:prstGeom>
          <a:solidFill>
            <a:srgbClr val="008AD7"/>
          </a:solidFill>
          <a:ln w="12700">
            <a:solidFill>
              <a:srgbClr val="008AD7"/>
            </a:solidFill>
            <a:prstDash val="solid"/>
          </a:ln>
        </p:spPr>
        <p:txBody>
          <a:bodyPr/>
          <a:lstStyle/>
          <a:p>
            <a:endParaRPr lang="en-US"/>
          </a:p>
        </p:txBody>
      </p:sp>
      <p:pic>
        <p:nvPicPr>
          <p:cNvPr id="60" name="Image 6" descr="preencoded.png"/>
          <p:cNvPicPr>
            <a:picLocks noChangeAspect="1"/>
          </p:cNvPicPr>
          <p:nvPr/>
        </p:nvPicPr>
        <p:blipFill>
          <a:blip r:embed="rId8"/>
          <a:stretch>
            <a:fillRect/>
          </a:stretch>
        </p:blipFill>
        <p:spPr>
          <a:xfrm>
            <a:off x="8488680" y="4434840"/>
            <a:ext cx="411480" cy="411480"/>
          </a:xfrm>
          <a:prstGeom prst="rect">
            <a:avLst/>
          </a:prstGeom>
        </p:spPr>
      </p:pic>
      <p:sp>
        <p:nvSpPr>
          <p:cNvPr id="61" name="Shape 52"/>
          <p:cNvSpPr/>
          <p:nvPr/>
        </p:nvSpPr>
        <p:spPr>
          <a:xfrm>
            <a:off x="10927080" y="4160520"/>
            <a:ext cx="640080" cy="292608"/>
          </a:xfrm>
          <a:prstGeom prst="rect">
            <a:avLst/>
          </a:prstGeom>
          <a:solidFill>
            <a:srgbClr val="008AD7"/>
          </a:solidFill>
          <a:ln w="9525">
            <a:solidFill>
              <a:srgbClr val="008AD7"/>
            </a:solidFill>
            <a:prstDash val="solid"/>
          </a:ln>
        </p:spPr>
        <p:txBody>
          <a:bodyPr/>
          <a:lstStyle/>
          <a:p>
            <a:endParaRPr lang="en-US"/>
          </a:p>
        </p:txBody>
      </p:sp>
      <p:sp>
        <p:nvSpPr>
          <p:cNvPr id="62" name="Text 53"/>
          <p:cNvSpPr/>
          <p:nvPr/>
        </p:nvSpPr>
        <p:spPr>
          <a:xfrm>
            <a:off x="10927080" y="4160520"/>
            <a:ext cx="640080" cy="292608"/>
          </a:xfrm>
          <a:prstGeom prst="rect">
            <a:avLst/>
          </a:prstGeom>
          <a:noFill/>
          <a:ln/>
        </p:spPr>
        <p:txBody>
          <a:bodyPr wrap="square" lIns="0" tIns="0" rIns="0" bIns="0" rtlCol="0" anchor="ctr"/>
          <a:lstStyle/>
          <a:p>
            <a:pPr marL="0" indent="0" algn="ctr">
              <a:buNone/>
            </a:pPr>
            <a:r>
              <a:rPr lang="en-US" sz="900" b="1" kern="0" spc="200" dirty="0">
                <a:solidFill>
                  <a:srgbClr val="FFFFFF"/>
                </a:solidFill>
                <a:latin typeface="Aptos" pitchFamily="34" charset="0"/>
                <a:ea typeface="Aptos" pitchFamily="34" charset="-122"/>
                <a:cs typeface="Aptos" pitchFamily="34" charset="-120"/>
              </a:rPr>
              <a:t>TI/RT</a:t>
            </a:r>
            <a:endParaRPr lang="en-US" sz="900" dirty="0"/>
          </a:p>
        </p:txBody>
      </p:sp>
      <p:sp>
        <p:nvSpPr>
          <p:cNvPr id="63" name="Text 54"/>
          <p:cNvSpPr/>
          <p:nvPr/>
        </p:nvSpPr>
        <p:spPr>
          <a:xfrm>
            <a:off x="9220200" y="4251960"/>
            <a:ext cx="1661160" cy="502920"/>
          </a:xfrm>
          <a:prstGeom prst="rect">
            <a:avLst/>
          </a:prstGeom>
          <a:noFill/>
          <a:ln/>
        </p:spPr>
        <p:txBody>
          <a:bodyPr wrap="square" lIns="0" tIns="0" rIns="0" bIns="0" rtlCol="0" anchor="ctr"/>
          <a:lstStyle/>
          <a:p>
            <a:pPr marL="0" indent="0">
              <a:buNone/>
            </a:pPr>
            <a:r>
              <a:rPr lang="en-US" b="1" dirty="0">
                <a:solidFill>
                  <a:srgbClr val="FFFFFF"/>
                </a:solidFill>
                <a:latin typeface="Aptos Display" pitchFamily="34" charset="0"/>
                <a:ea typeface="Aptos Display" pitchFamily="34" charset="-122"/>
                <a:cs typeface="Aptos Display" pitchFamily="34" charset="-120"/>
              </a:rPr>
              <a:t>Threat intel and red team</a:t>
            </a:r>
            <a:endParaRPr lang="en-US" dirty="0"/>
          </a:p>
        </p:txBody>
      </p:sp>
      <p:sp>
        <p:nvSpPr>
          <p:cNvPr id="64" name="Text 55"/>
          <p:cNvSpPr/>
          <p:nvPr/>
        </p:nvSpPr>
        <p:spPr>
          <a:xfrm>
            <a:off x="8305800" y="5120640"/>
            <a:ext cx="3169920" cy="59436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Studies adversaries and tests defenses. The forward-looking eye on the field.</a:t>
            </a:r>
            <a:endParaRPr lang="en-US" sz="1100" dirty="0"/>
          </a:p>
        </p:txBody>
      </p:sp>
      <p:sp>
        <p:nvSpPr>
          <p:cNvPr id="65" name="Shape 56"/>
          <p:cNvSpPr/>
          <p:nvPr/>
        </p:nvSpPr>
        <p:spPr>
          <a:xfrm>
            <a:off x="8305800" y="5619582"/>
            <a:ext cx="3169920" cy="0"/>
          </a:xfrm>
          <a:prstGeom prst="line">
            <a:avLst/>
          </a:prstGeom>
          <a:noFill/>
          <a:ln w="6350">
            <a:solidFill>
              <a:srgbClr val="008AD7">
                <a:alpha val="50000"/>
              </a:srgbClr>
            </a:solidFill>
            <a:prstDash val="solid"/>
          </a:ln>
        </p:spPr>
        <p:txBody>
          <a:bodyPr/>
          <a:lstStyle/>
          <a:p>
            <a:endParaRPr lang="en-US"/>
          </a:p>
        </p:txBody>
      </p:sp>
      <p:sp>
        <p:nvSpPr>
          <p:cNvPr id="66" name="Text 57"/>
          <p:cNvSpPr/>
          <p:nvPr/>
        </p:nvSpPr>
        <p:spPr>
          <a:xfrm>
            <a:off x="8305800" y="5623560"/>
            <a:ext cx="3169920" cy="45720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CTI feeds  ·  Adversary tracking  ·  Penetration testing  ·  Purple-team exercises</a:t>
            </a:r>
            <a:endParaRPr lang="en-US" sz="1000" dirty="0"/>
          </a:p>
        </p:txBody>
      </p:sp>
      <p:sp>
        <p:nvSpPr>
          <p:cNvPr id="67" name="Text 58"/>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No single pillar owns security. </a:t>
            </a:r>
            <a:r>
              <a:rPr lang="en-US" sz="1200" dirty="0">
                <a:solidFill>
                  <a:srgbClr val="FFFFFF"/>
                </a:solidFill>
                <a:latin typeface="Aptos" pitchFamily="34" charset="0"/>
                <a:ea typeface="Aptos" pitchFamily="34" charset="-122"/>
                <a:cs typeface="Aptos" pitchFamily="34" charset="-120"/>
              </a:rPr>
              <a:t>Each contributes a specialty; each is being reshaped by AI on its own timeline.</a:t>
            </a:r>
            <a:endParaRPr lang="en-US" sz="1200" dirty="0"/>
          </a:p>
        </p:txBody>
      </p:sp>
      <p:sp>
        <p:nvSpPr>
          <p:cNvPr id="69" name="Shape 59"/>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70" name="Text 60"/>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Where the SOC sits in the security organization</a:t>
            </a:r>
            <a:endParaRPr lang="en-US" sz="900" dirty="0"/>
          </a:p>
        </p:txBody>
      </p:sp>
      <p:sp>
        <p:nvSpPr>
          <p:cNvPr id="71" name="Text 61"/>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THE SECURITY ORG</a:t>
            </a:r>
            <a:endParaRPr lang="en-US" sz="900" dirty="0"/>
          </a:p>
        </p:txBody>
      </p:sp>
      <p:pic>
        <p:nvPicPr>
          <p:cNvPr id="68" name="Picture 2" descr="NICE | Conference and Expo">
            <a:extLst>
              <a:ext uri="{FF2B5EF4-FFF2-40B4-BE49-F238E27FC236}">
                <a16:creationId xmlns:a16="http://schemas.microsoft.com/office/drawing/2014/main" id="{18647568-F316-823D-8D19-AA5A0CD368EF}"/>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TAKE THIS TO YOUR BOSS</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Selling this to leadership</a:t>
            </a:r>
            <a:endParaRPr lang="en-US" sz="2800" dirty="0"/>
          </a:p>
        </p:txBody>
      </p:sp>
      <p:sp>
        <p:nvSpPr>
          <p:cNvPr id="6" name="Text 3"/>
          <p:cNvSpPr/>
          <p:nvPr/>
        </p:nvSpPr>
        <p:spPr>
          <a:xfrm>
            <a:off x="2011680" y="1143000"/>
            <a:ext cx="9601200" cy="3657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Your CISO and your board care about three things. Frame the roadmap in their language.</a:t>
            </a:r>
            <a:endParaRPr lang="en-US" sz="1400" dirty="0"/>
          </a:p>
        </p:txBody>
      </p:sp>
      <p:sp>
        <p:nvSpPr>
          <p:cNvPr id="7" name="Shape 4"/>
          <p:cNvSpPr/>
          <p:nvPr/>
        </p:nvSpPr>
        <p:spPr>
          <a:xfrm>
            <a:off x="457200" y="1691640"/>
            <a:ext cx="3627120" cy="4434840"/>
          </a:xfrm>
          <a:prstGeom prst="rect">
            <a:avLst/>
          </a:prstGeom>
          <a:solidFill>
            <a:srgbClr val="513DDC">
              <a:alpha val="70000"/>
            </a:srgbClr>
          </a:solidFill>
          <a:ln w="12700">
            <a:solidFill>
              <a:srgbClr val="008AD7"/>
            </a:solidFill>
            <a:prstDash val="solid"/>
          </a:ln>
        </p:spPr>
        <p:txBody>
          <a:bodyPr/>
          <a:lstStyle/>
          <a:p>
            <a:endParaRPr lang="en-US"/>
          </a:p>
        </p:txBody>
      </p:sp>
      <p:sp>
        <p:nvSpPr>
          <p:cNvPr id="8" name="Shape 5"/>
          <p:cNvSpPr/>
          <p:nvPr/>
        </p:nvSpPr>
        <p:spPr>
          <a:xfrm>
            <a:off x="457200" y="1691640"/>
            <a:ext cx="3627120" cy="91440"/>
          </a:xfrm>
          <a:prstGeom prst="rect">
            <a:avLst/>
          </a:prstGeom>
          <a:solidFill>
            <a:srgbClr val="008AD7"/>
          </a:solidFill>
          <a:ln w="12700">
            <a:solidFill>
              <a:srgbClr val="008AD7"/>
            </a:solidFill>
            <a:prstDash val="solid"/>
          </a:ln>
        </p:spPr>
        <p:txBody>
          <a:bodyPr/>
          <a:lstStyle/>
          <a:p>
            <a:endParaRPr lang="en-US"/>
          </a:p>
        </p:txBody>
      </p:sp>
      <p:sp>
        <p:nvSpPr>
          <p:cNvPr id="9" name="Shape 6"/>
          <p:cNvSpPr/>
          <p:nvPr/>
        </p:nvSpPr>
        <p:spPr>
          <a:xfrm>
            <a:off x="1859280" y="205740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10" name="Image 1" descr="preencoded.png"/>
          <p:cNvPicPr>
            <a:picLocks noChangeAspect="1"/>
          </p:cNvPicPr>
          <p:nvPr/>
        </p:nvPicPr>
        <p:blipFill>
          <a:blip r:embed="rId3"/>
          <a:stretch>
            <a:fillRect/>
          </a:stretch>
        </p:blipFill>
        <p:spPr>
          <a:xfrm>
            <a:off x="2014728" y="2212848"/>
            <a:ext cx="512064" cy="512064"/>
          </a:xfrm>
          <a:prstGeom prst="rect">
            <a:avLst/>
          </a:prstGeom>
        </p:spPr>
      </p:pic>
      <p:sp>
        <p:nvSpPr>
          <p:cNvPr id="11" name="Text 7"/>
          <p:cNvSpPr/>
          <p:nvPr/>
        </p:nvSpPr>
        <p:spPr>
          <a:xfrm>
            <a:off x="640080" y="3017520"/>
            <a:ext cx="3261360" cy="274320"/>
          </a:xfrm>
          <a:prstGeom prst="rect">
            <a:avLst/>
          </a:prstGeom>
          <a:noFill/>
          <a:ln/>
        </p:spPr>
        <p:txBody>
          <a:bodyPr wrap="square" lIns="0" tIns="0" rIns="0" bIns="0" rtlCol="0" anchor="ctr"/>
          <a:lstStyle/>
          <a:p>
            <a:pPr marL="0" indent="0" algn="ctr">
              <a:buNone/>
            </a:pPr>
            <a:r>
              <a:rPr lang="en-US" sz="1100" b="1" kern="0" spc="400" dirty="0">
                <a:solidFill>
                  <a:srgbClr val="008AD7"/>
                </a:solidFill>
                <a:latin typeface="Aptos" pitchFamily="34" charset="0"/>
                <a:ea typeface="Aptos" pitchFamily="34" charset="-122"/>
                <a:cs typeface="Aptos" pitchFamily="34" charset="-120"/>
              </a:rPr>
              <a:t>RISK REDUCTION</a:t>
            </a:r>
            <a:endParaRPr lang="en-US" sz="1100" dirty="0"/>
          </a:p>
        </p:txBody>
      </p:sp>
      <p:sp>
        <p:nvSpPr>
          <p:cNvPr id="12" name="Text 8"/>
          <p:cNvSpPr/>
          <p:nvPr/>
        </p:nvSpPr>
        <p:spPr>
          <a:xfrm>
            <a:off x="640080" y="3337560"/>
            <a:ext cx="32613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"What's the threat to the enterprise?"</a:t>
            </a:r>
            <a:endParaRPr lang="en-US" sz="1400" dirty="0"/>
          </a:p>
        </p:txBody>
      </p:sp>
      <p:sp>
        <p:nvSpPr>
          <p:cNvPr id="13" name="Text 9"/>
          <p:cNvSpPr/>
          <p:nvPr/>
        </p:nvSpPr>
        <p:spPr>
          <a:xfrm>
            <a:off x="640080" y="3977640"/>
            <a:ext cx="3261360" cy="228600"/>
          </a:xfrm>
          <a:prstGeom prst="rect">
            <a:avLst/>
          </a:prstGeom>
          <a:noFill/>
          <a:ln/>
        </p:spPr>
        <p:txBody>
          <a:bodyPr wrap="square" lIns="0" tIns="0" rIns="0" bIns="0" rtlCol="0" anchor="ctr"/>
          <a:lstStyle/>
          <a:p>
            <a:pPr marL="0" indent="0">
              <a:buNone/>
            </a:pPr>
            <a:r>
              <a:rPr lang="en-US" sz="900" b="1" kern="0" spc="300" dirty="0">
                <a:solidFill>
                  <a:srgbClr val="8A8AA0"/>
                </a:solidFill>
                <a:latin typeface="Aptos" pitchFamily="34" charset="0"/>
                <a:ea typeface="Aptos" pitchFamily="34" charset="-122"/>
                <a:cs typeface="Aptos" pitchFamily="34" charset="-120"/>
              </a:rPr>
              <a:t>HOW TO ANSWER</a:t>
            </a:r>
            <a:endParaRPr lang="en-US" sz="900" dirty="0"/>
          </a:p>
        </p:txBody>
      </p:sp>
      <p:sp>
        <p:nvSpPr>
          <p:cNvPr id="14" name="Shape 10"/>
          <p:cNvSpPr/>
          <p:nvPr/>
        </p:nvSpPr>
        <p:spPr>
          <a:xfrm>
            <a:off x="640080" y="4352544"/>
            <a:ext cx="128016" cy="128016"/>
          </a:xfrm>
          <a:prstGeom prst="rect">
            <a:avLst/>
          </a:prstGeom>
          <a:solidFill>
            <a:srgbClr val="008AD7"/>
          </a:solidFill>
          <a:ln w="12700">
            <a:solidFill>
              <a:srgbClr val="008AD7"/>
            </a:solidFill>
            <a:prstDash val="solid"/>
          </a:ln>
        </p:spPr>
        <p:txBody>
          <a:bodyPr/>
          <a:lstStyle/>
          <a:p>
            <a:endParaRPr lang="en-US"/>
          </a:p>
        </p:txBody>
      </p:sp>
      <p:sp>
        <p:nvSpPr>
          <p:cNvPr id="15" name="Text 11"/>
          <p:cNvSpPr/>
          <p:nvPr/>
        </p:nvSpPr>
        <p:spPr>
          <a:xfrm>
            <a:off x="868680" y="42519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MTTD and MTTR cuts limit blast radius.</a:t>
            </a:r>
            <a:endParaRPr lang="en-US" sz="1100" dirty="0"/>
          </a:p>
        </p:txBody>
      </p:sp>
      <p:sp>
        <p:nvSpPr>
          <p:cNvPr id="16" name="Shape 12"/>
          <p:cNvSpPr/>
          <p:nvPr/>
        </p:nvSpPr>
        <p:spPr>
          <a:xfrm>
            <a:off x="640080" y="4809744"/>
            <a:ext cx="128016" cy="128016"/>
          </a:xfrm>
          <a:prstGeom prst="rect">
            <a:avLst/>
          </a:prstGeom>
          <a:solidFill>
            <a:srgbClr val="008AD7"/>
          </a:solidFill>
          <a:ln w="12700">
            <a:solidFill>
              <a:srgbClr val="008AD7"/>
            </a:solidFill>
            <a:prstDash val="solid"/>
          </a:ln>
        </p:spPr>
        <p:txBody>
          <a:bodyPr/>
          <a:lstStyle/>
          <a:p>
            <a:endParaRPr lang="en-US"/>
          </a:p>
        </p:txBody>
      </p:sp>
      <p:sp>
        <p:nvSpPr>
          <p:cNvPr id="17" name="Text 13"/>
          <p:cNvSpPr/>
          <p:nvPr/>
        </p:nvSpPr>
        <p:spPr>
          <a:xfrm>
            <a:off x="868680" y="47091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Auto-closed alerts free analysts to hunt real threats.</a:t>
            </a:r>
            <a:endParaRPr lang="en-US" sz="1100" dirty="0"/>
          </a:p>
        </p:txBody>
      </p:sp>
      <p:sp>
        <p:nvSpPr>
          <p:cNvPr id="18" name="Shape 14"/>
          <p:cNvSpPr/>
          <p:nvPr/>
        </p:nvSpPr>
        <p:spPr>
          <a:xfrm>
            <a:off x="640080" y="5266944"/>
            <a:ext cx="128016" cy="128016"/>
          </a:xfrm>
          <a:prstGeom prst="rect">
            <a:avLst/>
          </a:prstGeom>
          <a:solidFill>
            <a:srgbClr val="008AD7"/>
          </a:solidFill>
          <a:ln w="12700">
            <a:solidFill>
              <a:srgbClr val="008AD7"/>
            </a:solidFill>
            <a:prstDash val="solid"/>
          </a:ln>
        </p:spPr>
        <p:txBody>
          <a:bodyPr/>
          <a:lstStyle/>
          <a:p>
            <a:endParaRPr lang="en-US"/>
          </a:p>
        </p:txBody>
      </p:sp>
      <p:sp>
        <p:nvSpPr>
          <p:cNvPr id="19" name="Text 15"/>
          <p:cNvSpPr/>
          <p:nvPr/>
        </p:nvSpPr>
        <p:spPr>
          <a:xfrm>
            <a:off x="868680" y="51663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Adversarial-AI defenses meet regulator expectations.</a:t>
            </a:r>
            <a:endParaRPr lang="en-US" sz="1100" dirty="0"/>
          </a:p>
        </p:txBody>
      </p:sp>
      <p:sp>
        <p:nvSpPr>
          <p:cNvPr id="20" name="Shape 16"/>
          <p:cNvSpPr/>
          <p:nvPr/>
        </p:nvSpPr>
        <p:spPr>
          <a:xfrm>
            <a:off x="640080" y="5577840"/>
            <a:ext cx="3261360" cy="45720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1" name="Text 17"/>
          <p:cNvSpPr/>
          <p:nvPr/>
        </p:nvSpPr>
        <p:spPr>
          <a:xfrm>
            <a:off x="731520" y="5577840"/>
            <a:ext cx="3078480" cy="45720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Cite:  </a:t>
            </a:r>
            <a:r>
              <a:rPr lang="en-US" sz="1000" dirty="0">
                <a:solidFill>
                  <a:srgbClr val="D4D4E4"/>
                </a:solidFill>
                <a:latin typeface="Aptos" pitchFamily="34" charset="0"/>
                <a:ea typeface="Aptos" pitchFamily="34" charset="-122"/>
                <a:cs typeface="Aptos" pitchFamily="34" charset="-120"/>
              </a:rPr>
              <a:t>Slide: 18-month transformation. MTTR down 92%.</a:t>
            </a:r>
            <a:endParaRPr lang="en-US" sz="1000" dirty="0"/>
          </a:p>
        </p:txBody>
      </p:sp>
      <p:sp>
        <p:nvSpPr>
          <p:cNvPr id="22" name="Shape 18"/>
          <p:cNvSpPr/>
          <p:nvPr/>
        </p:nvSpPr>
        <p:spPr>
          <a:xfrm>
            <a:off x="4267200" y="1691640"/>
            <a:ext cx="3627120" cy="4434840"/>
          </a:xfrm>
          <a:prstGeom prst="rect">
            <a:avLst/>
          </a:prstGeom>
          <a:solidFill>
            <a:srgbClr val="513DDC">
              <a:alpha val="70000"/>
            </a:srgbClr>
          </a:solidFill>
          <a:ln w="12700">
            <a:solidFill>
              <a:srgbClr val="008AD7"/>
            </a:solidFill>
            <a:prstDash val="solid"/>
          </a:ln>
        </p:spPr>
        <p:txBody>
          <a:bodyPr/>
          <a:lstStyle/>
          <a:p>
            <a:endParaRPr lang="en-US"/>
          </a:p>
        </p:txBody>
      </p:sp>
      <p:sp>
        <p:nvSpPr>
          <p:cNvPr id="23" name="Shape 19"/>
          <p:cNvSpPr/>
          <p:nvPr/>
        </p:nvSpPr>
        <p:spPr>
          <a:xfrm>
            <a:off x="4267200" y="1691640"/>
            <a:ext cx="3627120" cy="91440"/>
          </a:xfrm>
          <a:prstGeom prst="rect">
            <a:avLst/>
          </a:prstGeom>
          <a:solidFill>
            <a:srgbClr val="008AD7"/>
          </a:solidFill>
          <a:ln w="12700">
            <a:solidFill>
              <a:srgbClr val="008AD7"/>
            </a:solidFill>
            <a:prstDash val="solid"/>
          </a:ln>
        </p:spPr>
        <p:txBody>
          <a:bodyPr/>
          <a:lstStyle/>
          <a:p>
            <a:endParaRPr lang="en-US"/>
          </a:p>
        </p:txBody>
      </p:sp>
      <p:sp>
        <p:nvSpPr>
          <p:cNvPr id="24" name="Shape 20"/>
          <p:cNvSpPr/>
          <p:nvPr/>
        </p:nvSpPr>
        <p:spPr>
          <a:xfrm>
            <a:off x="5669280" y="205740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25" name="Image 2" descr="preencoded.png"/>
          <p:cNvPicPr>
            <a:picLocks noChangeAspect="1"/>
          </p:cNvPicPr>
          <p:nvPr/>
        </p:nvPicPr>
        <p:blipFill>
          <a:blip r:embed="rId4"/>
          <a:stretch>
            <a:fillRect/>
          </a:stretch>
        </p:blipFill>
        <p:spPr>
          <a:xfrm>
            <a:off x="5824728" y="2212848"/>
            <a:ext cx="512064" cy="512064"/>
          </a:xfrm>
          <a:prstGeom prst="rect">
            <a:avLst/>
          </a:prstGeom>
        </p:spPr>
      </p:pic>
      <p:sp>
        <p:nvSpPr>
          <p:cNvPr id="26" name="Text 21"/>
          <p:cNvSpPr/>
          <p:nvPr/>
        </p:nvSpPr>
        <p:spPr>
          <a:xfrm>
            <a:off x="4450080" y="3017520"/>
            <a:ext cx="3261360" cy="274320"/>
          </a:xfrm>
          <a:prstGeom prst="rect">
            <a:avLst/>
          </a:prstGeom>
          <a:noFill/>
          <a:ln/>
        </p:spPr>
        <p:txBody>
          <a:bodyPr wrap="square" lIns="0" tIns="0" rIns="0" bIns="0" rtlCol="0" anchor="ctr"/>
          <a:lstStyle/>
          <a:p>
            <a:pPr marL="0" indent="0" algn="ctr">
              <a:buNone/>
            </a:pPr>
            <a:r>
              <a:rPr lang="en-US" sz="1100" b="1" kern="0" spc="400" dirty="0">
                <a:solidFill>
                  <a:srgbClr val="008AD7"/>
                </a:solidFill>
                <a:latin typeface="Aptos" pitchFamily="34" charset="0"/>
                <a:ea typeface="Aptos" pitchFamily="34" charset="-122"/>
                <a:cs typeface="Aptos" pitchFamily="34" charset="-120"/>
              </a:rPr>
              <a:t>OPERATIONAL EFFICIENCY</a:t>
            </a:r>
            <a:endParaRPr lang="en-US" sz="1100" dirty="0"/>
          </a:p>
        </p:txBody>
      </p:sp>
      <p:sp>
        <p:nvSpPr>
          <p:cNvPr id="27" name="Text 22"/>
          <p:cNvSpPr/>
          <p:nvPr/>
        </p:nvSpPr>
        <p:spPr>
          <a:xfrm>
            <a:off x="4450080" y="3337560"/>
            <a:ext cx="32613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"What does it cost to run today?"</a:t>
            </a:r>
            <a:endParaRPr lang="en-US" sz="1400" dirty="0"/>
          </a:p>
        </p:txBody>
      </p:sp>
      <p:sp>
        <p:nvSpPr>
          <p:cNvPr id="28" name="Text 23"/>
          <p:cNvSpPr/>
          <p:nvPr/>
        </p:nvSpPr>
        <p:spPr>
          <a:xfrm>
            <a:off x="4450080" y="3977640"/>
            <a:ext cx="3261360" cy="228600"/>
          </a:xfrm>
          <a:prstGeom prst="rect">
            <a:avLst/>
          </a:prstGeom>
          <a:noFill/>
          <a:ln/>
        </p:spPr>
        <p:txBody>
          <a:bodyPr wrap="square" lIns="0" tIns="0" rIns="0" bIns="0" rtlCol="0" anchor="ctr"/>
          <a:lstStyle/>
          <a:p>
            <a:pPr marL="0" indent="0">
              <a:buNone/>
            </a:pPr>
            <a:r>
              <a:rPr lang="en-US" sz="900" b="1" kern="0" spc="300" dirty="0">
                <a:solidFill>
                  <a:srgbClr val="8A8AA0"/>
                </a:solidFill>
                <a:latin typeface="Aptos" pitchFamily="34" charset="0"/>
                <a:ea typeface="Aptos" pitchFamily="34" charset="-122"/>
                <a:cs typeface="Aptos" pitchFamily="34" charset="-120"/>
              </a:rPr>
              <a:t>HOW TO ANSWER</a:t>
            </a:r>
            <a:endParaRPr lang="en-US" sz="900" dirty="0"/>
          </a:p>
        </p:txBody>
      </p:sp>
      <p:sp>
        <p:nvSpPr>
          <p:cNvPr id="29" name="Shape 24"/>
          <p:cNvSpPr/>
          <p:nvPr/>
        </p:nvSpPr>
        <p:spPr>
          <a:xfrm>
            <a:off x="4450080" y="4352544"/>
            <a:ext cx="128016" cy="128016"/>
          </a:xfrm>
          <a:prstGeom prst="rect">
            <a:avLst/>
          </a:prstGeom>
          <a:solidFill>
            <a:srgbClr val="008AD7"/>
          </a:solidFill>
          <a:ln w="12700">
            <a:solidFill>
              <a:srgbClr val="008AD7"/>
            </a:solidFill>
            <a:prstDash val="solid"/>
          </a:ln>
        </p:spPr>
        <p:txBody>
          <a:bodyPr/>
          <a:lstStyle/>
          <a:p>
            <a:endParaRPr lang="en-US"/>
          </a:p>
        </p:txBody>
      </p:sp>
      <p:sp>
        <p:nvSpPr>
          <p:cNvPr id="30" name="Text 25"/>
          <p:cNvSpPr/>
          <p:nvPr/>
        </p:nvSpPr>
        <p:spPr>
          <a:xfrm>
            <a:off x="4678680" y="42519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Platform consolidation reduces tool spend.</a:t>
            </a:r>
            <a:endParaRPr lang="en-US" sz="1100" dirty="0"/>
          </a:p>
        </p:txBody>
      </p:sp>
      <p:sp>
        <p:nvSpPr>
          <p:cNvPr id="31" name="Shape 26"/>
          <p:cNvSpPr/>
          <p:nvPr/>
        </p:nvSpPr>
        <p:spPr>
          <a:xfrm>
            <a:off x="4450080" y="4809744"/>
            <a:ext cx="128016" cy="128016"/>
          </a:xfrm>
          <a:prstGeom prst="rect">
            <a:avLst/>
          </a:prstGeom>
          <a:solidFill>
            <a:srgbClr val="008AD7"/>
          </a:solidFill>
          <a:ln w="12700">
            <a:solidFill>
              <a:srgbClr val="008AD7"/>
            </a:solidFill>
            <a:prstDash val="solid"/>
          </a:ln>
        </p:spPr>
        <p:txBody>
          <a:bodyPr/>
          <a:lstStyle/>
          <a:p>
            <a:endParaRPr lang="en-US"/>
          </a:p>
        </p:txBody>
      </p:sp>
      <p:sp>
        <p:nvSpPr>
          <p:cNvPr id="32" name="Text 27"/>
          <p:cNvSpPr/>
          <p:nvPr/>
        </p:nvSpPr>
        <p:spPr>
          <a:xfrm>
            <a:off x="4678680" y="47091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Automation reclaims analyst hours without backfill.</a:t>
            </a:r>
            <a:endParaRPr lang="en-US" sz="1100" dirty="0"/>
          </a:p>
        </p:txBody>
      </p:sp>
      <p:sp>
        <p:nvSpPr>
          <p:cNvPr id="33" name="Shape 28"/>
          <p:cNvSpPr/>
          <p:nvPr/>
        </p:nvSpPr>
        <p:spPr>
          <a:xfrm>
            <a:off x="4450080" y="5266944"/>
            <a:ext cx="128016" cy="128016"/>
          </a:xfrm>
          <a:prstGeom prst="rect">
            <a:avLst/>
          </a:prstGeom>
          <a:solidFill>
            <a:srgbClr val="008AD7"/>
          </a:solidFill>
          <a:ln w="12700">
            <a:solidFill>
              <a:srgbClr val="008AD7"/>
            </a:solidFill>
            <a:prstDash val="solid"/>
          </a:ln>
        </p:spPr>
        <p:txBody>
          <a:bodyPr/>
          <a:lstStyle/>
          <a:p>
            <a:endParaRPr lang="en-US"/>
          </a:p>
        </p:txBody>
      </p:sp>
      <p:sp>
        <p:nvSpPr>
          <p:cNvPr id="34" name="Text 29"/>
          <p:cNvSpPr/>
          <p:nvPr/>
        </p:nvSpPr>
        <p:spPr>
          <a:xfrm>
            <a:off x="4678680" y="51663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Unified data layer reduces integration debt.</a:t>
            </a:r>
            <a:endParaRPr lang="en-US" sz="1100" dirty="0"/>
          </a:p>
        </p:txBody>
      </p:sp>
      <p:sp>
        <p:nvSpPr>
          <p:cNvPr id="35" name="Shape 30"/>
          <p:cNvSpPr/>
          <p:nvPr/>
        </p:nvSpPr>
        <p:spPr>
          <a:xfrm>
            <a:off x="4450080" y="5577840"/>
            <a:ext cx="3261360" cy="45720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36" name="Text 31"/>
          <p:cNvSpPr/>
          <p:nvPr/>
        </p:nvSpPr>
        <p:spPr>
          <a:xfrm>
            <a:off x="4541520" y="5577840"/>
            <a:ext cx="3078480" cy="45720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Cite:  </a:t>
            </a:r>
            <a:r>
              <a:rPr lang="en-US" sz="1000" dirty="0">
                <a:solidFill>
                  <a:srgbClr val="D4D4E4"/>
                </a:solidFill>
                <a:latin typeface="Aptos" pitchFamily="34" charset="0"/>
                <a:ea typeface="Aptos" pitchFamily="34" charset="-122"/>
                <a:cs typeface="Aptos" pitchFamily="34" charset="-120"/>
              </a:rPr>
              <a:t>Slide: Platform shift. 43% TCO reduction reported.</a:t>
            </a:r>
            <a:endParaRPr lang="en-US" sz="1000" dirty="0"/>
          </a:p>
        </p:txBody>
      </p:sp>
      <p:sp>
        <p:nvSpPr>
          <p:cNvPr id="37" name="Shape 32"/>
          <p:cNvSpPr/>
          <p:nvPr/>
        </p:nvSpPr>
        <p:spPr>
          <a:xfrm>
            <a:off x="8077200" y="1691640"/>
            <a:ext cx="3627120" cy="4434840"/>
          </a:xfrm>
          <a:prstGeom prst="rect">
            <a:avLst/>
          </a:prstGeom>
          <a:solidFill>
            <a:srgbClr val="513DDC">
              <a:alpha val="70000"/>
            </a:srgbClr>
          </a:solidFill>
          <a:ln w="12700">
            <a:solidFill>
              <a:srgbClr val="008AD7"/>
            </a:solidFill>
            <a:prstDash val="solid"/>
          </a:ln>
        </p:spPr>
        <p:txBody>
          <a:bodyPr/>
          <a:lstStyle/>
          <a:p>
            <a:endParaRPr lang="en-US"/>
          </a:p>
        </p:txBody>
      </p:sp>
      <p:sp>
        <p:nvSpPr>
          <p:cNvPr id="38" name="Shape 33"/>
          <p:cNvSpPr/>
          <p:nvPr/>
        </p:nvSpPr>
        <p:spPr>
          <a:xfrm>
            <a:off x="8077200" y="1691640"/>
            <a:ext cx="3627120" cy="91440"/>
          </a:xfrm>
          <a:prstGeom prst="rect">
            <a:avLst/>
          </a:prstGeom>
          <a:solidFill>
            <a:srgbClr val="008AD7"/>
          </a:solidFill>
          <a:ln w="12700">
            <a:solidFill>
              <a:srgbClr val="008AD7"/>
            </a:solidFill>
            <a:prstDash val="solid"/>
          </a:ln>
        </p:spPr>
        <p:txBody>
          <a:bodyPr/>
          <a:lstStyle/>
          <a:p>
            <a:endParaRPr lang="en-US"/>
          </a:p>
        </p:txBody>
      </p:sp>
      <p:sp>
        <p:nvSpPr>
          <p:cNvPr id="39" name="Shape 34"/>
          <p:cNvSpPr/>
          <p:nvPr/>
        </p:nvSpPr>
        <p:spPr>
          <a:xfrm>
            <a:off x="9479280" y="205740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40" name="Image 3" descr="preencoded.png"/>
          <p:cNvPicPr>
            <a:picLocks noChangeAspect="1"/>
          </p:cNvPicPr>
          <p:nvPr/>
        </p:nvPicPr>
        <p:blipFill>
          <a:blip r:embed="rId5"/>
          <a:stretch>
            <a:fillRect/>
          </a:stretch>
        </p:blipFill>
        <p:spPr>
          <a:xfrm>
            <a:off x="9634728" y="2212848"/>
            <a:ext cx="512064" cy="512064"/>
          </a:xfrm>
          <a:prstGeom prst="rect">
            <a:avLst/>
          </a:prstGeom>
        </p:spPr>
      </p:pic>
      <p:sp>
        <p:nvSpPr>
          <p:cNvPr id="41" name="Text 35"/>
          <p:cNvSpPr/>
          <p:nvPr/>
        </p:nvSpPr>
        <p:spPr>
          <a:xfrm>
            <a:off x="8260080" y="3017520"/>
            <a:ext cx="3261360" cy="274320"/>
          </a:xfrm>
          <a:prstGeom prst="rect">
            <a:avLst/>
          </a:prstGeom>
          <a:noFill/>
          <a:ln/>
        </p:spPr>
        <p:txBody>
          <a:bodyPr wrap="square" lIns="0" tIns="0" rIns="0" bIns="0" rtlCol="0" anchor="ctr"/>
          <a:lstStyle/>
          <a:p>
            <a:pPr marL="0" indent="0" algn="ctr">
              <a:buNone/>
            </a:pPr>
            <a:r>
              <a:rPr lang="en-US" sz="1100" b="1" kern="0" spc="400" dirty="0">
                <a:solidFill>
                  <a:srgbClr val="008AD7"/>
                </a:solidFill>
                <a:latin typeface="Aptos" pitchFamily="34" charset="0"/>
                <a:ea typeface="Aptos" pitchFamily="34" charset="-122"/>
                <a:cs typeface="Aptos" pitchFamily="34" charset="-120"/>
              </a:rPr>
              <a:t>TALENT AND RETENTION</a:t>
            </a:r>
            <a:endParaRPr lang="en-US" sz="1100" dirty="0"/>
          </a:p>
        </p:txBody>
      </p:sp>
      <p:sp>
        <p:nvSpPr>
          <p:cNvPr id="42" name="Text 36"/>
          <p:cNvSpPr/>
          <p:nvPr/>
        </p:nvSpPr>
        <p:spPr>
          <a:xfrm>
            <a:off x="8260080" y="3337560"/>
            <a:ext cx="326136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"Can we keep the team we have?"</a:t>
            </a:r>
            <a:endParaRPr lang="en-US" sz="1400" dirty="0"/>
          </a:p>
        </p:txBody>
      </p:sp>
      <p:sp>
        <p:nvSpPr>
          <p:cNvPr id="43" name="Text 37"/>
          <p:cNvSpPr/>
          <p:nvPr/>
        </p:nvSpPr>
        <p:spPr>
          <a:xfrm>
            <a:off x="8260080" y="3977640"/>
            <a:ext cx="3261360" cy="228600"/>
          </a:xfrm>
          <a:prstGeom prst="rect">
            <a:avLst/>
          </a:prstGeom>
          <a:noFill/>
          <a:ln/>
        </p:spPr>
        <p:txBody>
          <a:bodyPr wrap="square" lIns="0" tIns="0" rIns="0" bIns="0" rtlCol="0" anchor="ctr"/>
          <a:lstStyle/>
          <a:p>
            <a:pPr marL="0" indent="0">
              <a:buNone/>
            </a:pPr>
            <a:r>
              <a:rPr lang="en-US" sz="900" b="1" kern="0" spc="300" dirty="0">
                <a:solidFill>
                  <a:srgbClr val="8A8AA0"/>
                </a:solidFill>
                <a:latin typeface="Aptos" pitchFamily="34" charset="0"/>
                <a:ea typeface="Aptos" pitchFamily="34" charset="-122"/>
                <a:cs typeface="Aptos" pitchFamily="34" charset="-120"/>
              </a:rPr>
              <a:t>HOW TO ANSWER</a:t>
            </a:r>
            <a:endParaRPr lang="en-US" sz="900" dirty="0"/>
          </a:p>
        </p:txBody>
      </p:sp>
      <p:sp>
        <p:nvSpPr>
          <p:cNvPr id="44" name="Shape 38"/>
          <p:cNvSpPr/>
          <p:nvPr/>
        </p:nvSpPr>
        <p:spPr>
          <a:xfrm>
            <a:off x="8260080" y="4352544"/>
            <a:ext cx="128016" cy="128016"/>
          </a:xfrm>
          <a:prstGeom prst="rect">
            <a:avLst/>
          </a:prstGeom>
          <a:solidFill>
            <a:srgbClr val="008AD7"/>
          </a:solidFill>
          <a:ln w="12700">
            <a:solidFill>
              <a:srgbClr val="008AD7"/>
            </a:solidFill>
            <a:prstDash val="solid"/>
          </a:ln>
        </p:spPr>
        <p:txBody>
          <a:bodyPr/>
          <a:lstStyle/>
          <a:p>
            <a:endParaRPr lang="en-US"/>
          </a:p>
        </p:txBody>
      </p:sp>
      <p:sp>
        <p:nvSpPr>
          <p:cNvPr id="45" name="Text 39"/>
          <p:cNvSpPr/>
          <p:nvPr/>
        </p:nvSpPr>
        <p:spPr>
          <a:xfrm>
            <a:off x="8488680" y="42519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Analysts move from tier-one toil to high-judgment work.</a:t>
            </a:r>
            <a:endParaRPr lang="en-US" sz="1100" dirty="0"/>
          </a:p>
        </p:txBody>
      </p:sp>
      <p:sp>
        <p:nvSpPr>
          <p:cNvPr id="46" name="Shape 40"/>
          <p:cNvSpPr/>
          <p:nvPr/>
        </p:nvSpPr>
        <p:spPr>
          <a:xfrm>
            <a:off x="8260080" y="4809744"/>
            <a:ext cx="128016" cy="128016"/>
          </a:xfrm>
          <a:prstGeom prst="rect">
            <a:avLst/>
          </a:prstGeom>
          <a:solidFill>
            <a:srgbClr val="008AD7"/>
          </a:solidFill>
          <a:ln w="12700">
            <a:solidFill>
              <a:srgbClr val="008AD7"/>
            </a:solidFill>
            <a:prstDash val="solid"/>
          </a:ln>
        </p:spPr>
        <p:txBody>
          <a:bodyPr/>
          <a:lstStyle/>
          <a:p>
            <a:endParaRPr lang="en-US"/>
          </a:p>
        </p:txBody>
      </p:sp>
      <p:sp>
        <p:nvSpPr>
          <p:cNvPr id="47" name="Text 41"/>
          <p:cNvSpPr/>
          <p:nvPr/>
        </p:nvSpPr>
        <p:spPr>
          <a:xfrm>
            <a:off x="8488680" y="47091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Continuous learning makes the job a career, not a stop.</a:t>
            </a:r>
            <a:endParaRPr lang="en-US" sz="1100" dirty="0"/>
          </a:p>
        </p:txBody>
      </p:sp>
      <p:sp>
        <p:nvSpPr>
          <p:cNvPr id="48" name="Shape 42"/>
          <p:cNvSpPr/>
          <p:nvPr/>
        </p:nvSpPr>
        <p:spPr>
          <a:xfrm>
            <a:off x="8260080" y="5266944"/>
            <a:ext cx="128016" cy="128016"/>
          </a:xfrm>
          <a:prstGeom prst="rect">
            <a:avLst/>
          </a:prstGeom>
          <a:solidFill>
            <a:srgbClr val="008AD7"/>
          </a:solidFill>
          <a:ln w="12700">
            <a:solidFill>
              <a:srgbClr val="008AD7"/>
            </a:solidFill>
            <a:prstDash val="solid"/>
          </a:ln>
        </p:spPr>
        <p:txBody>
          <a:bodyPr/>
          <a:lstStyle/>
          <a:p>
            <a:endParaRPr lang="en-US"/>
          </a:p>
        </p:txBody>
      </p:sp>
      <p:sp>
        <p:nvSpPr>
          <p:cNvPr id="49" name="Text 43"/>
          <p:cNvSpPr/>
          <p:nvPr/>
        </p:nvSpPr>
        <p:spPr>
          <a:xfrm>
            <a:off x="8488680" y="5166360"/>
            <a:ext cx="3032760" cy="411480"/>
          </a:xfrm>
          <a:prstGeom prst="rect">
            <a:avLst/>
          </a:prstGeom>
          <a:noFill/>
          <a:ln/>
        </p:spPr>
        <p:txBody>
          <a:bodyPr wrap="square" lIns="0" tIns="0" rIns="0" bIns="0" rtlCol="0" anchor="ctr"/>
          <a:lstStyle/>
          <a:p>
            <a:pPr marL="0" indent="0">
              <a:buNone/>
            </a:pPr>
            <a:r>
              <a:rPr lang="en-US" sz="1100" dirty="0">
                <a:solidFill>
                  <a:srgbClr val="FFFFFF"/>
                </a:solidFill>
                <a:latin typeface="Aptos" pitchFamily="34" charset="0"/>
                <a:ea typeface="Aptos" pitchFamily="34" charset="-122"/>
                <a:cs typeface="Aptos" pitchFamily="34" charset="-120"/>
              </a:rPr>
              <a:t>AI literacy becomes a retention story, not a layoff story.</a:t>
            </a:r>
            <a:endParaRPr lang="en-US" sz="1100" dirty="0"/>
          </a:p>
        </p:txBody>
      </p:sp>
      <p:sp>
        <p:nvSpPr>
          <p:cNvPr id="50" name="Shape 44"/>
          <p:cNvSpPr/>
          <p:nvPr/>
        </p:nvSpPr>
        <p:spPr>
          <a:xfrm>
            <a:off x="8260080" y="5577840"/>
            <a:ext cx="3261360" cy="45720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51" name="Text 45"/>
          <p:cNvSpPr/>
          <p:nvPr/>
        </p:nvSpPr>
        <p:spPr>
          <a:xfrm>
            <a:off x="8351520" y="5577840"/>
            <a:ext cx="3078480" cy="45720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Cite:  </a:t>
            </a:r>
            <a:r>
              <a:rPr lang="en-US" sz="1000" dirty="0">
                <a:solidFill>
                  <a:srgbClr val="D4D4E4"/>
                </a:solidFill>
                <a:latin typeface="Aptos" pitchFamily="34" charset="0"/>
                <a:ea typeface="Aptos" pitchFamily="34" charset="-122"/>
                <a:cs typeface="Aptos" pitchFamily="34" charset="-120"/>
              </a:rPr>
              <a:t>Slide: Step 5. Humans do the work only humans can do.</a:t>
            </a:r>
            <a:endParaRPr lang="en-US" sz="1000" dirty="0"/>
          </a:p>
        </p:txBody>
      </p:sp>
      <p:sp>
        <p:nvSpPr>
          <p:cNvPr id="52" name="Text 46"/>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Don't sell the AI. Sell the outcomes. The AI is the means; risk, cost, and talent are the ends.</a:t>
            </a:r>
            <a:endParaRPr lang="en-US" sz="1200" dirty="0"/>
          </a:p>
        </p:txBody>
      </p:sp>
      <p:sp>
        <p:nvSpPr>
          <p:cNvPr id="54" name="Shape 47"/>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55" name="Text 48"/>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Alignment with leadership</a:t>
            </a:r>
            <a:endParaRPr lang="en-US" sz="900" dirty="0"/>
          </a:p>
        </p:txBody>
      </p:sp>
      <p:sp>
        <p:nvSpPr>
          <p:cNvPr id="56" name="Text 49"/>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BUSINESS CASE</a:t>
            </a:r>
            <a:endParaRPr lang="en-US" sz="900" dirty="0"/>
          </a:p>
        </p:txBody>
      </p:sp>
      <p:pic>
        <p:nvPicPr>
          <p:cNvPr id="53" name="Picture 52" descr="NICE | Conference and Expo">
            <a:extLst>
              <a:ext uri="{FF2B5EF4-FFF2-40B4-BE49-F238E27FC236}">
                <a16:creationId xmlns:a16="http://schemas.microsoft.com/office/drawing/2014/main" id="{8E25F846-37B8-9236-2DAA-2792B638C85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195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61520" cy="685800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 name="Shape 1"/>
          <p:cNvSpPr/>
          <p:nvPr/>
        </p:nvSpPr>
        <p:spPr>
          <a:xfrm>
            <a:off x="0" y="685800"/>
            <a:ext cx="12161520" cy="502920"/>
          </a:xfrm>
          <a:prstGeom prst="rect">
            <a:avLst/>
          </a:prstGeom>
          <a:solidFill>
            <a:srgbClr val="008AD7"/>
          </a:solidFill>
          <a:ln w="12700">
            <a:solidFill>
              <a:srgbClr val="008AD7"/>
            </a:solidFill>
            <a:prstDash val="solid"/>
          </a:ln>
        </p:spPr>
        <p:txBody>
          <a:bodyPr/>
          <a:lstStyle/>
          <a:p>
            <a:endParaRPr lang="en-US"/>
          </a:p>
        </p:txBody>
      </p:sp>
      <p:pic>
        <p:nvPicPr>
          <p:cNvPr id="5" name="Image 1" descr="preencoded.png"/>
          <p:cNvPicPr>
            <a:picLocks noChangeAspect="1"/>
          </p:cNvPicPr>
          <p:nvPr/>
        </p:nvPicPr>
        <p:blipFill>
          <a:blip r:embed="rId3"/>
          <a:stretch>
            <a:fillRect/>
          </a:stretch>
        </p:blipFill>
        <p:spPr>
          <a:xfrm>
            <a:off x="2011680" y="777240"/>
            <a:ext cx="320040" cy="320040"/>
          </a:xfrm>
          <a:prstGeom prst="rect">
            <a:avLst/>
          </a:prstGeom>
        </p:spPr>
      </p:pic>
      <p:sp>
        <p:nvSpPr>
          <p:cNvPr id="6" name="Text 2"/>
          <p:cNvSpPr/>
          <p:nvPr/>
        </p:nvSpPr>
        <p:spPr>
          <a:xfrm>
            <a:off x="2423160" y="777240"/>
            <a:ext cx="7772400" cy="320040"/>
          </a:xfrm>
          <a:prstGeom prst="rect">
            <a:avLst/>
          </a:prstGeom>
          <a:noFill/>
          <a:ln/>
        </p:spPr>
        <p:txBody>
          <a:bodyPr wrap="square" lIns="0" tIns="0" rIns="0" bIns="0" rtlCol="0" anchor="ctr"/>
          <a:lstStyle/>
          <a:p>
            <a:pPr marL="0" indent="0">
              <a:buNone/>
            </a:pPr>
            <a:r>
              <a:rPr lang="en-US" sz="1400" b="1" kern="0" spc="600" dirty="0">
                <a:solidFill>
                  <a:srgbClr val="FFFFFF"/>
                </a:solidFill>
                <a:latin typeface="Aptos" pitchFamily="34" charset="0"/>
                <a:ea typeface="Aptos" pitchFamily="34" charset="-122"/>
                <a:cs typeface="Aptos" pitchFamily="34" charset="-120"/>
              </a:rPr>
              <a:t>LIVE POLL  ·  #5  ·  CALL TO ACTION</a:t>
            </a:r>
            <a:endParaRPr lang="en-US" sz="1400" dirty="0"/>
          </a:p>
        </p:txBody>
      </p:sp>
      <p:sp>
        <p:nvSpPr>
          <p:cNvPr id="8" name="Text 4"/>
          <p:cNvSpPr/>
          <p:nvPr/>
        </p:nvSpPr>
        <p:spPr>
          <a:xfrm>
            <a:off x="640080" y="1325880"/>
            <a:ext cx="8229600" cy="502920"/>
          </a:xfrm>
          <a:prstGeom prst="rect">
            <a:avLst/>
          </a:prstGeom>
          <a:noFill/>
          <a:ln/>
        </p:spPr>
        <p:txBody>
          <a:bodyPr wrap="square" lIns="0" tIns="0" rIns="0" bIns="0" rtlCol="0" anchor="ctr"/>
          <a:lstStyle/>
          <a:p>
            <a:pPr marL="0" indent="0">
              <a:buNone/>
            </a:pPr>
            <a:r>
              <a:rPr lang="en-US" sz="2600" dirty="0">
                <a:solidFill>
                  <a:srgbClr val="B3B3CC"/>
                </a:solidFill>
                <a:latin typeface="Aptos Display" pitchFamily="34" charset="0"/>
                <a:ea typeface="Aptos Display" pitchFamily="34" charset="-122"/>
                <a:cs typeface="Aptos Display" pitchFamily="34" charset="-120"/>
              </a:rPr>
              <a:t>Pick one step.</a:t>
            </a:r>
            <a:endParaRPr lang="en-US" sz="2600" dirty="0"/>
          </a:p>
        </p:txBody>
      </p:sp>
      <p:sp>
        <p:nvSpPr>
          <p:cNvPr id="9" name="Text 5"/>
          <p:cNvSpPr/>
          <p:nvPr/>
        </p:nvSpPr>
        <p:spPr>
          <a:xfrm>
            <a:off x="640080" y="1828800"/>
            <a:ext cx="8229600" cy="685800"/>
          </a:xfrm>
          <a:prstGeom prst="rect">
            <a:avLst/>
          </a:prstGeom>
          <a:noFill/>
          <a:ln/>
        </p:spPr>
        <p:txBody>
          <a:bodyPr wrap="square" lIns="0" tIns="0" rIns="0" bIns="0" rtlCol="0" anchor="ctr"/>
          <a:lstStyle/>
          <a:p>
            <a:pPr marL="0" indent="0">
              <a:buNone/>
            </a:pPr>
            <a:r>
              <a:rPr lang="en-US" sz="3200" b="1" dirty="0">
                <a:solidFill>
                  <a:srgbClr val="FFFFFF"/>
                </a:solidFill>
                <a:latin typeface="Aptos Display" pitchFamily="34" charset="0"/>
                <a:ea typeface="Aptos Display" pitchFamily="34" charset="-122"/>
                <a:cs typeface="Aptos Display" pitchFamily="34" charset="-120"/>
              </a:rPr>
              <a:t>Which part of the roadmap</a:t>
            </a:r>
            <a:endParaRPr lang="en-US" sz="3200" dirty="0"/>
          </a:p>
        </p:txBody>
      </p:sp>
      <p:sp>
        <p:nvSpPr>
          <p:cNvPr id="10" name="Text 6"/>
          <p:cNvSpPr/>
          <p:nvPr/>
        </p:nvSpPr>
        <p:spPr>
          <a:xfrm>
            <a:off x="640080" y="2514600"/>
            <a:ext cx="8229600" cy="777240"/>
          </a:xfrm>
          <a:prstGeom prst="rect">
            <a:avLst/>
          </a:prstGeom>
          <a:noFill/>
          <a:ln/>
        </p:spPr>
        <p:txBody>
          <a:bodyPr wrap="square" lIns="0" tIns="0" rIns="0" bIns="0" rtlCol="0" anchor="ctr"/>
          <a:lstStyle/>
          <a:p>
            <a:pPr marL="0" indent="0">
              <a:buNone/>
            </a:pPr>
            <a:r>
              <a:rPr lang="en-US" sz="3800" b="1" dirty="0">
                <a:solidFill>
                  <a:srgbClr val="008AD7"/>
                </a:solidFill>
                <a:latin typeface="Aptos Display" pitchFamily="34" charset="0"/>
                <a:ea typeface="Aptos Display" pitchFamily="34" charset="-122"/>
                <a:cs typeface="Aptos Display" pitchFamily="34" charset="-120"/>
              </a:rPr>
              <a:t>do you prioritize first?</a:t>
            </a:r>
            <a:endParaRPr lang="en-US" sz="3800" dirty="0"/>
          </a:p>
        </p:txBody>
      </p:sp>
      <p:sp>
        <p:nvSpPr>
          <p:cNvPr id="11" name="Shape 7"/>
          <p:cNvSpPr/>
          <p:nvPr/>
        </p:nvSpPr>
        <p:spPr>
          <a:xfrm>
            <a:off x="640080" y="3611880"/>
            <a:ext cx="384048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2" name="Shape 8"/>
          <p:cNvSpPr/>
          <p:nvPr/>
        </p:nvSpPr>
        <p:spPr>
          <a:xfrm>
            <a:off x="640080" y="3611880"/>
            <a:ext cx="54864" cy="777240"/>
          </a:xfrm>
          <a:prstGeom prst="rect">
            <a:avLst/>
          </a:prstGeom>
          <a:solidFill>
            <a:srgbClr val="008AD7"/>
          </a:solidFill>
          <a:ln w="12700">
            <a:solidFill>
              <a:srgbClr val="008AD7"/>
            </a:solidFill>
            <a:prstDash val="solid"/>
          </a:ln>
        </p:spPr>
        <p:txBody>
          <a:bodyPr/>
          <a:lstStyle/>
          <a:p>
            <a:endParaRPr lang="en-US"/>
          </a:p>
        </p:txBody>
      </p:sp>
      <p:sp>
        <p:nvSpPr>
          <p:cNvPr id="13" name="Text 9"/>
          <p:cNvSpPr/>
          <p:nvPr/>
        </p:nvSpPr>
        <p:spPr>
          <a:xfrm>
            <a:off x="822960" y="374904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01</a:t>
            </a:r>
            <a:endParaRPr lang="en-US" sz="2000" dirty="0"/>
          </a:p>
        </p:txBody>
      </p:sp>
      <p:sp>
        <p:nvSpPr>
          <p:cNvPr id="14" name="Text 10"/>
          <p:cNvSpPr/>
          <p:nvPr/>
        </p:nvSpPr>
        <p:spPr>
          <a:xfrm>
            <a:off x="1554480" y="3749040"/>
            <a:ext cx="2834640" cy="502920"/>
          </a:xfrm>
          <a:prstGeom prst="rect">
            <a:avLst/>
          </a:prstGeom>
          <a:noFill/>
          <a:ln/>
        </p:spPr>
        <p:txBody>
          <a:bodyPr wrap="square" lIns="0" tIns="0" rIns="0" bIns="0" rtlCol="0" anchor="ctr"/>
          <a:lstStyle/>
          <a:p>
            <a:pPr marL="0" indent="0">
              <a:buNone/>
            </a:pPr>
            <a:r>
              <a:rPr lang="en-US" sz="1400" b="1" dirty="0">
                <a:solidFill>
                  <a:srgbClr val="FFFFFF"/>
                </a:solidFill>
                <a:latin typeface="Aptos Display" pitchFamily="34" charset="0"/>
                <a:ea typeface="Aptos Display" pitchFamily="34" charset="-122"/>
                <a:cs typeface="Aptos Display" pitchFamily="34" charset="-120"/>
              </a:rPr>
              <a:t>AI literacy training</a:t>
            </a:r>
            <a:endParaRPr lang="en-US" sz="1400" dirty="0"/>
          </a:p>
        </p:txBody>
      </p:sp>
      <p:sp>
        <p:nvSpPr>
          <p:cNvPr id="15" name="Shape 11"/>
          <p:cNvSpPr/>
          <p:nvPr/>
        </p:nvSpPr>
        <p:spPr>
          <a:xfrm>
            <a:off x="4617720" y="3611880"/>
            <a:ext cx="384048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6" name="Shape 12"/>
          <p:cNvSpPr/>
          <p:nvPr/>
        </p:nvSpPr>
        <p:spPr>
          <a:xfrm>
            <a:off x="4617720" y="3611880"/>
            <a:ext cx="54864" cy="777240"/>
          </a:xfrm>
          <a:prstGeom prst="rect">
            <a:avLst/>
          </a:prstGeom>
          <a:solidFill>
            <a:srgbClr val="008AD7"/>
          </a:solidFill>
          <a:ln w="12700">
            <a:solidFill>
              <a:srgbClr val="008AD7"/>
            </a:solidFill>
            <a:prstDash val="solid"/>
          </a:ln>
        </p:spPr>
        <p:txBody>
          <a:bodyPr/>
          <a:lstStyle/>
          <a:p>
            <a:endParaRPr lang="en-US"/>
          </a:p>
        </p:txBody>
      </p:sp>
      <p:sp>
        <p:nvSpPr>
          <p:cNvPr id="17" name="Text 13"/>
          <p:cNvSpPr/>
          <p:nvPr/>
        </p:nvSpPr>
        <p:spPr>
          <a:xfrm>
            <a:off x="4800600" y="374904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02</a:t>
            </a:r>
            <a:endParaRPr lang="en-US" sz="2000" dirty="0"/>
          </a:p>
        </p:txBody>
      </p:sp>
      <p:sp>
        <p:nvSpPr>
          <p:cNvPr id="18" name="Text 14"/>
          <p:cNvSpPr/>
          <p:nvPr/>
        </p:nvSpPr>
        <p:spPr>
          <a:xfrm>
            <a:off x="5532120" y="3749040"/>
            <a:ext cx="2834640" cy="502920"/>
          </a:xfrm>
          <a:prstGeom prst="rect">
            <a:avLst/>
          </a:prstGeom>
          <a:noFill/>
          <a:ln/>
        </p:spPr>
        <p:txBody>
          <a:bodyPr wrap="square" lIns="0" tIns="0" rIns="0" bIns="0" rtlCol="0" anchor="ctr"/>
          <a:lstStyle/>
          <a:p>
            <a:pPr marL="0" indent="0">
              <a:buNone/>
            </a:pPr>
            <a:r>
              <a:rPr lang="en-US" sz="1400" b="1" dirty="0">
                <a:solidFill>
                  <a:srgbClr val="FFFFFF"/>
                </a:solidFill>
                <a:latin typeface="Aptos Display" pitchFamily="34" charset="0"/>
                <a:ea typeface="Aptos Display" pitchFamily="34" charset="-122"/>
                <a:cs typeface="Aptos Display" pitchFamily="34" charset="-120"/>
              </a:rPr>
              <a:t>Prompt engineering training</a:t>
            </a:r>
            <a:endParaRPr lang="en-US" sz="1400" dirty="0"/>
          </a:p>
        </p:txBody>
      </p:sp>
      <p:sp>
        <p:nvSpPr>
          <p:cNvPr id="19" name="Shape 15"/>
          <p:cNvSpPr/>
          <p:nvPr/>
        </p:nvSpPr>
        <p:spPr>
          <a:xfrm>
            <a:off x="640080" y="4553712"/>
            <a:ext cx="384048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0" name="Shape 16"/>
          <p:cNvSpPr/>
          <p:nvPr/>
        </p:nvSpPr>
        <p:spPr>
          <a:xfrm>
            <a:off x="640080" y="4553712"/>
            <a:ext cx="54864" cy="777240"/>
          </a:xfrm>
          <a:prstGeom prst="rect">
            <a:avLst/>
          </a:prstGeom>
          <a:solidFill>
            <a:srgbClr val="008AD7"/>
          </a:solidFill>
          <a:ln w="12700">
            <a:solidFill>
              <a:srgbClr val="008AD7"/>
            </a:solidFill>
            <a:prstDash val="solid"/>
          </a:ln>
        </p:spPr>
        <p:txBody>
          <a:bodyPr/>
          <a:lstStyle/>
          <a:p>
            <a:endParaRPr lang="en-US"/>
          </a:p>
        </p:txBody>
      </p:sp>
      <p:sp>
        <p:nvSpPr>
          <p:cNvPr id="21" name="Text 17"/>
          <p:cNvSpPr/>
          <p:nvPr/>
        </p:nvSpPr>
        <p:spPr>
          <a:xfrm>
            <a:off x="822960" y="4690872"/>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03</a:t>
            </a:r>
            <a:endParaRPr lang="en-US" sz="2000" dirty="0"/>
          </a:p>
        </p:txBody>
      </p:sp>
      <p:sp>
        <p:nvSpPr>
          <p:cNvPr id="22" name="Text 18"/>
          <p:cNvSpPr/>
          <p:nvPr/>
        </p:nvSpPr>
        <p:spPr>
          <a:xfrm>
            <a:off x="1554480" y="4690872"/>
            <a:ext cx="2834640" cy="502920"/>
          </a:xfrm>
          <a:prstGeom prst="rect">
            <a:avLst/>
          </a:prstGeom>
          <a:noFill/>
          <a:ln/>
        </p:spPr>
        <p:txBody>
          <a:bodyPr wrap="square" lIns="0" tIns="0" rIns="0" bIns="0" rtlCol="0" anchor="ctr"/>
          <a:lstStyle/>
          <a:p>
            <a:pPr marL="0" indent="0">
              <a:buNone/>
            </a:pPr>
            <a:r>
              <a:rPr lang="en-US" sz="1400" b="1" dirty="0">
                <a:solidFill>
                  <a:srgbClr val="FFFFFF"/>
                </a:solidFill>
                <a:latin typeface="Aptos Display" pitchFamily="34" charset="0"/>
                <a:ea typeface="Aptos Display" pitchFamily="34" charset="-122"/>
                <a:cs typeface="Aptos Display" pitchFamily="34" charset="-120"/>
              </a:rPr>
              <a:t>SOAR or automation improvements</a:t>
            </a:r>
            <a:endParaRPr lang="en-US" sz="1400" dirty="0"/>
          </a:p>
        </p:txBody>
      </p:sp>
      <p:sp>
        <p:nvSpPr>
          <p:cNvPr id="23" name="Shape 19"/>
          <p:cNvSpPr/>
          <p:nvPr/>
        </p:nvSpPr>
        <p:spPr>
          <a:xfrm>
            <a:off x="4617720" y="4553712"/>
            <a:ext cx="384048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4" name="Shape 20"/>
          <p:cNvSpPr/>
          <p:nvPr/>
        </p:nvSpPr>
        <p:spPr>
          <a:xfrm>
            <a:off x="4617720" y="4553712"/>
            <a:ext cx="54864" cy="777240"/>
          </a:xfrm>
          <a:prstGeom prst="rect">
            <a:avLst/>
          </a:prstGeom>
          <a:solidFill>
            <a:srgbClr val="008AD7"/>
          </a:solidFill>
          <a:ln w="12700">
            <a:solidFill>
              <a:srgbClr val="008AD7"/>
            </a:solidFill>
            <a:prstDash val="solid"/>
          </a:ln>
        </p:spPr>
        <p:txBody>
          <a:bodyPr/>
          <a:lstStyle/>
          <a:p>
            <a:endParaRPr lang="en-US"/>
          </a:p>
        </p:txBody>
      </p:sp>
      <p:sp>
        <p:nvSpPr>
          <p:cNvPr id="25" name="Text 21"/>
          <p:cNvSpPr/>
          <p:nvPr/>
        </p:nvSpPr>
        <p:spPr>
          <a:xfrm>
            <a:off x="4800600" y="4690872"/>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04</a:t>
            </a:r>
            <a:endParaRPr lang="en-US" sz="2000" dirty="0"/>
          </a:p>
        </p:txBody>
      </p:sp>
      <p:sp>
        <p:nvSpPr>
          <p:cNvPr id="26" name="Text 22"/>
          <p:cNvSpPr/>
          <p:nvPr/>
        </p:nvSpPr>
        <p:spPr>
          <a:xfrm>
            <a:off x="5532120" y="4690872"/>
            <a:ext cx="2834640" cy="502920"/>
          </a:xfrm>
          <a:prstGeom prst="rect">
            <a:avLst/>
          </a:prstGeom>
          <a:noFill/>
          <a:ln/>
        </p:spPr>
        <p:txBody>
          <a:bodyPr wrap="square" lIns="0" tIns="0" rIns="0" bIns="0" rtlCol="0" anchor="ctr"/>
          <a:lstStyle/>
          <a:p>
            <a:pPr marL="0" indent="0">
              <a:buNone/>
            </a:pPr>
            <a:r>
              <a:rPr lang="en-US" sz="1400" b="1" dirty="0">
                <a:solidFill>
                  <a:srgbClr val="FFFFFF"/>
                </a:solidFill>
                <a:latin typeface="Aptos Display" pitchFamily="34" charset="0"/>
                <a:ea typeface="Aptos Display" pitchFamily="34" charset="-122"/>
                <a:cs typeface="Aptos Display" pitchFamily="34" charset="-120"/>
              </a:rPr>
              <a:t>Evaluating platform consolidation</a:t>
            </a:r>
            <a:endParaRPr lang="en-US" sz="1400" dirty="0"/>
          </a:p>
        </p:txBody>
      </p:sp>
      <p:sp>
        <p:nvSpPr>
          <p:cNvPr id="27" name="Shape 23"/>
          <p:cNvSpPr/>
          <p:nvPr/>
        </p:nvSpPr>
        <p:spPr>
          <a:xfrm>
            <a:off x="640080" y="5495544"/>
            <a:ext cx="384048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8" name="Shape 24"/>
          <p:cNvSpPr/>
          <p:nvPr/>
        </p:nvSpPr>
        <p:spPr>
          <a:xfrm>
            <a:off x="640080" y="5495544"/>
            <a:ext cx="54864" cy="777240"/>
          </a:xfrm>
          <a:prstGeom prst="rect">
            <a:avLst/>
          </a:prstGeom>
          <a:solidFill>
            <a:srgbClr val="008AD7"/>
          </a:solidFill>
          <a:ln w="12700">
            <a:solidFill>
              <a:srgbClr val="008AD7"/>
            </a:solidFill>
            <a:prstDash val="solid"/>
          </a:ln>
        </p:spPr>
        <p:txBody>
          <a:bodyPr/>
          <a:lstStyle/>
          <a:p>
            <a:endParaRPr lang="en-US"/>
          </a:p>
        </p:txBody>
      </p:sp>
      <p:sp>
        <p:nvSpPr>
          <p:cNvPr id="29" name="Text 25"/>
          <p:cNvSpPr/>
          <p:nvPr/>
        </p:nvSpPr>
        <p:spPr>
          <a:xfrm>
            <a:off x="822960" y="5632704"/>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05</a:t>
            </a:r>
            <a:endParaRPr lang="en-US" sz="2000" dirty="0"/>
          </a:p>
        </p:txBody>
      </p:sp>
      <p:sp>
        <p:nvSpPr>
          <p:cNvPr id="30" name="Text 26"/>
          <p:cNvSpPr/>
          <p:nvPr/>
        </p:nvSpPr>
        <p:spPr>
          <a:xfrm>
            <a:off x="1554480" y="5632704"/>
            <a:ext cx="2834640" cy="502920"/>
          </a:xfrm>
          <a:prstGeom prst="rect">
            <a:avLst/>
          </a:prstGeom>
          <a:noFill/>
          <a:ln/>
        </p:spPr>
        <p:txBody>
          <a:bodyPr wrap="square" lIns="0" tIns="0" rIns="0" bIns="0" rtlCol="0" anchor="ctr"/>
          <a:lstStyle/>
          <a:p>
            <a:pPr marL="0" indent="0">
              <a:buNone/>
            </a:pPr>
            <a:r>
              <a:rPr lang="en-US" sz="1400" b="1" dirty="0">
                <a:solidFill>
                  <a:srgbClr val="FFFFFF"/>
                </a:solidFill>
                <a:latin typeface="Aptos Display" pitchFamily="34" charset="0"/>
                <a:ea typeface="Aptos Display" pitchFamily="34" charset="-122"/>
                <a:cs typeface="Aptos Display" pitchFamily="34" charset="-120"/>
              </a:rPr>
              <a:t>Redesigning SOC workflows</a:t>
            </a:r>
            <a:endParaRPr lang="en-US" sz="1400" dirty="0"/>
          </a:p>
        </p:txBody>
      </p:sp>
      <p:sp>
        <p:nvSpPr>
          <p:cNvPr id="31" name="Shape 27"/>
          <p:cNvSpPr/>
          <p:nvPr/>
        </p:nvSpPr>
        <p:spPr>
          <a:xfrm>
            <a:off x="4617720" y="5495544"/>
            <a:ext cx="384048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32" name="Shape 28"/>
          <p:cNvSpPr/>
          <p:nvPr/>
        </p:nvSpPr>
        <p:spPr>
          <a:xfrm>
            <a:off x="4617720" y="5495544"/>
            <a:ext cx="54864" cy="777240"/>
          </a:xfrm>
          <a:prstGeom prst="rect">
            <a:avLst/>
          </a:prstGeom>
          <a:solidFill>
            <a:srgbClr val="008AD7"/>
          </a:solidFill>
          <a:ln w="12700">
            <a:solidFill>
              <a:srgbClr val="008AD7"/>
            </a:solidFill>
            <a:prstDash val="solid"/>
          </a:ln>
        </p:spPr>
        <p:txBody>
          <a:bodyPr/>
          <a:lstStyle/>
          <a:p>
            <a:endParaRPr lang="en-US"/>
          </a:p>
        </p:txBody>
      </p:sp>
      <p:sp>
        <p:nvSpPr>
          <p:cNvPr id="33" name="Text 29"/>
          <p:cNvSpPr/>
          <p:nvPr/>
        </p:nvSpPr>
        <p:spPr>
          <a:xfrm>
            <a:off x="4800600" y="5632704"/>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06</a:t>
            </a:r>
            <a:endParaRPr lang="en-US" sz="2000" dirty="0"/>
          </a:p>
        </p:txBody>
      </p:sp>
      <p:sp>
        <p:nvSpPr>
          <p:cNvPr id="34" name="Text 30"/>
          <p:cNvSpPr/>
          <p:nvPr/>
        </p:nvSpPr>
        <p:spPr>
          <a:xfrm>
            <a:off x="5532120" y="5632704"/>
            <a:ext cx="2834640" cy="502920"/>
          </a:xfrm>
          <a:prstGeom prst="rect">
            <a:avLst/>
          </a:prstGeom>
          <a:noFill/>
          <a:ln/>
        </p:spPr>
        <p:txBody>
          <a:bodyPr wrap="square" lIns="0" tIns="0" rIns="0" bIns="0" rtlCol="0" anchor="ctr"/>
          <a:lstStyle/>
          <a:p>
            <a:pPr marL="0" indent="0">
              <a:buNone/>
            </a:pPr>
            <a:r>
              <a:rPr lang="en-US" sz="1400" b="1" dirty="0">
                <a:solidFill>
                  <a:srgbClr val="FFFFFF"/>
                </a:solidFill>
                <a:latin typeface="Aptos Display" pitchFamily="34" charset="0"/>
                <a:ea typeface="Aptos Display" pitchFamily="34" charset="-122"/>
                <a:cs typeface="Aptos Display" pitchFamily="34" charset="-120"/>
              </a:rPr>
              <a:t>Continuous learning routes</a:t>
            </a:r>
            <a:endParaRPr lang="en-US" sz="1400" dirty="0"/>
          </a:p>
        </p:txBody>
      </p:sp>
      <p:sp>
        <p:nvSpPr>
          <p:cNvPr id="43" name="Shape 37"/>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4" name="Text 38"/>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45" name="Text 39"/>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POLL 5</a:t>
            </a:r>
            <a:endParaRPr lang="en-US" sz="900" dirty="0"/>
          </a:p>
        </p:txBody>
      </p:sp>
      <p:pic>
        <p:nvPicPr>
          <p:cNvPr id="3" name="Picture 2" descr="NICE | Conference and Expo">
            <a:extLst>
              <a:ext uri="{FF2B5EF4-FFF2-40B4-BE49-F238E27FC236}">
                <a16:creationId xmlns:a16="http://schemas.microsoft.com/office/drawing/2014/main" id="{776713B6-EF0F-FD65-9A26-67690FA7174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90E68FDD-9610-BEED-91EE-4AB319D6ED96}"/>
              </a:ext>
            </a:extLst>
          </p:cNvPr>
          <p:cNvGrpSpPr/>
          <p:nvPr/>
        </p:nvGrpSpPr>
        <p:grpSpPr>
          <a:xfrm>
            <a:off x="8531750" y="1677725"/>
            <a:ext cx="3522427" cy="3458818"/>
            <a:chOff x="8531750" y="1677725"/>
            <a:chExt cx="3522427" cy="3458818"/>
          </a:xfrm>
        </p:grpSpPr>
        <p:sp>
          <p:nvSpPr>
            <p:cNvPr id="47" name="Rectangle 46">
              <a:extLst>
                <a:ext uri="{FF2B5EF4-FFF2-40B4-BE49-F238E27FC236}">
                  <a16:creationId xmlns:a16="http://schemas.microsoft.com/office/drawing/2014/main" id="{9A984BA2-B1B6-4DBC-9F08-55624633CD3A}"/>
                </a:ext>
              </a:extLst>
            </p:cNvPr>
            <p:cNvSpPr/>
            <p:nvPr/>
          </p:nvSpPr>
          <p:spPr>
            <a:xfrm>
              <a:off x="8531750" y="1677725"/>
              <a:ext cx="3522427" cy="3458818"/>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11">
              <a:extLst>
                <a:ext uri="{FF2B5EF4-FFF2-40B4-BE49-F238E27FC236}">
                  <a16:creationId xmlns:a16="http://schemas.microsoft.com/office/drawing/2014/main" id="{6DFDD50A-4681-CBBC-AAD1-0750DC88D1F6}"/>
                </a:ext>
              </a:extLst>
            </p:cNvPr>
            <p:cNvSpPr/>
            <p:nvPr/>
          </p:nvSpPr>
          <p:spPr>
            <a:xfrm>
              <a:off x="8869680" y="1783080"/>
              <a:ext cx="2834640" cy="320040"/>
            </a:xfrm>
            <a:prstGeom prst="rect">
              <a:avLst/>
            </a:prstGeom>
            <a:noFill/>
            <a:ln/>
          </p:spPr>
          <p:txBody>
            <a:bodyPr wrap="square" lIns="0" tIns="0" rIns="0" bIns="0" rtlCol="0" anchor="ctr"/>
            <a:lstStyle/>
            <a:p>
              <a:pPr marL="0" indent="0" algn="ctr">
                <a:buNone/>
              </a:pPr>
              <a:r>
                <a:rPr lang="en-US" sz="1200" b="1" kern="0" spc="400" dirty="0">
                  <a:solidFill>
                    <a:srgbClr val="008AD7"/>
                  </a:solidFill>
                  <a:latin typeface="Aptos" pitchFamily="34" charset="0"/>
                  <a:ea typeface="Aptos" pitchFamily="34" charset="-122"/>
                  <a:cs typeface="Aptos" pitchFamily="34" charset="-120"/>
                </a:rPr>
                <a:t>SCAN TO JOIN</a:t>
              </a:r>
              <a:endParaRPr lang="en-US" sz="1200" dirty="0"/>
            </a:p>
          </p:txBody>
        </p:sp>
        <p:sp>
          <p:nvSpPr>
            <p:cNvPr id="49" name="Text 15">
              <a:extLst>
                <a:ext uri="{FF2B5EF4-FFF2-40B4-BE49-F238E27FC236}">
                  <a16:creationId xmlns:a16="http://schemas.microsoft.com/office/drawing/2014/main" id="{123F5CC1-5B7E-EABF-ED2F-239D437ED157}"/>
                </a:ext>
              </a:extLst>
            </p:cNvPr>
            <p:cNvSpPr/>
            <p:nvPr/>
          </p:nvSpPr>
          <p:spPr>
            <a:xfrm>
              <a:off x="8869680" y="4343400"/>
              <a:ext cx="2834640" cy="685800"/>
            </a:xfrm>
            <a:prstGeom prst="rect">
              <a:avLst/>
            </a:prstGeom>
            <a:noFill/>
            <a:ln/>
          </p:spPr>
          <p:txBody>
            <a:bodyPr wrap="square" lIns="0" tIns="0" rIns="0" bIns="0" rtlCol="0" anchor="ctr"/>
            <a:lstStyle/>
            <a:p>
              <a:pPr algn="ctr"/>
              <a:r>
                <a:rPr lang="en-US" sz="1200" b="1" dirty="0" err="1">
                  <a:solidFill>
                    <a:schemeClr val="bg1"/>
                  </a:solidFill>
                  <a:latin typeface="Aptos" pitchFamily="34" charset="0"/>
                  <a:ea typeface="Aptos" pitchFamily="34" charset="-122"/>
                  <a:cs typeface="Aptos" pitchFamily="34" charset="-120"/>
                </a:rPr>
                <a:t>forms.cloud.microsoft</a:t>
              </a:r>
              <a:r>
                <a:rPr lang="en-US" sz="1200" b="1" dirty="0">
                  <a:solidFill>
                    <a:schemeClr val="bg1"/>
                  </a:solidFill>
                  <a:latin typeface="Aptos" pitchFamily="34" charset="0"/>
                  <a:ea typeface="Aptos" pitchFamily="34" charset="-122"/>
                  <a:cs typeface="Aptos" pitchFamily="34" charset="-120"/>
                </a:rPr>
                <a:t>/r/iER5qrXs6e</a:t>
              </a:r>
              <a:endParaRPr lang="en-US" sz="1200" b="1" dirty="0">
                <a:solidFill>
                  <a:schemeClr val="bg1"/>
                </a:solidFill>
              </a:endParaRPr>
            </a:p>
          </p:txBody>
        </p:sp>
      </p:grpSp>
      <p:pic>
        <p:nvPicPr>
          <p:cNvPr id="7" name="Picture 6">
            <a:extLst>
              <a:ext uri="{FF2B5EF4-FFF2-40B4-BE49-F238E27FC236}">
                <a16:creationId xmlns:a16="http://schemas.microsoft.com/office/drawing/2014/main" id="{1A2A81E1-3AE7-E331-F305-CC1B5B44CEA3}"/>
              </a:ext>
            </a:extLst>
          </p:cNvPr>
          <p:cNvPicPr>
            <a:picLocks noChangeAspect="1"/>
          </p:cNvPicPr>
          <p:nvPr/>
        </p:nvPicPr>
        <p:blipFill>
          <a:blip r:embed="rId5"/>
          <a:stretch>
            <a:fillRect/>
          </a:stretch>
        </p:blipFill>
        <p:spPr>
          <a:xfrm>
            <a:off x="9054152" y="2028601"/>
            <a:ext cx="2497768" cy="252647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
          <p:cNvSpPr/>
          <p:nvPr/>
        </p:nvSpPr>
        <p:spPr>
          <a:xfrm>
            <a:off x="2011680" y="292608"/>
            <a:ext cx="73152" cy="274320"/>
          </a:xfrm>
          <a:prstGeom prst="rect">
            <a:avLst/>
          </a:prstGeom>
          <a:solidFill>
            <a:srgbClr val="008AD7"/>
          </a:solidFill>
          <a:ln w="12700">
            <a:solidFill>
              <a:srgbClr val="008AD7"/>
            </a:solidFill>
            <a:prstDash val="solid"/>
          </a:ln>
        </p:spPr>
        <p:txBody>
          <a:bodyPr/>
          <a:lstStyle/>
          <a:p>
            <a:endParaRPr lang="en-US"/>
          </a:p>
        </p:txBody>
      </p:sp>
      <p:sp>
        <p:nvSpPr>
          <p:cNvPr id="5" name="Text 2"/>
          <p:cNvSpPr/>
          <p:nvPr/>
        </p:nvSpPr>
        <p:spPr>
          <a:xfrm>
            <a:off x="219456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CLOSING  ·  POLLS 6 AND 7  ·  Q&amp;A</a:t>
            </a:r>
            <a:endParaRPr lang="en-US" sz="1100" dirty="0"/>
          </a:p>
        </p:txBody>
      </p:sp>
      <p:sp>
        <p:nvSpPr>
          <p:cNvPr id="6" name="Text 3"/>
          <p:cNvSpPr/>
          <p:nvPr/>
        </p:nvSpPr>
        <p:spPr>
          <a:xfrm>
            <a:off x="640080" y="914400"/>
            <a:ext cx="10972800" cy="777240"/>
          </a:xfrm>
          <a:prstGeom prst="rect">
            <a:avLst/>
          </a:prstGeom>
          <a:noFill/>
          <a:ln/>
        </p:spPr>
        <p:txBody>
          <a:bodyPr wrap="square" lIns="0" tIns="0" rIns="0" bIns="0" rtlCol="0" anchor="ctr"/>
          <a:lstStyle/>
          <a:p>
            <a:pPr marL="0" indent="0">
              <a:buNone/>
            </a:pPr>
            <a:r>
              <a:rPr lang="en-US" sz="3000" dirty="0">
                <a:solidFill>
                  <a:srgbClr val="FFFFFF"/>
                </a:solidFill>
                <a:latin typeface="Aptos Display" pitchFamily="34" charset="0"/>
                <a:ea typeface="Aptos Display" pitchFamily="34" charset="-122"/>
                <a:cs typeface="Aptos Display" pitchFamily="34" charset="-120"/>
              </a:rPr>
              <a:t>In cybersecurity's next era,</a:t>
            </a:r>
            <a:endParaRPr lang="en-US" sz="3000" dirty="0"/>
          </a:p>
        </p:txBody>
      </p:sp>
      <p:sp>
        <p:nvSpPr>
          <p:cNvPr id="7" name="Text 4"/>
          <p:cNvSpPr/>
          <p:nvPr/>
        </p:nvSpPr>
        <p:spPr>
          <a:xfrm>
            <a:off x="640080" y="1691640"/>
            <a:ext cx="10972800" cy="777240"/>
          </a:xfrm>
          <a:prstGeom prst="rect">
            <a:avLst/>
          </a:prstGeom>
          <a:noFill/>
          <a:ln/>
        </p:spPr>
        <p:txBody>
          <a:bodyPr wrap="square" lIns="0" tIns="0" rIns="0" bIns="0" rtlCol="0" anchor="ctr"/>
          <a:lstStyle/>
          <a:p>
            <a:pPr marL="0" indent="0">
              <a:buNone/>
            </a:pPr>
            <a:r>
              <a:rPr lang="en-US" sz="3000" dirty="0">
                <a:solidFill>
                  <a:srgbClr val="FFFFFF"/>
                </a:solidFill>
                <a:latin typeface="Aptos Display" pitchFamily="34" charset="0"/>
                <a:ea typeface="Aptos Display" pitchFamily="34" charset="-122"/>
                <a:cs typeface="Aptos Display" pitchFamily="34" charset="-120"/>
              </a:rPr>
              <a:t>intelligence is not artificial.</a:t>
            </a:r>
            <a:endParaRPr lang="en-US" sz="3000" dirty="0"/>
          </a:p>
        </p:txBody>
      </p:sp>
      <p:sp>
        <p:nvSpPr>
          <p:cNvPr id="8" name="Text 5"/>
          <p:cNvSpPr/>
          <p:nvPr/>
        </p:nvSpPr>
        <p:spPr>
          <a:xfrm>
            <a:off x="640080" y="2514600"/>
            <a:ext cx="10972800" cy="914400"/>
          </a:xfrm>
          <a:prstGeom prst="rect">
            <a:avLst/>
          </a:prstGeom>
          <a:noFill/>
          <a:ln/>
        </p:spPr>
        <p:txBody>
          <a:bodyPr wrap="square" lIns="0" tIns="0" rIns="0" bIns="0" rtlCol="0" anchor="ctr"/>
          <a:lstStyle/>
          <a:p>
            <a:pPr marL="0" indent="0">
              <a:buNone/>
            </a:pPr>
            <a:r>
              <a:rPr lang="en-US" sz="4400" b="1" dirty="0">
                <a:solidFill>
                  <a:srgbClr val="008AD7"/>
                </a:solidFill>
                <a:latin typeface="Aptos Display" pitchFamily="34" charset="0"/>
                <a:ea typeface="Aptos Display" pitchFamily="34" charset="-122"/>
                <a:cs typeface="Aptos Display" pitchFamily="34" charset="-120"/>
              </a:rPr>
              <a:t>It's collaborative.</a:t>
            </a:r>
            <a:endParaRPr lang="en-US" sz="4400" dirty="0"/>
          </a:p>
        </p:txBody>
      </p:sp>
      <p:sp>
        <p:nvSpPr>
          <p:cNvPr id="9" name="Shape 6"/>
          <p:cNvSpPr/>
          <p:nvPr/>
        </p:nvSpPr>
        <p:spPr>
          <a:xfrm>
            <a:off x="457200" y="3886200"/>
            <a:ext cx="3749040" cy="224028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0" name="Text 7"/>
          <p:cNvSpPr/>
          <p:nvPr/>
        </p:nvSpPr>
        <p:spPr>
          <a:xfrm>
            <a:off x="640080" y="4069080"/>
            <a:ext cx="3383280"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POLL #6  ·  OPTIONAL</a:t>
            </a:r>
            <a:endParaRPr lang="en-US" sz="1000" dirty="0"/>
          </a:p>
        </p:txBody>
      </p:sp>
      <p:sp>
        <p:nvSpPr>
          <p:cNvPr id="11" name="Text 8"/>
          <p:cNvSpPr/>
          <p:nvPr/>
        </p:nvSpPr>
        <p:spPr>
          <a:xfrm>
            <a:off x="640080" y="4389120"/>
            <a:ext cx="3383280" cy="457200"/>
          </a:xfrm>
          <a:prstGeom prst="rect">
            <a:avLst/>
          </a:prstGeom>
          <a:noFill/>
          <a:ln/>
        </p:spPr>
        <p:txBody>
          <a:bodyPr wrap="square" lIns="0" tIns="0" rIns="0" bIns="0" rtlCol="0" anchor="ctr"/>
          <a:lstStyle/>
          <a:p>
            <a:pPr marL="0" indent="0">
              <a:buNone/>
            </a:pPr>
            <a:r>
              <a:rPr lang="en-US" sz="1600" b="1" dirty="0">
                <a:solidFill>
                  <a:srgbClr val="FFFFFF"/>
                </a:solidFill>
                <a:latin typeface="Aptos Display" pitchFamily="34" charset="0"/>
                <a:ea typeface="Aptos Display" pitchFamily="34" charset="-122"/>
                <a:cs typeface="Aptos Display" pitchFamily="34" charset="-120"/>
              </a:rPr>
              <a:t>How urgent does this feel?</a:t>
            </a:r>
            <a:endParaRPr lang="en-US" sz="1600" dirty="0"/>
          </a:p>
        </p:txBody>
      </p:sp>
      <p:sp>
        <p:nvSpPr>
          <p:cNvPr id="12" name="Text 9"/>
          <p:cNvSpPr/>
          <p:nvPr/>
        </p:nvSpPr>
        <p:spPr>
          <a:xfrm>
            <a:off x="640080" y="4846320"/>
            <a:ext cx="3383280" cy="457200"/>
          </a:xfrm>
          <a:prstGeom prst="rect">
            <a:avLst/>
          </a:prstGeom>
          <a:noFill/>
          <a:ln/>
        </p:spPr>
        <p:txBody>
          <a:bodyPr wrap="square" lIns="0" tIns="0" rIns="0" bIns="0" rtlCol="0" anchor="ctr"/>
          <a:lstStyle/>
          <a:p>
            <a:pPr marL="0" indent="0">
              <a:buNone/>
            </a:pPr>
            <a:r>
              <a:rPr lang="en-US" sz="1100" dirty="0">
                <a:solidFill>
                  <a:srgbClr val="B3B3CC"/>
                </a:solidFill>
                <a:latin typeface="Aptos" pitchFamily="34" charset="0"/>
                <a:ea typeface="Aptos" pitchFamily="34" charset="-122"/>
                <a:cs typeface="Aptos" pitchFamily="34" charset="-120"/>
              </a:rPr>
              <a:t>Sentiment check on AI and automation readiness.</a:t>
            </a:r>
            <a:endParaRPr lang="en-US" sz="1100" dirty="0"/>
          </a:p>
        </p:txBody>
      </p:sp>
      <p:sp>
        <p:nvSpPr>
          <p:cNvPr id="13" name="Text 10"/>
          <p:cNvSpPr/>
          <p:nvPr/>
        </p:nvSpPr>
        <p:spPr>
          <a:xfrm>
            <a:off x="640080" y="5440680"/>
            <a:ext cx="3383280" cy="274320"/>
          </a:xfrm>
          <a:prstGeom prst="rect">
            <a:avLst/>
          </a:prstGeom>
          <a:noFill/>
          <a:ln/>
        </p:spPr>
        <p:txBody>
          <a:bodyPr wrap="square" lIns="0" tIns="0" rIns="0" bIns="0" rtlCol="0" anchor="ctr"/>
          <a:lstStyle/>
          <a:p>
            <a:pPr marL="0" indent="0">
              <a:buNone/>
            </a:pPr>
            <a:r>
              <a:rPr lang="en-US" sz="1000" dirty="0">
                <a:solidFill>
                  <a:srgbClr val="8080A0"/>
                </a:solidFill>
                <a:latin typeface="Aptos" pitchFamily="34" charset="0"/>
                <a:ea typeface="Aptos" pitchFamily="34" charset="-122"/>
                <a:cs typeface="Aptos" pitchFamily="34" charset="-120"/>
              </a:rPr>
              <a:t>Scale  ·  1 (not urgent) to 5 (urgent today)</a:t>
            </a:r>
            <a:endParaRPr lang="en-US" sz="1000" dirty="0"/>
          </a:p>
        </p:txBody>
      </p:sp>
      <p:sp>
        <p:nvSpPr>
          <p:cNvPr id="14" name="Shape 11"/>
          <p:cNvSpPr/>
          <p:nvPr/>
        </p:nvSpPr>
        <p:spPr>
          <a:xfrm>
            <a:off x="640080" y="5715000"/>
            <a:ext cx="3383280" cy="274320"/>
          </a:xfrm>
          <a:prstGeom prst="rect">
            <a:avLst/>
          </a:prstGeom>
          <a:solidFill>
            <a:srgbClr val="140240">
              <a:alpha val="75000"/>
            </a:srgbClr>
          </a:solidFill>
          <a:ln w="6350">
            <a:solidFill>
              <a:srgbClr val="008AD7">
                <a:alpha val="20000"/>
              </a:srgbClr>
            </a:solidFill>
            <a:prstDash val="solid"/>
          </a:ln>
        </p:spPr>
        <p:txBody>
          <a:bodyPr/>
          <a:lstStyle/>
          <a:p>
            <a:endParaRPr lang="en-US"/>
          </a:p>
        </p:txBody>
      </p:sp>
      <p:sp>
        <p:nvSpPr>
          <p:cNvPr id="15" name="Text 12"/>
          <p:cNvSpPr/>
          <p:nvPr/>
        </p:nvSpPr>
        <p:spPr>
          <a:xfrm>
            <a:off x="640080" y="5715000"/>
            <a:ext cx="3383280" cy="274320"/>
          </a:xfrm>
          <a:prstGeom prst="rect">
            <a:avLst/>
          </a:prstGeom>
          <a:noFill/>
          <a:ln/>
        </p:spPr>
        <p:txBody>
          <a:bodyPr wrap="square" lIns="0" tIns="0" rIns="0" bIns="0" rtlCol="0" anchor="ctr"/>
          <a:lstStyle/>
          <a:p>
            <a:pPr marL="0" indent="0" algn="ctr">
              <a:buNone/>
            </a:pPr>
            <a:r>
              <a:rPr lang="en-US" sz="1000" dirty="0">
                <a:solidFill>
                  <a:srgbClr val="8080A0"/>
                </a:solidFill>
                <a:latin typeface="Aptos" pitchFamily="34" charset="0"/>
                <a:ea typeface="Aptos" pitchFamily="34" charset="-122"/>
                <a:cs typeface="Aptos" pitchFamily="34" charset="-120"/>
              </a:rPr>
              <a:t>Run if time allows</a:t>
            </a:r>
            <a:endParaRPr lang="en-US" sz="1000" dirty="0"/>
          </a:p>
        </p:txBody>
      </p:sp>
      <p:sp>
        <p:nvSpPr>
          <p:cNvPr id="16" name="Shape 13"/>
          <p:cNvSpPr/>
          <p:nvPr/>
        </p:nvSpPr>
        <p:spPr>
          <a:xfrm>
            <a:off x="4343400" y="3886200"/>
            <a:ext cx="3749040" cy="2240280"/>
          </a:xfrm>
          <a:prstGeom prst="rect">
            <a:avLst/>
          </a:prstGeom>
          <a:solidFill>
            <a:srgbClr val="513DDC">
              <a:alpha val="70000"/>
            </a:srgbClr>
          </a:solidFill>
          <a:ln w="12700">
            <a:solidFill>
              <a:srgbClr val="008AD7"/>
            </a:solidFill>
            <a:prstDash val="solid"/>
          </a:ln>
        </p:spPr>
        <p:txBody>
          <a:bodyPr/>
          <a:lstStyle/>
          <a:p>
            <a:endParaRPr lang="en-US"/>
          </a:p>
        </p:txBody>
      </p:sp>
      <p:sp>
        <p:nvSpPr>
          <p:cNvPr id="17" name="Text 14"/>
          <p:cNvSpPr/>
          <p:nvPr/>
        </p:nvSpPr>
        <p:spPr>
          <a:xfrm>
            <a:off x="4526280" y="4069080"/>
            <a:ext cx="3383280"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POLL #7  ·  VISION</a:t>
            </a:r>
            <a:endParaRPr lang="en-US" sz="1000" dirty="0"/>
          </a:p>
        </p:txBody>
      </p:sp>
      <p:sp>
        <p:nvSpPr>
          <p:cNvPr id="18" name="Text 15"/>
          <p:cNvSpPr/>
          <p:nvPr/>
        </p:nvSpPr>
        <p:spPr>
          <a:xfrm>
            <a:off x="4526280" y="4389120"/>
            <a:ext cx="3383280" cy="502920"/>
          </a:xfrm>
          <a:prstGeom prst="rect">
            <a:avLst/>
          </a:prstGeom>
          <a:noFill/>
          <a:ln/>
        </p:spPr>
        <p:txBody>
          <a:bodyPr wrap="square" lIns="0" tIns="0" rIns="0" bIns="0" rtlCol="0" anchor="ctr"/>
          <a:lstStyle/>
          <a:p>
            <a:pPr marL="0" indent="0">
              <a:buNone/>
            </a:pPr>
            <a:r>
              <a:rPr lang="en-US" sz="1600" b="1" dirty="0">
                <a:solidFill>
                  <a:srgbClr val="FFFFFF"/>
                </a:solidFill>
                <a:latin typeface="Aptos Display" pitchFamily="34" charset="0"/>
                <a:ea typeface="Aptos Display" pitchFamily="34" charset="-122"/>
                <a:cs typeface="Aptos Display" pitchFamily="34" charset="-120"/>
              </a:rPr>
              <a:t>Describe your ideal future SOC.</a:t>
            </a:r>
            <a:endParaRPr lang="en-US" sz="1600" dirty="0"/>
          </a:p>
        </p:txBody>
      </p:sp>
      <p:sp>
        <p:nvSpPr>
          <p:cNvPr id="19" name="Text 16"/>
          <p:cNvSpPr/>
          <p:nvPr/>
        </p:nvSpPr>
        <p:spPr>
          <a:xfrm>
            <a:off x="4526280" y="4892040"/>
            <a:ext cx="3383280" cy="411480"/>
          </a:xfrm>
          <a:prstGeom prst="rect">
            <a:avLst/>
          </a:prstGeom>
          <a:noFill/>
          <a:ln/>
        </p:spPr>
        <p:txBody>
          <a:bodyPr wrap="square" lIns="0" tIns="0" rIns="0" bIns="0" rtlCol="0" anchor="ctr"/>
          <a:lstStyle/>
          <a:p>
            <a:pPr marL="0" indent="0">
              <a:buNone/>
            </a:pPr>
            <a:r>
              <a:rPr lang="en-US" sz="1200" dirty="0">
                <a:solidFill>
                  <a:srgbClr val="B3B3CC"/>
                </a:solidFill>
                <a:latin typeface="Aptos" pitchFamily="34" charset="0"/>
                <a:ea typeface="Aptos" pitchFamily="34" charset="-122"/>
                <a:cs typeface="Aptos" pitchFamily="34" charset="-120"/>
              </a:rPr>
              <a:t>In just a few words.</a:t>
            </a:r>
            <a:endParaRPr lang="en-US" sz="1200" dirty="0"/>
          </a:p>
        </p:txBody>
      </p:sp>
      <p:sp>
        <p:nvSpPr>
          <p:cNvPr id="20" name="Text 17"/>
          <p:cNvSpPr/>
          <p:nvPr/>
        </p:nvSpPr>
        <p:spPr>
          <a:xfrm>
            <a:off x="4526280" y="5440680"/>
            <a:ext cx="3383280" cy="274320"/>
          </a:xfrm>
          <a:prstGeom prst="rect">
            <a:avLst/>
          </a:prstGeom>
          <a:noFill/>
          <a:ln/>
        </p:spPr>
        <p:txBody>
          <a:bodyPr wrap="square" lIns="0" tIns="0" rIns="0" bIns="0" rtlCol="0" anchor="ctr"/>
          <a:lstStyle/>
          <a:p>
            <a:pPr marL="0" indent="0">
              <a:buNone/>
            </a:pPr>
            <a:r>
              <a:rPr lang="en-US" sz="1000" dirty="0">
                <a:solidFill>
                  <a:srgbClr val="8080A0"/>
                </a:solidFill>
                <a:latin typeface="Aptos" pitchFamily="34" charset="0"/>
                <a:ea typeface="Aptos" pitchFamily="34" charset="-122"/>
                <a:cs typeface="Aptos" pitchFamily="34" charset="-120"/>
              </a:rPr>
              <a:t>Word cloud  ·  responses appear live</a:t>
            </a:r>
            <a:endParaRPr lang="en-US" sz="1000" dirty="0"/>
          </a:p>
        </p:txBody>
      </p:sp>
      <p:sp>
        <p:nvSpPr>
          <p:cNvPr id="21" name="Shape 18"/>
          <p:cNvSpPr/>
          <p:nvPr/>
        </p:nvSpPr>
        <p:spPr>
          <a:xfrm>
            <a:off x="4526280" y="5715000"/>
            <a:ext cx="3383280" cy="274320"/>
          </a:xfrm>
          <a:prstGeom prst="rect">
            <a:avLst/>
          </a:prstGeom>
          <a:solidFill>
            <a:srgbClr val="008AD7"/>
          </a:solidFill>
          <a:ln w="12700">
            <a:solidFill>
              <a:srgbClr val="008AD7"/>
            </a:solidFill>
            <a:prstDash val="solid"/>
          </a:ln>
        </p:spPr>
        <p:txBody>
          <a:bodyPr/>
          <a:lstStyle/>
          <a:p>
            <a:endParaRPr lang="en-US"/>
          </a:p>
        </p:txBody>
      </p:sp>
      <p:sp>
        <p:nvSpPr>
          <p:cNvPr id="22" name="Text 19"/>
          <p:cNvSpPr/>
          <p:nvPr/>
        </p:nvSpPr>
        <p:spPr>
          <a:xfrm>
            <a:off x="4526280" y="5715000"/>
            <a:ext cx="3383280" cy="274320"/>
          </a:xfrm>
          <a:prstGeom prst="rect">
            <a:avLst/>
          </a:prstGeom>
          <a:noFill/>
          <a:ln/>
        </p:spPr>
        <p:txBody>
          <a:bodyPr wrap="square" lIns="0" tIns="0" rIns="0" bIns="0" rtlCol="0" anchor="ctr"/>
          <a:lstStyle/>
          <a:p>
            <a:pPr marL="0" indent="0" algn="ctr">
              <a:buNone/>
            </a:pPr>
            <a:r>
              <a:rPr lang="en-US" sz="900" b="1" dirty="0">
                <a:solidFill>
                  <a:srgbClr val="FFFFFF"/>
                </a:solidFill>
                <a:latin typeface="Aptos" pitchFamily="34" charset="0"/>
                <a:ea typeface="Aptos" pitchFamily="34" charset="-122"/>
                <a:cs typeface="Aptos" pitchFamily="34" charset="-120"/>
              </a:rPr>
              <a:t>Closing visual; leave on screen during Q&amp;A</a:t>
            </a:r>
            <a:endParaRPr lang="en-US" sz="900" dirty="0"/>
          </a:p>
        </p:txBody>
      </p:sp>
      <p:sp>
        <p:nvSpPr>
          <p:cNvPr id="23" name="Shape 20"/>
          <p:cNvSpPr/>
          <p:nvPr/>
        </p:nvSpPr>
        <p:spPr>
          <a:xfrm>
            <a:off x="8229600" y="3886200"/>
            <a:ext cx="3749040" cy="224028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4" name="Text 21"/>
          <p:cNvSpPr/>
          <p:nvPr/>
        </p:nvSpPr>
        <p:spPr>
          <a:xfrm>
            <a:off x="8412480" y="4069080"/>
            <a:ext cx="3383280" cy="274320"/>
          </a:xfrm>
          <a:prstGeom prst="rect">
            <a:avLst/>
          </a:prstGeom>
          <a:noFill/>
          <a:ln/>
        </p:spPr>
        <p:txBody>
          <a:bodyPr wrap="square" lIns="0" tIns="0" rIns="0" bIns="0" rtlCol="0" anchor="ctr"/>
          <a:lstStyle/>
          <a:p>
            <a:pPr marL="0" indent="0">
              <a:buNone/>
            </a:pPr>
            <a:r>
              <a:rPr lang="en-US" sz="1000" b="1" kern="0" spc="300" dirty="0">
                <a:solidFill>
                  <a:srgbClr val="008AD7"/>
                </a:solidFill>
                <a:latin typeface="Aptos" pitchFamily="34" charset="0"/>
                <a:ea typeface="Aptos" pitchFamily="34" charset="-122"/>
                <a:cs typeface="Aptos" pitchFamily="34" charset="-120"/>
              </a:rPr>
              <a:t>Q&amp;A  ·  STAY IN TOUCH</a:t>
            </a:r>
            <a:endParaRPr lang="en-US" sz="1000" dirty="0"/>
          </a:p>
        </p:txBody>
      </p:sp>
      <p:sp>
        <p:nvSpPr>
          <p:cNvPr id="25" name="Text 22"/>
          <p:cNvSpPr/>
          <p:nvPr/>
        </p:nvSpPr>
        <p:spPr>
          <a:xfrm>
            <a:off x="8412480" y="4389120"/>
            <a:ext cx="3383280" cy="411480"/>
          </a:xfrm>
          <a:prstGeom prst="rect">
            <a:avLst/>
          </a:prstGeom>
          <a:noFill/>
          <a:ln/>
        </p:spPr>
        <p:txBody>
          <a:bodyPr wrap="square" lIns="0" tIns="0" rIns="0" bIns="0" rtlCol="0" anchor="ct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Matt Dobbs</a:t>
            </a:r>
            <a:endParaRPr lang="en-US" sz="2000" dirty="0"/>
          </a:p>
        </p:txBody>
      </p:sp>
      <p:sp>
        <p:nvSpPr>
          <p:cNvPr id="26" name="Text 23"/>
          <p:cNvSpPr/>
          <p:nvPr/>
        </p:nvSpPr>
        <p:spPr>
          <a:xfrm>
            <a:off x="8412480" y="4800600"/>
            <a:ext cx="3383280" cy="32004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Cyberbit</a:t>
            </a:r>
            <a:endParaRPr lang="en-US" sz="1300" dirty="0"/>
          </a:p>
        </p:txBody>
      </p:sp>
      <p:sp>
        <p:nvSpPr>
          <p:cNvPr id="27" name="Shape 24"/>
          <p:cNvSpPr/>
          <p:nvPr/>
        </p:nvSpPr>
        <p:spPr>
          <a:xfrm>
            <a:off x="8412480" y="5212080"/>
            <a:ext cx="3383280" cy="0"/>
          </a:xfrm>
          <a:prstGeom prst="line">
            <a:avLst/>
          </a:prstGeom>
          <a:noFill/>
          <a:ln w="6350">
            <a:solidFill>
              <a:srgbClr val="8080A0"/>
            </a:solidFill>
            <a:prstDash val="solid"/>
          </a:ln>
        </p:spPr>
        <p:txBody>
          <a:bodyPr/>
          <a:lstStyle/>
          <a:p>
            <a:endParaRPr lang="en-US"/>
          </a:p>
        </p:txBody>
      </p:sp>
      <p:sp>
        <p:nvSpPr>
          <p:cNvPr id="28" name="Text 25"/>
          <p:cNvSpPr/>
          <p:nvPr/>
        </p:nvSpPr>
        <p:spPr>
          <a:xfrm>
            <a:off x="8412480" y="5303520"/>
            <a:ext cx="3383280" cy="320040"/>
          </a:xfrm>
          <a:prstGeom prst="rect">
            <a:avLst/>
          </a:prstGeom>
          <a:noFill/>
          <a:ln/>
        </p:spPr>
        <p:txBody>
          <a:bodyPr wrap="square" lIns="0" tIns="0" rIns="0" bIns="0" rtlCol="0" anchor="ctr"/>
          <a:lstStyle/>
          <a:p>
            <a:pPr marL="0" indent="0">
              <a:buNone/>
            </a:pPr>
            <a:r>
              <a:rPr lang="en-US" sz="1200" dirty="0">
                <a:solidFill>
                  <a:srgbClr val="FFFFFF"/>
                </a:solidFill>
                <a:latin typeface="Aptos" pitchFamily="34" charset="0"/>
                <a:ea typeface="Aptos" pitchFamily="34" charset="-122"/>
                <a:cs typeface="Aptos" pitchFamily="34" charset="-120"/>
              </a:rPr>
              <a:t>Matthew.Dobbs@cyberbit.com</a:t>
            </a:r>
            <a:endParaRPr lang="en-US" sz="1200" dirty="0"/>
          </a:p>
        </p:txBody>
      </p:sp>
      <p:sp>
        <p:nvSpPr>
          <p:cNvPr id="29" name="Text 26"/>
          <p:cNvSpPr/>
          <p:nvPr/>
        </p:nvSpPr>
        <p:spPr>
          <a:xfrm>
            <a:off x="8412480" y="5623560"/>
            <a:ext cx="3383280" cy="320040"/>
          </a:xfrm>
          <a:prstGeom prst="rect">
            <a:avLst/>
          </a:prstGeom>
          <a:noFill/>
          <a:ln/>
        </p:spPr>
        <p:txBody>
          <a:bodyPr wrap="square" lIns="0" tIns="0" rIns="0" bIns="0" rtlCol="0" anchor="ctr"/>
          <a:lstStyle/>
          <a:p>
            <a:pPr marL="0" indent="0">
              <a:buNone/>
            </a:pPr>
            <a:r>
              <a:rPr lang="en-US" sz="1200" dirty="0">
                <a:solidFill>
                  <a:srgbClr val="B3B3CC"/>
                </a:solidFill>
                <a:latin typeface="Aptos" pitchFamily="34" charset="0"/>
                <a:ea typeface="Aptos" pitchFamily="34" charset="-122"/>
                <a:cs typeface="Aptos" pitchFamily="34" charset="-120"/>
              </a:rPr>
              <a:t>cyberbit.com</a:t>
            </a:r>
            <a:endParaRPr lang="en-US" sz="1200" dirty="0"/>
          </a:p>
        </p:txBody>
      </p:sp>
      <p:sp>
        <p:nvSpPr>
          <p:cNvPr id="30" name="Text 27"/>
          <p:cNvSpPr/>
          <p:nvPr/>
        </p:nvSpPr>
        <p:spPr>
          <a:xfrm>
            <a:off x="8412480" y="5715000"/>
            <a:ext cx="3383280" cy="274320"/>
          </a:xfrm>
          <a:prstGeom prst="rect">
            <a:avLst/>
          </a:prstGeom>
          <a:noFill/>
          <a:ln/>
        </p:spPr>
        <p:txBody>
          <a:bodyPr wrap="square" lIns="0" tIns="0" rIns="0" bIns="0" rtlCol="0" anchor="ctr"/>
          <a:lstStyle/>
          <a:p>
            <a:pPr marL="0" indent="0" algn="r">
              <a:buNone/>
            </a:pPr>
            <a:r>
              <a:rPr lang="en-US" sz="1100" b="1" dirty="0">
                <a:solidFill>
                  <a:srgbClr val="008AD7"/>
                </a:solidFill>
                <a:latin typeface="Aptos Display" pitchFamily="34" charset="0"/>
                <a:ea typeface="Aptos Display" pitchFamily="34" charset="-122"/>
                <a:cs typeface="Aptos Display" pitchFamily="34" charset="-120"/>
              </a:rPr>
              <a:t>Thank you.</a:t>
            </a:r>
            <a:endParaRPr lang="en-US" sz="1100" dirty="0"/>
          </a:p>
        </p:txBody>
      </p:sp>
      <p:sp>
        <p:nvSpPr>
          <p:cNvPr id="32" name="Shape 28"/>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3" name="Text 29"/>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34" name="Text 30"/>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CLOSING  ·  Q&amp;A</a:t>
            </a:r>
            <a:endParaRPr lang="en-US" sz="900" dirty="0"/>
          </a:p>
        </p:txBody>
      </p:sp>
      <p:sp>
        <p:nvSpPr>
          <p:cNvPr id="35" name="Text 31"/>
          <p:cNvSpPr/>
          <p:nvPr/>
        </p:nvSpPr>
        <p:spPr>
          <a:xfrm>
            <a:off x="11064240" y="6519672"/>
            <a:ext cx="1005840" cy="310896"/>
          </a:xfrm>
          <a:prstGeom prst="rect">
            <a:avLst/>
          </a:prstGeom>
          <a:noFill/>
          <a:ln/>
        </p:spPr>
        <p:txBody>
          <a:bodyPr wrap="square" rtlCol="0" anchor="ctr"/>
          <a:lstStyle/>
          <a:p>
            <a:pPr marL="0" indent="0" algn="r">
              <a:buNone/>
            </a:pPr>
            <a:r>
              <a:rPr lang="en-US" sz="900" dirty="0">
                <a:solidFill>
                  <a:srgbClr val="B3B3CC"/>
                </a:solidFill>
                <a:latin typeface="Aptos" pitchFamily="34" charset="0"/>
                <a:ea typeface="Aptos" pitchFamily="34" charset="-122"/>
                <a:cs typeface="Aptos" pitchFamily="34" charset="-120"/>
              </a:rPr>
              <a:t>20 / 20</a:t>
            </a:r>
            <a:endParaRPr lang="en-US" sz="900" dirty="0"/>
          </a:p>
        </p:txBody>
      </p:sp>
      <p:pic>
        <p:nvPicPr>
          <p:cNvPr id="31" name="Picture 2" descr="NICE | Conference and Expo">
            <a:extLst>
              <a:ext uri="{FF2B5EF4-FFF2-40B4-BE49-F238E27FC236}">
                <a16:creationId xmlns:a16="http://schemas.microsoft.com/office/drawing/2014/main" id="{099E6B91-4EF1-5915-2822-1CAF04A672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a:extLst>
              <a:ext uri="{FF2B5EF4-FFF2-40B4-BE49-F238E27FC236}">
                <a16:creationId xmlns:a16="http://schemas.microsoft.com/office/drawing/2014/main" id="{D1B967E9-D05A-7AC5-2D87-C3373E3FB41E}"/>
              </a:ext>
            </a:extLst>
          </p:cNvPr>
          <p:cNvGrpSpPr/>
          <p:nvPr/>
        </p:nvGrpSpPr>
        <p:grpSpPr>
          <a:xfrm>
            <a:off x="8342906" y="197735"/>
            <a:ext cx="3522427" cy="3458818"/>
            <a:chOff x="8531750" y="1677725"/>
            <a:chExt cx="3522427" cy="3458818"/>
          </a:xfrm>
        </p:grpSpPr>
        <p:sp>
          <p:nvSpPr>
            <p:cNvPr id="37" name="Rectangle 36">
              <a:extLst>
                <a:ext uri="{FF2B5EF4-FFF2-40B4-BE49-F238E27FC236}">
                  <a16:creationId xmlns:a16="http://schemas.microsoft.com/office/drawing/2014/main" id="{5A42D5F4-6EA1-BF20-D1D2-408619EA1BE5}"/>
                </a:ext>
              </a:extLst>
            </p:cNvPr>
            <p:cNvSpPr/>
            <p:nvPr/>
          </p:nvSpPr>
          <p:spPr>
            <a:xfrm>
              <a:off x="8531750" y="1677725"/>
              <a:ext cx="3522427" cy="3458818"/>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11">
              <a:extLst>
                <a:ext uri="{FF2B5EF4-FFF2-40B4-BE49-F238E27FC236}">
                  <a16:creationId xmlns:a16="http://schemas.microsoft.com/office/drawing/2014/main" id="{C8240B42-A3B0-3FAF-BA5E-B6C7FD480E7E}"/>
                </a:ext>
              </a:extLst>
            </p:cNvPr>
            <p:cNvSpPr/>
            <p:nvPr/>
          </p:nvSpPr>
          <p:spPr>
            <a:xfrm>
              <a:off x="8869680" y="1783080"/>
              <a:ext cx="2834640" cy="320040"/>
            </a:xfrm>
            <a:prstGeom prst="rect">
              <a:avLst/>
            </a:prstGeom>
            <a:noFill/>
            <a:ln/>
          </p:spPr>
          <p:txBody>
            <a:bodyPr wrap="square" lIns="0" tIns="0" rIns="0" bIns="0" rtlCol="0" anchor="ctr"/>
            <a:lstStyle/>
            <a:p>
              <a:pPr marL="0" indent="0" algn="ctr">
                <a:buNone/>
              </a:pPr>
              <a:r>
                <a:rPr lang="en-US" sz="1200" b="1" kern="0" spc="400" dirty="0">
                  <a:solidFill>
                    <a:srgbClr val="008AD7"/>
                  </a:solidFill>
                  <a:latin typeface="Aptos" pitchFamily="34" charset="0"/>
                  <a:ea typeface="Aptos" pitchFamily="34" charset="-122"/>
                  <a:cs typeface="Aptos" pitchFamily="34" charset="-120"/>
                </a:rPr>
                <a:t>SCAN JOIN</a:t>
              </a:r>
              <a:endParaRPr lang="en-US" sz="1200" dirty="0"/>
            </a:p>
          </p:txBody>
        </p:sp>
        <p:sp>
          <p:nvSpPr>
            <p:cNvPr id="39" name="Text 15">
              <a:extLst>
                <a:ext uri="{FF2B5EF4-FFF2-40B4-BE49-F238E27FC236}">
                  <a16:creationId xmlns:a16="http://schemas.microsoft.com/office/drawing/2014/main" id="{2DB3C35B-1006-EF6E-BD6F-897779DC4DCF}"/>
                </a:ext>
              </a:extLst>
            </p:cNvPr>
            <p:cNvSpPr/>
            <p:nvPr/>
          </p:nvSpPr>
          <p:spPr>
            <a:xfrm>
              <a:off x="8824955" y="4406070"/>
              <a:ext cx="3102996" cy="685800"/>
            </a:xfrm>
            <a:prstGeom prst="rect">
              <a:avLst/>
            </a:prstGeom>
            <a:noFill/>
            <a:ln/>
          </p:spPr>
          <p:txBody>
            <a:bodyPr wrap="square" lIns="0" tIns="0" rIns="0" bIns="0" rtlCol="0" anchor="ctr"/>
            <a:lstStyle/>
            <a:p>
              <a:pPr algn="ctr"/>
              <a:r>
                <a:rPr lang="en-US" sz="1200" b="1" dirty="0">
                  <a:solidFill>
                    <a:schemeClr val="bg1"/>
                  </a:solidFill>
                  <a:latin typeface="Aptos" pitchFamily="34" charset="0"/>
                  <a:ea typeface="Aptos" pitchFamily="34" charset="-122"/>
                  <a:cs typeface="Aptos" pitchFamily="34" charset="-120"/>
                </a:rPr>
                <a:t>https://</a:t>
              </a:r>
              <a:r>
                <a:rPr lang="en-US" sz="1200" b="1" dirty="0" err="1">
                  <a:solidFill>
                    <a:schemeClr val="bg1"/>
                  </a:solidFill>
                  <a:latin typeface="Aptos" pitchFamily="34" charset="0"/>
                  <a:ea typeface="Aptos" pitchFamily="34" charset="-122"/>
                  <a:cs typeface="Aptos" pitchFamily="34" charset="-120"/>
                </a:rPr>
                <a:t>forms.cloud.microsoft</a:t>
              </a:r>
              <a:r>
                <a:rPr lang="en-US" sz="1200" b="1" dirty="0">
                  <a:solidFill>
                    <a:schemeClr val="bg1"/>
                  </a:solidFill>
                  <a:latin typeface="Aptos" pitchFamily="34" charset="0"/>
                  <a:ea typeface="Aptos" pitchFamily="34" charset="-122"/>
                  <a:cs typeface="Aptos" pitchFamily="34" charset="-120"/>
                </a:rPr>
                <a:t>/r/t63kGc4uyV</a:t>
              </a:r>
              <a:endParaRPr lang="en-US" sz="1200" b="1" dirty="0">
                <a:solidFill>
                  <a:schemeClr val="bg1"/>
                </a:solidFill>
              </a:endParaRPr>
            </a:p>
          </p:txBody>
        </p:sp>
        <p:pic>
          <p:nvPicPr>
            <p:cNvPr id="40" name="Picture 2" descr="QRCode for Poll Questions">
              <a:extLst>
                <a:ext uri="{FF2B5EF4-FFF2-40B4-BE49-F238E27FC236}">
                  <a16:creationId xmlns:a16="http://schemas.microsoft.com/office/drawing/2014/main" id="{514FD95A-2CAD-F30F-A13F-75B040A70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5441" y="2240281"/>
              <a:ext cx="2103120" cy="2103120"/>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F5F29BCE-FEB2-14C3-7F18-EF2CBEB0E277}"/>
              </a:ext>
            </a:extLst>
          </p:cNvPr>
          <p:cNvPicPr>
            <a:picLocks noChangeAspect="1"/>
          </p:cNvPicPr>
          <p:nvPr/>
        </p:nvPicPr>
        <p:blipFill>
          <a:blip r:embed="rId5"/>
          <a:stretch>
            <a:fillRect/>
          </a:stretch>
        </p:blipFill>
        <p:spPr>
          <a:xfrm>
            <a:off x="9046597" y="765810"/>
            <a:ext cx="2132014" cy="223476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D797E2-2FAC-963B-DF1A-B18936C00DE0}"/>
              </a:ext>
            </a:extLst>
          </p:cNvPr>
          <p:cNvSpPr txBox="1"/>
          <p:nvPr/>
        </p:nvSpPr>
        <p:spPr>
          <a:xfrm>
            <a:off x="3666392" y="2921168"/>
            <a:ext cx="4859215" cy="1015663"/>
          </a:xfrm>
          <a:prstGeom prst="rect">
            <a:avLst/>
          </a:prstGeom>
          <a:noFill/>
        </p:spPr>
        <p:txBody>
          <a:bodyPr wrap="none" rtlCol="0">
            <a:spAutoFit/>
          </a:bodyPr>
          <a:lstStyle/>
          <a:p>
            <a:r>
              <a:rPr lang="en-US" sz="6000" u="sng" dirty="0"/>
              <a:t>Supplemental</a:t>
            </a:r>
          </a:p>
        </p:txBody>
      </p:sp>
      <p:pic>
        <p:nvPicPr>
          <p:cNvPr id="3" name="Picture 2" descr="NICE | Conference and Expo">
            <a:extLst>
              <a:ext uri="{FF2B5EF4-FFF2-40B4-BE49-F238E27FC236}">
                <a16:creationId xmlns:a16="http://schemas.microsoft.com/office/drawing/2014/main" id="{8DC31665-9B42-F841-5F02-DD447C5EC2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6596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GENAI AND MCP</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GenAI plus MCP: the new SOC operating layer</a:t>
            </a:r>
            <a:endParaRPr lang="en-US" sz="2800" dirty="0"/>
          </a:p>
        </p:txBody>
      </p:sp>
      <p:sp>
        <p:nvSpPr>
          <p:cNvPr id="6" name="Text 3"/>
          <p:cNvSpPr/>
          <p:nvPr/>
        </p:nvSpPr>
        <p:spPr>
          <a:xfrm>
            <a:off x="2011680" y="1143000"/>
            <a:ext cx="9601200" cy="64008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Generative AI is no longer a standalone chatbot; it's becoming embedded in every security product. Model Context Protocol (MCP) is the connective tissue that lets analyst copilots reach into the tools they already use.</a:t>
            </a:r>
            <a:endParaRPr lang="en-US" sz="1400" dirty="0"/>
          </a:p>
        </p:txBody>
      </p:sp>
      <p:sp>
        <p:nvSpPr>
          <p:cNvPr id="7" name="Shape 4"/>
          <p:cNvSpPr/>
          <p:nvPr/>
        </p:nvSpPr>
        <p:spPr>
          <a:xfrm>
            <a:off x="457200" y="1965960"/>
            <a:ext cx="3596640" cy="4160520"/>
          </a:xfrm>
          <a:prstGeom prst="rect">
            <a:avLst/>
          </a:prstGeom>
          <a:solidFill>
            <a:srgbClr val="140240">
              <a:alpha val="82000"/>
            </a:srgbClr>
          </a:solidFill>
          <a:ln w="12700">
            <a:solidFill>
              <a:srgbClr val="008AD7"/>
            </a:solidFill>
            <a:prstDash val="solid"/>
          </a:ln>
        </p:spPr>
        <p:txBody>
          <a:bodyPr/>
          <a:lstStyle/>
          <a:p>
            <a:endParaRPr lang="en-US"/>
          </a:p>
        </p:txBody>
      </p:sp>
      <p:sp>
        <p:nvSpPr>
          <p:cNvPr id="8" name="Shape 5"/>
          <p:cNvSpPr/>
          <p:nvPr/>
        </p:nvSpPr>
        <p:spPr>
          <a:xfrm>
            <a:off x="457200" y="1965960"/>
            <a:ext cx="3596640" cy="91440"/>
          </a:xfrm>
          <a:prstGeom prst="rect">
            <a:avLst/>
          </a:prstGeom>
          <a:solidFill>
            <a:srgbClr val="008AD7"/>
          </a:solidFill>
          <a:ln w="12700">
            <a:solidFill>
              <a:srgbClr val="008AD7"/>
            </a:solidFill>
            <a:prstDash val="solid"/>
          </a:ln>
        </p:spPr>
        <p:txBody>
          <a:bodyPr/>
          <a:lstStyle/>
          <a:p>
            <a:endParaRPr lang="en-US"/>
          </a:p>
        </p:txBody>
      </p:sp>
      <p:sp>
        <p:nvSpPr>
          <p:cNvPr id="9" name="Shape 6"/>
          <p:cNvSpPr/>
          <p:nvPr/>
        </p:nvSpPr>
        <p:spPr>
          <a:xfrm>
            <a:off x="1798320" y="2331720"/>
            <a:ext cx="914400" cy="914400"/>
          </a:xfrm>
          <a:prstGeom prst="ellipse">
            <a:avLst/>
          </a:prstGeom>
          <a:solidFill>
            <a:srgbClr val="008AD7"/>
          </a:solidFill>
          <a:ln w="12700">
            <a:solidFill>
              <a:srgbClr val="008AD7"/>
            </a:solidFill>
            <a:prstDash val="solid"/>
          </a:ln>
        </p:spPr>
        <p:txBody>
          <a:bodyPr/>
          <a:lstStyle/>
          <a:p>
            <a:endParaRPr lang="en-US"/>
          </a:p>
        </p:txBody>
      </p:sp>
      <p:pic>
        <p:nvPicPr>
          <p:cNvPr id="10" name="Image 1" descr="preencoded.png"/>
          <p:cNvPicPr>
            <a:picLocks noChangeAspect="1"/>
          </p:cNvPicPr>
          <p:nvPr/>
        </p:nvPicPr>
        <p:blipFill>
          <a:blip r:embed="rId3"/>
          <a:stretch>
            <a:fillRect/>
          </a:stretch>
        </p:blipFill>
        <p:spPr>
          <a:xfrm>
            <a:off x="1962912" y="2496312"/>
            <a:ext cx="585216" cy="585216"/>
          </a:xfrm>
          <a:prstGeom prst="rect">
            <a:avLst/>
          </a:prstGeom>
        </p:spPr>
      </p:pic>
      <p:sp>
        <p:nvSpPr>
          <p:cNvPr id="11" name="Text 7"/>
          <p:cNvSpPr/>
          <p:nvPr/>
        </p:nvSpPr>
        <p:spPr>
          <a:xfrm>
            <a:off x="640080" y="3383280"/>
            <a:ext cx="3230880" cy="274320"/>
          </a:xfrm>
          <a:prstGeom prst="rect">
            <a:avLst/>
          </a:prstGeom>
          <a:noFill/>
          <a:ln/>
        </p:spPr>
        <p:txBody>
          <a:bodyPr wrap="square" lIns="0" tIns="0" rIns="0" bIns="0" rtlCol="0" anchor="ctr"/>
          <a:lstStyle/>
          <a:p>
            <a:pPr marL="0" indent="0" algn="ctr">
              <a:buNone/>
            </a:pPr>
            <a:r>
              <a:rPr lang="en-US" sz="1100" b="1" kern="0" spc="400" dirty="0">
                <a:solidFill>
                  <a:srgbClr val="008AD7"/>
                </a:solidFill>
                <a:latin typeface="Aptos" pitchFamily="34" charset="0"/>
                <a:ea typeface="Aptos" pitchFamily="34" charset="-122"/>
                <a:cs typeface="Aptos" pitchFamily="34" charset="-120"/>
              </a:rPr>
              <a:t>EMBEDDED</a:t>
            </a:r>
            <a:endParaRPr lang="en-US" sz="1100" dirty="0"/>
          </a:p>
        </p:txBody>
      </p:sp>
      <p:sp>
        <p:nvSpPr>
          <p:cNvPr id="12" name="Text 8"/>
          <p:cNvSpPr/>
          <p:nvPr/>
        </p:nvSpPr>
        <p:spPr>
          <a:xfrm>
            <a:off x="640080" y="3703320"/>
            <a:ext cx="323088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Aptos Display" pitchFamily="34" charset="0"/>
                <a:ea typeface="Aptos Display" pitchFamily="34" charset="-122"/>
                <a:cs typeface="Aptos Display" pitchFamily="34" charset="-120"/>
              </a:rPr>
              <a:t>GenAI inside your tools</a:t>
            </a:r>
            <a:endParaRPr lang="en-US" sz="1700" dirty="0"/>
          </a:p>
        </p:txBody>
      </p:sp>
      <p:sp>
        <p:nvSpPr>
          <p:cNvPr id="13" name="Text 9"/>
          <p:cNvSpPr/>
          <p:nvPr/>
        </p:nvSpPr>
        <p:spPr>
          <a:xfrm>
            <a:off x="685800" y="4297680"/>
            <a:ext cx="3139440" cy="1143000"/>
          </a:xfrm>
          <a:prstGeom prst="rect">
            <a:avLst/>
          </a:prstGeom>
          <a:noFill/>
          <a:ln/>
        </p:spPr>
        <p:txBody>
          <a:bodyPr wrap="square" lIns="0" tIns="0" rIns="0" bIns="0" rtlCol="0" anchor="ctr"/>
          <a:lstStyle/>
          <a:p>
            <a:pPr marL="0" indent="0" algn="ctr">
              <a:buNone/>
            </a:pPr>
            <a:r>
              <a:rPr lang="en-US" sz="1200" dirty="0">
                <a:solidFill>
                  <a:srgbClr val="D4D4E4"/>
                </a:solidFill>
                <a:latin typeface="Aptos" pitchFamily="34" charset="0"/>
                <a:ea typeface="Aptos" pitchFamily="34" charset="-122"/>
                <a:cs typeface="Aptos" pitchFamily="34" charset="-120"/>
              </a:rPr>
              <a:t>Triage copilots, query translators, and report writers ship natively in SIEM, SOAR, XDR, and CTI platforms.</a:t>
            </a:r>
            <a:endParaRPr lang="en-US" sz="1200" dirty="0"/>
          </a:p>
        </p:txBody>
      </p:sp>
      <p:sp>
        <p:nvSpPr>
          <p:cNvPr id="14" name="Shape 10"/>
          <p:cNvSpPr/>
          <p:nvPr/>
        </p:nvSpPr>
        <p:spPr>
          <a:xfrm>
            <a:off x="685800" y="5349240"/>
            <a:ext cx="3139440" cy="64008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15" name="Text 11"/>
          <p:cNvSpPr/>
          <p:nvPr/>
        </p:nvSpPr>
        <p:spPr>
          <a:xfrm>
            <a:off x="777240" y="5349240"/>
            <a:ext cx="2956560" cy="640080"/>
          </a:xfrm>
          <a:prstGeom prst="rect">
            <a:avLst/>
          </a:prstGeom>
          <a:noFill/>
          <a:ln/>
        </p:spPr>
        <p:txBody>
          <a:bodyPr wrap="square" lIns="0" tIns="0" rIns="0" bIns="0" rtlCol="0" anchor="ctr"/>
          <a:lstStyle/>
          <a:p>
            <a:pPr marL="0" indent="0" algn="ctr">
              <a:buNone/>
            </a:pPr>
            <a:r>
              <a:rPr lang="en-US" sz="1000" b="1" dirty="0">
                <a:solidFill>
                  <a:srgbClr val="FFFFFF"/>
                </a:solidFill>
                <a:latin typeface="Aptos" pitchFamily="34" charset="0"/>
                <a:ea typeface="Aptos" pitchFamily="34" charset="-122"/>
                <a:cs typeface="Aptos" pitchFamily="34" charset="-120"/>
              </a:rPr>
              <a:t>You probably already own three of these and haven't turned them on yet.</a:t>
            </a:r>
            <a:endParaRPr lang="en-US" sz="1000" dirty="0"/>
          </a:p>
        </p:txBody>
      </p:sp>
      <p:sp>
        <p:nvSpPr>
          <p:cNvPr id="16" name="Shape 12"/>
          <p:cNvSpPr/>
          <p:nvPr/>
        </p:nvSpPr>
        <p:spPr>
          <a:xfrm>
            <a:off x="4282440" y="1965960"/>
            <a:ext cx="3596640" cy="4160520"/>
          </a:xfrm>
          <a:prstGeom prst="rect">
            <a:avLst/>
          </a:prstGeom>
          <a:solidFill>
            <a:srgbClr val="140240">
              <a:alpha val="82000"/>
            </a:srgbClr>
          </a:solidFill>
          <a:ln w="12700">
            <a:solidFill>
              <a:srgbClr val="008AD7"/>
            </a:solidFill>
            <a:prstDash val="solid"/>
          </a:ln>
        </p:spPr>
        <p:txBody>
          <a:bodyPr/>
          <a:lstStyle/>
          <a:p>
            <a:endParaRPr lang="en-US"/>
          </a:p>
        </p:txBody>
      </p:sp>
      <p:sp>
        <p:nvSpPr>
          <p:cNvPr id="17" name="Shape 13"/>
          <p:cNvSpPr/>
          <p:nvPr/>
        </p:nvSpPr>
        <p:spPr>
          <a:xfrm>
            <a:off x="4282440" y="1965960"/>
            <a:ext cx="3596640" cy="91440"/>
          </a:xfrm>
          <a:prstGeom prst="rect">
            <a:avLst/>
          </a:prstGeom>
          <a:solidFill>
            <a:srgbClr val="008AD7"/>
          </a:solidFill>
          <a:ln w="12700">
            <a:solidFill>
              <a:srgbClr val="008AD7"/>
            </a:solidFill>
            <a:prstDash val="solid"/>
          </a:ln>
        </p:spPr>
        <p:txBody>
          <a:bodyPr/>
          <a:lstStyle/>
          <a:p>
            <a:endParaRPr lang="en-US"/>
          </a:p>
        </p:txBody>
      </p:sp>
      <p:sp>
        <p:nvSpPr>
          <p:cNvPr id="18" name="Shape 14"/>
          <p:cNvSpPr/>
          <p:nvPr/>
        </p:nvSpPr>
        <p:spPr>
          <a:xfrm>
            <a:off x="5623560" y="2331720"/>
            <a:ext cx="914400" cy="914400"/>
          </a:xfrm>
          <a:prstGeom prst="ellipse">
            <a:avLst/>
          </a:prstGeom>
          <a:solidFill>
            <a:srgbClr val="008AD7"/>
          </a:solidFill>
          <a:ln w="12700">
            <a:solidFill>
              <a:srgbClr val="008AD7"/>
            </a:solidFill>
            <a:prstDash val="solid"/>
          </a:ln>
        </p:spPr>
        <p:txBody>
          <a:bodyPr/>
          <a:lstStyle/>
          <a:p>
            <a:endParaRPr lang="en-US"/>
          </a:p>
        </p:txBody>
      </p:sp>
      <p:pic>
        <p:nvPicPr>
          <p:cNvPr id="19" name="Image 2" descr="preencoded.png"/>
          <p:cNvPicPr>
            <a:picLocks noChangeAspect="1"/>
          </p:cNvPicPr>
          <p:nvPr/>
        </p:nvPicPr>
        <p:blipFill>
          <a:blip r:embed="rId4"/>
          <a:stretch>
            <a:fillRect/>
          </a:stretch>
        </p:blipFill>
        <p:spPr>
          <a:xfrm>
            <a:off x="5788152" y="2496312"/>
            <a:ext cx="585216" cy="585216"/>
          </a:xfrm>
          <a:prstGeom prst="rect">
            <a:avLst/>
          </a:prstGeom>
        </p:spPr>
      </p:pic>
      <p:sp>
        <p:nvSpPr>
          <p:cNvPr id="20" name="Text 15"/>
          <p:cNvSpPr/>
          <p:nvPr/>
        </p:nvSpPr>
        <p:spPr>
          <a:xfrm>
            <a:off x="4465320" y="3383280"/>
            <a:ext cx="3230880" cy="274320"/>
          </a:xfrm>
          <a:prstGeom prst="rect">
            <a:avLst/>
          </a:prstGeom>
          <a:noFill/>
          <a:ln/>
        </p:spPr>
        <p:txBody>
          <a:bodyPr wrap="square" lIns="0" tIns="0" rIns="0" bIns="0" rtlCol="0" anchor="ctr"/>
          <a:lstStyle/>
          <a:p>
            <a:pPr marL="0" indent="0" algn="ctr">
              <a:buNone/>
            </a:pPr>
            <a:r>
              <a:rPr lang="en-US" sz="1100" b="1" kern="0" spc="400" dirty="0">
                <a:solidFill>
                  <a:srgbClr val="008AD7"/>
                </a:solidFill>
                <a:latin typeface="Aptos" pitchFamily="34" charset="0"/>
                <a:ea typeface="Aptos" pitchFamily="34" charset="-122"/>
                <a:cs typeface="Aptos" pitchFamily="34" charset="-120"/>
              </a:rPr>
              <a:t>CONNECTED</a:t>
            </a:r>
            <a:endParaRPr lang="en-US" sz="1100" dirty="0"/>
          </a:p>
        </p:txBody>
      </p:sp>
      <p:sp>
        <p:nvSpPr>
          <p:cNvPr id="21" name="Text 16"/>
          <p:cNvSpPr/>
          <p:nvPr/>
        </p:nvSpPr>
        <p:spPr>
          <a:xfrm>
            <a:off x="4465320" y="3703320"/>
            <a:ext cx="323088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Aptos Display" pitchFamily="34" charset="0"/>
                <a:ea typeface="Aptos Display" pitchFamily="34" charset="-122"/>
                <a:cs typeface="Aptos Display" pitchFamily="34" charset="-120"/>
              </a:rPr>
              <a:t>MCP as the connector</a:t>
            </a:r>
            <a:endParaRPr lang="en-US" sz="1700" dirty="0"/>
          </a:p>
        </p:txBody>
      </p:sp>
      <p:sp>
        <p:nvSpPr>
          <p:cNvPr id="22" name="Text 17"/>
          <p:cNvSpPr/>
          <p:nvPr/>
        </p:nvSpPr>
        <p:spPr>
          <a:xfrm>
            <a:off x="4511040" y="4297680"/>
            <a:ext cx="3139440" cy="1143000"/>
          </a:xfrm>
          <a:prstGeom prst="rect">
            <a:avLst/>
          </a:prstGeom>
          <a:noFill/>
          <a:ln/>
        </p:spPr>
        <p:txBody>
          <a:bodyPr wrap="square" lIns="0" tIns="0" rIns="0" bIns="0" rtlCol="0" anchor="ctr"/>
          <a:lstStyle/>
          <a:p>
            <a:pPr marL="0" indent="0" algn="ctr">
              <a:buNone/>
            </a:pPr>
            <a:r>
              <a:rPr lang="en-US" sz="1200" dirty="0">
                <a:solidFill>
                  <a:srgbClr val="D4D4E4"/>
                </a:solidFill>
                <a:latin typeface="Aptos" pitchFamily="34" charset="0"/>
                <a:ea typeface="Aptos" pitchFamily="34" charset="-122"/>
                <a:cs typeface="Aptos" pitchFamily="34" charset="-120"/>
              </a:rPr>
              <a:t>An open standard that lets any AI assistant call any compliant tool: ticketing, SIEM, threat intel, identity, ranges.</a:t>
            </a:r>
            <a:endParaRPr lang="en-US" sz="1200" dirty="0"/>
          </a:p>
        </p:txBody>
      </p:sp>
      <p:sp>
        <p:nvSpPr>
          <p:cNvPr id="23" name="Shape 18"/>
          <p:cNvSpPr/>
          <p:nvPr/>
        </p:nvSpPr>
        <p:spPr>
          <a:xfrm>
            <a:off x="4511040" y="5349240"/>
            <a:ext cx="3139440" cy="64008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24" name="Text 19"/>
          <p:cNvSpPr/>
          <p:nvPr/>
        </p:nvSpPr>
        <p:spPr>
          <a:xfrm>
            <a:off x="4602480" y="5349240"/>
            <a:ext cx="2956560" cy="640080"/>
          </a:xfrm>
          <a:prstGeom prst="rect">
            <a:avLst/>
          </a:prstGeom>
          <a:noFill/>
          <a:ln/>
        </p:spPr>
        <p:txBody>
          <a:bodyPr wrap="square" lIns="0" tIns="0" rIns="0" bIns="0" rtlCol="0" anchor="ctr"/>
          <a:lstStyle/>
          <a:p>
            <a:pPr marL="0" indent="0" algn="ctr">
              <a:buNone/>
            </a:pPr>
            <a:r>
              <a:rPr lang="en-US" sz="1000" b="1" dirty="0">
                <a:solidFill>
                  <a:srgbClr val="FFFFFF"/>
                </a:solidFill>
                <a:latin typeface="Aptos" pitchFamily="34" charset="0"/>
                <a:ea typeface="Aptos" pitchFamily="34" charset="-122"/>
                <a:cs typeface="Aptos" pitchFamily="34" charset="-120"/>
              </a:rPr>
              <a:t>One protocol replaces hundreds of bespoke integrations.</a:t>
            </a:r>
            <a:endParaRPr lang="en-US" sz="1000" dirty="0"/>
          </a:p>
        </p:txBody>
      </p:sp>
      <p:sp>
        <p:nvSpPr>
          <p:cNvPr id="25" name="Shape 20"/>
          <p:cNvSpPr/>
          <p:nvPr/>
        </p:nvSpPr>
        <p:spPr>
          <a:xfrm>
            <a:off x="8107680" y="1965960"/>
            <a:ext cx="3596640" cy="4160520"/>
          </a:xfrm>
          <a:prstGeom prst="rect">
            <a:avLst/>
          </a:prstGeom>
          <a:solidFill>
            <a:srgbClr val="140240">
              <a:alpha val="82000"/>
            </a:srgbClr>
          </a:solidFill>
          <a:ln w="12700">
            <a:solidFill>
              <a:srgbClr val="008AD7"/>
            </a:solidFill>
            <a:prstDash val="solid"/>
          </a:ln>
        </p:spPr>
        <p:txBody>
          <a:bodyPr/>
          <a:lstStyle/>
          <a:p>
            <a:endParaRPr lang="en-US"/>
          </a:p>
        </p:txBody>
      </p:sp>
      <p:sp>
        <p:nvSpPr>
          <p:cNvPr id="26" name="Shape 21"/>
          <p:cNvSpPr/>
          <p:nvPr/>
        </p:nvSpPr>
        <p:spPr>
          <a:xfrm>
            <a:off x="8107680" y="1965960"/>
            <a:ext cx="3596640" cy="91440"/>
          </a:xfrm>
          <a:prstGeom prst="rect">
            <a:avLst/>
          </a:prstGeom>
          <a:solidFill>
            <a:srgbClr val="008AD7"/>
          </a:solidFill>
          <a:ln w="12700">
            <a:solidFill>
              <a:srgbClr val="008AD7"/>
            </a:solidFill>
            <a:prstDash val="solid"/>
          </a:ln>
        </p:spPr>
        <p:txBody>
          <a:bodyPr/>
          <a:lstStyle/>
          <a:p>
            <a:endParaRPr lang="en-US"/>
          </a:p>
        </p:txBody>
      </p:sp>
      <p:sp>
        <p:nvSpPr>
          <p:cNvPr id="27" name="Shape 22"/>
          <p:cNvSpPr/>
          <p:nvPr/>
        </p:nvSpPr>
        <p:spPr>
          <a:xfrm>
            <a:off x="9448800" y="2331720"/>
            <a:ext cx="914400" cy="914400"/>
          </a:xfrm>
          <a:prstGeom prst="ellipse">
            <a:avLst/>
          </a:prstGeom>
          <a:solidFill>
            <a:srgbClr val="008AD7"/>
          </a:solidFill>
          <a:ln w="12700">
            <a:solidFill>
              <a:srgbClr val="008AD7"/>
            </a:solidFill>
            <a:prstDash val="solid"/>
          </a:ln>
        </p:spPr>
        <p:txBody>
          <a:bodyPr/>
          <a:lstStyle/>
          <a:p>
            <a:endParaRPr lang="en-US"/>
          </a:p>
        </p:txBody>
      </p:sp>
      <p:pic>
        <p:nvPicPr>
          <p:cNvPr id="28" name="Image 3" descr="preencoded.png"/>
          <p:cNvPicPr>
            <a:picLocks noChangeAspect="1"/>
          </p:cNvPicPr>
          <p:nvPr/>
        </p:nvPicPr>
        <p:blipFill>
          <a:blip r:embed="rId5"/>
          <a:stretch>
            <a:fillRect/>
          </a:stretch>
        </p:blipFill>
        <p:spPr>
          <a:xfrm>
            <a:off x="9613392" y="2496312"/>
            <a:ext cx="585216" cy="585216"/>
          </a:xfrm>
          <a:prstGeom prst="rect">
            <a:avLst/>
          </a:prstGeom>
        </p:spPr>
      </p:pic>
      <p:sp>
        <p:nvSpPr>
          <p:cNvPr id="29" name="Text 23"/>
          <p:cNvSpPr/>
          <p:nvPr/>
        </p:nvSpPr>
        <p:spPr>
          <a:xfrm>
            <a:off x="8290560" y="3383280"/>
            <a:ext cx="3230880" cy="274320"/>
          </a:xfrm>
          <a:prstGeom prst="rect">
            <a:avLst/>
          </a:prstGeom>
          <a:noFill/>
          <a:ln/>
        </p:spPr>
        <p:txBody>
          <a:bodyPr wrap="square" lIns="0" tIns="0" rIns="0" bIns="0" rtlCol="0" anchor="ctr"/>
          <a:lstStyle/>
          <a:p>
            <a:pPr marL="0" indent="0" algn="ctr">
              <a:buNone/>
            </a:pPr>
            <a:r>
              <a:rPr lang="en-US" sz="1100" b="1" kern="0" spc="400" dirty="0">
                <a:solidFill>
                  <a:srgbClr val="008AD7"/>
                </a:solidFill>
                <a:latin typeface="Aptos" pitchFamily="34" charset="0"/>
                <a:ea typeface="Aptos" pitchFamily="34" charset="-122"/>
                <a:cs typeface="Aptos" pitchFamily="34" charset="-120"/>
              </a:rPr>
              <a:t>COMPOSABLE</a:t>
            </a:r>
            <a:endParaRPr lang="en-US" sz="1100" dirty="0"/>
          </a:p>
        </p:txBody>
      </p:sp>
      <p:sp>
        <p:nvSpPr>
          <p:cNvPr id="30" name="Text 24"/>
          <p:cNvSpPr/>
          <p:nvPr/>
        </p:nvSpPr>
        <p:spPr>
          <a:xfrm>
            <a:off x="8290560" y="3703320"/>
            <a:ext cx="323088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Aptos Display" pitchFamily="34" charset="0"/>
                <a:ea typeface="Aptos Display" pitchFamily="34" charset="-122"/>
                <a:cs typeface="Aptos Display" pitchFamily="34" charset="-120"/>
              </a:rPr>
              <a:t>Workflows analysts build</a:t>
            </a:r>
            <a:endParaRPr lang="en-US" sz="1700" dirty="0"/>
          </a:p>
        </p:txBody>
      </p:sp>
      <p:sp>
        <p:nvSpPr>
          <p:cNvPr id="31" name="Text 25"/>
          <p:cNvSpPr/>
          <p:nvPr/>
        </p:nvSpPr>
        <p:spPr>
          <a:xfrm>
            <a:off x="8336280" y="4297680"/>
            <a:ext cx="3139440" cy="1143000"/>
          </a:xfrm>
          <a:prstGeom prst="rect">
            <a:avLst/>
          </a:prstGeom>
          <a:noFill/>
          <a:ln/>
        </p:spPr>
        <p:txBody>
          <a:bodyPr wrap="square" lIns="0" tIns="0" rIns="0" bIns="0" rtlCol="0" anchor="ctr"/>
          <a:lstStyle/>
          <a:p>
            <a:pPr marL="0" indent="0" algn="ctr">
              <a:buNone/>
            </a:pPr>
            <a:r>
              <a:rPr lang="en-US" sz="1200" dirty="0">
                <a:solidFill>
                  <a:srgbClr val="D4D4E4"/>
                </a:solidFill>
                <a:latin typeface="Aptos" pitchFamily="34" charset="0"/>
                <a:ea typeface="Aptos" pitchFamily="34" charset="-122"/>
                <a:cs typeface="Aptos" pitchFamily="34" charset="-120"/>
              </a:rPr>
              <a:t>Analysts wire copilots to tools without engineering tickets. The org chart is no longer the integration map.</a:t>
            </a:r>
            <a:endParaRPr lang="en-US" sz="1200" dirty="0"/>
          </a:p>
        </p:txBody>
      </p:sp>
      <p:sp>
        <p:nvSpPr>
          <p:cNvPr id="32" name="Shape 26"/>
          <p:cNvSpPr/>
          <p:nvPr/>
        </p:nvSpPr>
        <p:spPr>
          <a:xfrm>
            <a:off x="8336280" y="5349240"/>
            <a:ext cx="3139440" cy="64008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33" name="Text 27"/>
          <p:cNvSpPr/>
          <p:nvPr/>
        </p:nvSpPr>
        <p:spPr>
          <a:xfrm>
            <a:off x="8427720" y="5349240"/>
            <a:ext cx="2956560" cy="640080"/>
          </a:xfrm>
          <a:prstGeom prst="rect">
            <a:avLst/>
          </a:prstGeom>
          <a:noFill/>
          <a:ln/>
        </p:spPr>
        <p:txBody>
          <a:bodyPr wrap="square" lIns="0" tIns="0" rIns="0" bIns="0" rtlCol="0" anchor="ctr"/>
          <a:lstStyle/>
          <a:p>
            <a:pPr marL="0" indent="0" algn="ctr">
              <a:buNone/>
            </a:pPr>
            <a:r>
              <a:rPr lang="en-US" sz="1000" b="1" dirty="0">
                <a:solidFill>
                  <a:srgbClr val="FFFFFF"/>
                </a:solidFill>
                <a:latin typeface="Aptos" pitchFamily="34" charset="0"/>
                <a:ea typeface="Aptos" pitchFamily="34" charset="-122"/>
                <a:cs typeface="Aptos" pitchFamily="34" charset="-120"/>
              </a:rPr>
              <a:t>The senior analyst becomes a workflow designer, not a ticket-closer.</a:t>
            </a:r>
            <a:endParaRPr lang="en-US" sz="1000" dirty="0"/>
          </a:p>
        </p:txBody>
      </p:sp>
      <p:sp>
        <p:nvSpPr>
          <p:cNvPr id="34" name="Text 28"/>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The shift in one line: stop buying AI as a product. Start designing AI into your operating fabric.</a:t>
            </a:r>
            <a:endParaRPr lang="en-US" sz="1200" dirty="0"/>
          </a:p>
        </p:txBody>
      </p:sp>
      <p:sp>
        <p:nvSpPr>
          <p:cNvPr id="36" name="Shape 29"/>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7" name="Text 30"/>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GenAI in tools and MCP in the SOC</a:t>
            </a:r>
            <a:endParaRPr lang="en-US" sz="900" dirty="0"/>
          </a:p>
        </p:txBody>
      </p:sp>
      <p:sp>
        <p:nvSpPr>
          <p:cNvPr id="38" name="Text 31"/>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OPERATING LAYER</a:t>
            </a:r>
            <a:endParaRPr lang="en-US" sz="900" dirty="0"/>
          </a:p>
        </p:txBody>
      </p:sp>
      <p:pic>
        <p:nvPicPr>
          <p:cNvPr id="40" name="Picture 39" descr="NICE | Conference and Expo">
            <a:extLst>
              <a:ext uri="{FF2B5EF4-FFF2-40B4-BE49-F238E27FC236}">
                <a16:creationId xmlns:a16="http://schemas.microsoft.com/office/drawing/2014/main" id="{90D30B23-D094-6BC3-4625-E84892286BE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EMBEDDED GENAI</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GenAI is showing up inside your existing stack</a:t>
            </a:r>
            <a:endParaRPr lang="en-US" sz="2800" dirty="0"/>
          </a:p>
        </p:txBody>
      </p:sp>
      <p:sp>
        <p:nvSpPr>
          <p:cNvPr id="6" name="Text 3"/>
          <p:cNvSpPr/>
          <p:nvPr/>
        </p:nvSpPr>
        <p:spPr>
          <a:xfrm>
            <a:off x="2011680" y="1143000"/>
            <a:ext cx="9601200" cy="64008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Vendors are shipping GenAI features inside the tools your SOC already runs. Most of these capabilities don't appear as a separate purchase; they appear as a feature toggle.</a:t>
            </a:r>
            <a:endParaRPr lang="en-US" sz="1400" dirty="0"/>
          </a:p>
        </p:txBody>
      </p:sp>
      <p:sp>
        <p:nvSpPr>
          <p:cNvPr id="7" name="Shape 4"/>
          <p:cNvSpPr/>
          <p:nvPr/>
        </p:nvSpPr>
        <p:spPr>
          <a:xfrm>
            <a:off x="457200" y="1965960"/>
            <a:ext cx="2176272" cy="416052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8" name="Shape 5"/>
          <p:cNvSpPr/>
          <p:nvPr/>
        </p:nvSpPr>
        <p:spPr>
          <a:xfrm>
            <a:off x="457200" y="1965960"/>
            <a:ext cx="2176272" cy="73152"/>
          </a:xfrm>
          <a:prstGeom prst="rect">
            <a:avLst/>
          </a:prstGeom>
          <a:solidFill>
            <a:srgbClr val="008AD7"/>
          </a:solidFill>
          <a:ln w="12700">
            <a:solidFill>
              <a:srgbClr val="008AD7"/>
            </a:solidFill>
            <a:prstDash val="solid"/>
          </a:ln>
        </p:spPr>
        <p:txBody>
          <a:bodyPr/>
          <a:lstStyle/>
          <a:p>
            <a:endParaRPr lang="en-US"/>
          </a:p>
        </p:txBody>
      </p:sp>
      <p:sp>
        <p:nvSpPr>
          <p:cNvPr id="9" name="Shape 6"/>
          <p:cNvSpPr/>
          <p:nvPr/>
        </p:nvSpPr>
        <p:spPr>
          <a:xfrm>
            <a:off x="1179576" y="224028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10" name="Image 1" descr="preencoded.png"/>
          <p:cNvPicPr>
            <a:picLocks noChangeAspect="1"/>
          </p:cNvPicPr>
          <p:nvPr/>
        </p:nvPicPr>
        <p:blipFill>
          <a:blip r:embed="rId3"/>
          <a:stretch>
            <a:fillRect/>
          </a:stretch>
        </p:blipFill>
        <p:spPr>
          <a:xfrm>
            <a:off x="1316736" y="2377440"/>
            <a:ext cx="457200" cy="457200"/>
          </a:xfrm>
          <a:prstGeom prst="rect">
            <a:avLst/>
          </a:prstGeom>
        </p:spPr>
      </p:pic>
      <p:sp>
        <p:nvSpPr>
          <p:cNvPr id="11" name="Text 7"/>
          <p:cNvSpPr/>
          <p:nvPr/>
        </p:nvSpPr>
        <p:spPr>
          <a:xfrm>
            <a:off x="594360" y="3108960"/>
            <a:ext cx="1901952"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Query translation</a:t>
            </a:r>
            <a:endParaRPr lang="en-US" sz="1400" dirty="0"/>
          </a:p>
        </p:txBody>
      </p:sp>
      <p:sp>
        <p:nvSpPr>
          <p:cNvPr id="12" name="Shape 8"/>
          <p:cNvSpPr/>
          <p:nvPr/>
        </p:nvSpPr>
        <p:spPr>
          <a:xfrm>
            <a:off x="731520" y="3749040"/>
            <a:ext cx="1627632" cy="0"/>
          </a:xfrm>
          <a:prstGeom prst="line">
            <a:avLst/>
          </a:prstGeom>
          <a:noFill/>
          <a:ln w="6350">
            <a:solidFill>
              <a:srgbClr val="008AD7">
                <a:alpha val="50000"/>
              </a:srgbClr>
            </a:solidFill>
            <a:prstDash val="solid"/>
          </a:ln>
        </p:spPr>
        <p:txBody>
          <a:bodyPr/>
          <a:lstStyle/>
          <a:p>
            <a:endParaRPr lang="en-US"/>
          </a:p>
        </p:txBody>
      </p:sp>
      <p:sp>
        <p:nvSpPr>
          <p:cNvPr id="13" name="Text 9"/>
          <p:cNvSpPr/>
          <p:nvPr/>
        </p:nvSpPr>
        <p:spPr>
          <a:xfrm>
            <a:off x="594360" y="3840480"/>
            <a:ext cx="1901952" cy="228600"/>
          </a:xfrm>
          <a:prstGeom prst="rect">
            <a:avLst/>
          </a:prstGeom>
          <a:noFill/>
          <a:ln/>
        </p:spPr>
        <p:txBody>
          <a:bodyPr wrap="square" lIns="0" tIns="0" rIns="0" bIns="0" rtlCol="0" anchor="ctr"/>
          <a:lstStyle/>
          <a:p>
            <a:pPr marL="0" indent="0" algn="ctr">
              <a:buNone/>
            </a:pPr>
            <a:r>
              <a:rPr lang="en-US" sz="800" b="1" kern="0" spc="300" dirty="0">
                <a:solidFill>
                  <a:srgbClr val="008AD7"/>
                </a:solidFill>
                <a:latin typeface="Aptos" pitchFamily="34" charset="0"/>
                <a:ea typeface="Aptos" pitchFamily="34" charset="-122"/>
                <a:cs typeface="Aptos" pitchFamily="34" charset="-120"/>
              </a:rPr>
              <a:t>WHAT IT DOES</a:t>
            </a:r>
            <a:endParaRPr lang="en-US" sz="800" dirty="0"/>
          </a:p>
        </p:txBody>
      </p:sp>
      <p:sp>
        <p:nvSpPr>
          <p:cNvPr id="14" name="Text 10"/>
          <p:cNvSpPr/>
          <p:nvPr/>
        </p:nvSpPr>
        <p:spPr>
          <a:xfrm>
            <a:off x="594360" y="4069080"/>
            <a:ext cx="1901952" cy="11887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Plain-English to KQL, SPL, EQL, or SQL inside the SIEM search bar.</a:t>
            </a:r>
            <a:endParaRPr lang="en-US" sz="1100" dirty="0"/>
          </a:p>
        </p:txBody>
      </p:sp>
      <p:sp>
        <p:nvSpPr>
          <p:cNvPr id="15" name="Shape 11"/>
          <p:cNvSpPr/>
          <p:nvPr/>
        </p:nvSpPr>
        <p:spPr>
          <a:xfrm>
            <a:off x="594360" y="5120640"/>
            <a:ext cx="1901952" cy="868680"/>
          </a:xfrm>
          <a:prstGeom prst="rect">
            <a:avLst/>
          </a:prstGeom>
          <a:solidFill>
            <a:srgbClr val="513DDC">
              <a:alpha val="60000"/>
            </a:srgbClr>
          </a:solidFill>
          <a:ln w="6350">
            <a:solidFill>
              <a:srgbClr val="008AD7">
                <a:alpha val="30000"/>
              </a:srgbClr>
            </a:solidFill>
            <a:prstDash val="solid"/>
          </a:ln>
        </p:spPr>
        <p:txBody>
          <a:bodyPr/>
          <a:lstStyle/>
          <a:p>
            <a:endParaRPr lang="en-US"/>
          </a:p>
        </p:txBody>
      </p:sp>
      <p:sp>
        <p:nvSpPr>
          <p:cNvPr id="16" name="Text 12"/>
          <p:cNvSpPr/>
          <p:nvPr/>
        </p:nvSpPr>
        <p:spPr>
          <a:xfrm>
            <a:off x="640080" y="5166360"/>
            <a:ext cx="1810512" cy="228600"/>
          </a:xfrm>
          <a:prstGeom prst="rect">
            <a:avLst/>
          </a:prstGeom>
          <a:noFill/>
          <a:ln/>
        </p:spPr>
        <p:txBody>
          <a:bodyPr wrap="square" lIns="0" tIns="0" rIns="0" bIns="0" rtlCol="0" anchor="ctr"/>
          <a:lstStyle/>
          <a:p>
            <a:pPr marL="0" indent="0" algn="ctr">
              <a:buNone/>
            </a:pPr>
            <a:r>
              <a:rPr lang="en-US" sz="800" b="1" kern="0" spc="300" dirty="0">
                <a:solidFill>
                  <a:srgbClr val="8A8AA0"/>
                </a:solidFill>
                <a:latin typeface="Aptos" pitchFamily="34" charset="0"/>
                <a:ea typeface="Aptos" pitchFamily="34" charset="-122"/>
                <a:cs typeface="Aptos" pitchFamily="34" charset="-120"/>
              </a:rPr>
              <a:t>EXAMPLES</a:t>
            </a:r>
            <a:endParaRPr lang="en-US" sz="800" dirty="0"/>
          </a:p>
        </p:txBody>
      </p:sp>
      <p:sp>
        <p:nvSpPr>
          <p:cNvPr id="17" name="Text 13"/>
          <p:cNvSpPr/>
          <p:nvPr/>
        </p:nvSpPr>
        <p:spPr>
          <a:xfrm>
            <a:off x="640080" y="5394960"/>
            <a:ext cx="1810512" cy="640080"/>
          </a:xfrm>
          <a:prstGeom prst="rect">
            <a:avLst/>
          </a:prstGeom>
          <a:noFill/>
          <a:ln/>
        </p:spPr>
        <p:txBody>
          <a:bodyPr wrap="square" lIns="0" tIns="0" rIns="0" bIns="0" rtlCol="0" anchor="ctr"/>
          <a:lstStyle/>
          <a:p>
            <a:pPr marL="0" indent="0" algn="ctr">
              <a:buNone/>
            </a:pPr>
            <a:r>
              <a:rPr lang="en-US" sz="1000" dirty="0">
                <a:solidFill>
                  <a:srgbClr val="FFFFFF"/>
                </a:solidFill>
                <a:latin typeface="Aptos" pitchFamily="34" charset="0"/>
                <a:ea typeface="Aptos" pitchFamily="34" charset="-122"/>
                <a:cs typeface="Aptos" pitchFamily="34" charset="-120"/>
              </a:rPr>
              <a:t>Microsoft Security Copilot, Splunk AI Assistant, Elastic AI</a:t>
            </a:r>
            <a:endParaRPr lang="en-US" sz="1000" dirty="0"/>
          </a:p>
        </p:txBody>
      </p:sp>
      <p:sp>
        <p:nvSpPr>
          <p:cNvPr id="18" name="Shape 14"/>
          <p:cNvSpPr/>
          <p:nvPr/>
        </p:nvSpPr>
        <p:spPr>
          <a:xfrm>
            <a:off x="2724912" y="1965960"/>
            <a:ext cx="2176272" cy="416052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9" name="Shape 15"/>
          <p:cNvSpPr/>
          <p:nvPr/>
        </p:nvSpPr>
        <p:spPr>
          <a:xfrm>
            <a:off x="2724912" y="1965960"/>
            <a:ext cx="2176272" cy="73152"/>
          </a:xfrm>
          <a:prstGeom prst="rect">
            <a:avLst/>
          </a:prstGeom>
          <a:solidFill>
            <a:srgbClr val="008AD7"/>
          </a:solidFill>
          <a:ln w="12700">
            <a:solidFill>
              <a:srgbClr val="008AD7"/>
            </a:solidFill>
            <a:prstDash val="solid"/>
          </a:ln>
        </p:spPr>
        <p:txBody>
          <a:bodyPr/>
          <a:lstStyle/>
          <a:p>
            <a:endParaRPr lang="en-US"/>
          </a:p>
        </p:txBody>
      </p:sp>
      <p:sp>
        <p:nvSpPr>
          <p:cNvPr id="20" name="Shape 16"/>
          <p:cNvSpPr/>
          <p:nvPr/>
        </p:nvSpPr>
        <p:spPr>
          <a:xfrm>
            <a:off x="3447288" y="224028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21" name="Image 2" descr="preencoded.png"/>
          <p:cNvPicPr>
            <a:picLocks noChangeAspect="1"/>
          </p:cNvPicPr>
          <p:nvPr/>
        </p:nvPicPr>
        <p:blipFill>
          <a:blip r:embed="rId4"/>
          <a:stretch>
            <a:fillRect/>
          </a:stretch>
        </p:blipFill>
        <p:spPr>
          <a:xfrm>
            <a:off x="3584448" y="2377440"/>
            <a:ext cx="457200" cy="457200"/>
          </a:xfrm>
          <a:prstGeom prst="rect">
            <a:avLst/>
          </a:prstGeom>
        </p:spPr>
      </p:pic>
      <p:sp>
        <p:nvSpPr>
          <p:cNvPr id="22" name="Text 17"/>
          <p:cNvSpPr/>
          <p:nvPr/>
        </p:nvSpPr>
        <p:spPr>
          <a:xfrm>
            <a:off x="2862072" y="3108960"/>
            <a:ext cx="1901952"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Investigation copilots</a:t>
            </a:r>
            <a:endParaRPr lang="en-US" sz="1400" dirty="0"/>
          </a:p>
        </p:txBody>
      </p:sp>
      <p:sp>
        <p:nvSpPr>
          <p:cNvPr id="23" name="Shape 18"/>
          <p:cNvSpPr/>
          <p:nvPr/>
        </p:nvSpPr>
        <p:spPr>
          <a:xfrm>
            <a:off x="2999232" y="3749040"/>
            <a:ext cx="1627632" cy="0"/>
          </a:xfrm>
          <a:prstGeom prst="line">
            <a:avLst/>
          </a:prstGeom>
          <a:noFill/>
          <a:ln w="6350">
            <a:solidFill>
              <a:srgbClr val="008AD7">
                <a:alpha val="50000"/>
              </a:srgbClr>
            </a:solidFill>
            <a:prstDash val="solid"/>
          </a:ln>
        </p:spPr>
        <p:txBody>
          <a:bodyPr/>
          <a:lstStyle/>
          <a:p>
            <a:endParaRPr lang="en-US"/>
          </a:p>
        </p:txBody>
      </p:sp>
      <p:sp>
        <p:nvSpPr>
          <p:cNvPr id="24" name="Text 19"/>
          <p:cNvSpPr/>
          <p:nvPr/>
        </p:nvSpPr>
        <p:spPr>
          <a:xfrm>
            <a:off x="2862072" y="3840480"/>
            <a:ext cx="1901952" cy="228600"/>
          </a:xfrm>
          <a:prstGeom prst="rect">
            <a:avLst/>
          </a:prstGeom>
          <a:noFill/>
          <a:ln/>
        </p:spPr>
        <p:txBody>
          <a:bodyPr wrap="square" lIns="0" tIns="0" rIns="0" bIns="0" rtlCol="0" anchor="ctr"/>
          <a:lstStyle/>
          <a:p>
            <a:pPr marL="0" indent="0" algn="ctr">
              <a:buNone/>
            </a:pPr>
            <a:r>
              <a:rPr lang="en-US" sz="800" b="1" kern="0" spc="300" dirty="0">
                <a:solidFill>
                  <a:srgbClr val="008AD7"/>
                </a:solidFill>
                <a:latin typeface="Aptos" pitchFamily="34" charset="0"/>
                <a:ea typeface="Aptos" pitchFamily="34" charset="-122"/>
                <a:cs typeface="Aptos" pitchFamily="34" charset="-120"/>
              </a:rPr>
              <a:t>WHAT IT DOES</a:t>
            </a:r>
            <a:endParaRPr lang="en-US" sz="800" dirty="0"/>
          </a:p>
        </p:txBody>
      </p:sp>
      <p:sp>
        <p:nvSpPr>
          <p:cNvPr id="25" name="Text 20"/>
          <p:cNvSpPr/>
          <p:nvPr/>
        </p:nvSpPr>
        <p:spPr>
          <a:xfrm>
            <a:off x="2862072" y="4069080"/>
            <a:ext cx="1901952" cy="11887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Summarize alert chains, draft hypotheses, suggest the next pivot in-context.</a:t>
            </a:r>
            <a:endParaRPr lang="en-US" sz="1100" dirty="0"/>
          </a:p>
        </p:txBody>
      </p:sp>
      <p:sp>
        <p:nvSpPr>
          <p:cNvPr id="26" name="Shape 21"/>
          <p:cNvSpPr/>
          <p:nvPr/>
        </p:nvSpPr>
        <p:spPr>
          <a:xfrm>
            <a:off x="2862072" y="5120640"/>
            <a:ext cx="1901952" cy="868680"/>
          </a:xfrm>
          <a:prstGeom prst="rect">
            <a:avLst/>
          </a:prstGeom>
          <a:solidFill>
            <a:srgbClr val="513DDC">
              <a:alpha val="60000"/>
            </a:srgbClr>
          </a:solidFill>
          <a:ln w="6350">
            <a:solidFill>
              <a:srgbClr val="008AD7">
                <a:alpha val="30000"/>
              </a:srgbClr>
            </a:solidFill>
            <a:prstDash val="solid"/>
          </a:ln>
        </p:spPr>
        <p:txBody>
          <a:bodyPr/>
          <a:lstStyle/>
          <a:p>
            <a:endParaRPr lang="en-US"/>
          </a:p>
        </p:txBody>
      </p:sp>
      <p:sp>
        <p:nvSpPr>
          <p:cNvPr id="27" name="Text 22"/>
          <p:cNvSpPr/>
          <p:nvPr/>
        </p:nvSpPr>
        <p:spPr>
          <a:xfrm>
            <a:off x="2907792" y="5166360"/>
            <a:ext cx="1810512" cy="228600"/>
          </a:xfrm>
          <a:prstGeom prst="rect">
            <a:avLst/>
          </a:prstGeom>
          <a:noFill/>
          <a:ln/>
        </p:spPr>
        <p:txBody>
          <a:bodyPr wrap="square" lIns="0" tIns="0" rIns="0" bIns="0" rtlCol="0" anchor="ctr"/>
          <a:lstStyle/>
          <a:p>
            <a:pPr marL="0" indent="0" algn="ctr">
              <a:buNone/>
            </a:pPr>
            <a:r>
              <a:rPr lang="en-US" sz="800" b="1" kern="0" spc="300" dirty="0">
                <a:solidFill>
                  <a:srgbClr val="8A8AA0"/>
                </a:solidFill>
                <a:latin typeface="Aptos" pitchFamily="34" charset="0"/>
                <a:ea typeface="Aptos" pitchFamily="34" charset="-122"/>
                <a:cs typeface="Aptos" pitchFamily="34" charset="-120"/>
              </a:rPr>
              <a:t>EXAMPLES</a:t>
            </a:r>
            <a:endParaRPr lang="en-US" sz="800" dirty="0"/>
          </a:p>
        </p:txBody>
      </p:sp>
      <p:sp>
        <p:nvSpPr>
          <p:cNvPr id="28" name="Text 23"/>
          <p:cNvSpPr/>
          <p:nvPr/>
        </p:nvSpPr>
        <p:spPr>
          <a:xfrm>
            <a:off x="2907792" y="5394960"/>
            <a:ext cx="1810512" cy="640080"/>
          </a:xfrm>
          <a:prstGeom prst="rect">
            <a:avLst/>
          </a:prstGeom>
          <a:noFill/>
          <a:ln/>
        </p:spPr>
        <p:txBody>
          <a:bodyPr wrap="square" lIns="0" tIns="0" rIns="0" bIns="0" rtlCol="0" anchor="ctr"/>
          <a:lstStyle/>
          <a:p>
            <a:pPr marL="0" indent="0" algn="ctr">
              <a:buNone/>
            </a:pPr>
            <a:r>
              <a:rPr lang="en-US" sz="1000" dirty="0">
                <a:solidFill>
                  <a:srgbClr val="FFFFFF"/>
                </a:solidFill>
                <a:latin typeface="Aptos" pitchFamily="34" charset="0"/>
                <a:ea typeface="Aptos" pitchFamily="34" charset="-122"/>
                <a:cs typeface="Aptos" pitchFamily="34" charset="-120"/>
              </a:rPr>
              <a:t>Sentinel Copilot, CrowdStrike Charlotte AI, SentinelOne Purple AI</a:t>
            </a:r>
            <a:endParaRPr lang="en-US" sz="1000" dirty="0"/>
          </a:p>
        </p:txBody>
      </p:sp>
      <p:sp>
        <p:nvSpPr>
          <p:cNvPr id="29" name="Shape 24"/>
          <p:cNvSpPr/>
          <p:nvPr/>
        </p:nvSpPr>
        <p:spPr>
          <a:xfrm>
            <a:off x="4992624" y="1965960"/>
            <a:ext cx="2176272" cy="416052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30" name="Shape 25"/>
          <p:cNvSpPr/>
          <p:nvPr/>
        </p:nvSpPr>
        <p:spPr>
          <a:xfrm>
            <a:off x="4992624" y="1965960"/>
            <a:ext cx="2176272" cy="73152"/>
          </a:xfrm>
          <a:prstGeom prst="rect">
            <a:avLst/>
          </a:prstGeom>
          <a:solidFill>
            <a:srgbClr val="008AD7"/>
          </a:solidFill>
          <a:ln w="12700">
            <a:solidFill>
              <a:srgbClr val="008AD7"/>
            </a:solidFill>
            <a:prstDash val="solid"/>
          </a:ln>
        </p:spPr>
        <p:txBody>
          <a:bodyPr/>
          <a:lstStyle/>
          <a:p>
            <a:endParaRPr lang="en-US"/>
          </a:p>
        </p:txBody>
      </p:sp>
      <p:sp>
        <p:nvSpPr>
          <p:cNvPr id="31" name="Shape 26"/>
          <p:cNvSpPr/>
          <p:nvPr/>
        </p:nvSpPr>
        <p:spPr>
          <a:xfrm>
            <a:off x="5715000" y="224028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32" name="Image 3" descr="preencoded.png"/>
          <p:cNvPicPr>
            <a:picLocks noChangeAspect="1"/>
          </p:cNvPicPr>
          <p:nvPr/>
        </p:nvPicPr>
        <p:blipFill>
          <a:blip r:embed="rId5"/>
          <a:stretch>
            <a:fillRect/>
          </a:stretch>
        </p:blipFill>
        <p:spPr>
          <a:xfrm>
            <a:off x="5852160" y="2377440"/>
            <a:ext cx="457200" cy="457200"/>
          </a:xfrm>
          <a:prstGeom prst="rect">
            <a:avLst/>
          </a:prstGeom>
        </p:spPr>
      </p:pic>
      <p:sp>
        <p:nvSpPr>
          <p:cNvPr id="33" name="Text 27"/>
          <p:cNvSpPr/>
          <p:nvPr/>
        </p:nvSpPr>
        <p:spPr>
          <a:xfrm>
            <a:off x="5129784" y="3108960"/>
            <a:ext cx="1901952"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Detection-as-code</a:t>
            </a:r>
            <a:endParaRPr lang="en-US" sz="1400" dirty="0"/>
          </a:p>
        </p:txBody>
      </p:sp>
      <p:sp>
        <p:nvSpPr>
          <p:cNvPr id="34" name="Shape 28"/>
          <p:cNvSpPr/>
          <p:nvPr/>
        </p:nvSpPr>
        <p:spPr>
          <a:xfrm>
            <a:off x="5266944" y="3749040"/>
            <a:ext cx="1627632" cy="0"/>
          </a:xfrm>
          <a:prstGeom prst="line">
            <a:avLst/>
          </a:prstGeom>
          <a:noFill/>
          <a:ln w="6350">
            <a:solidFill>
              <a:srgbClr val="008AD7">
                <a:alpha val="50000"/>
              </a:srgbClr>
            </a:solidFill>
            <a:prstDash val="solid"/>
          </a:ln>
        </p:spPr>
        <p:txBody>
          <a:bodyPr/>
          <a:lstStyle/>
          <a:p>
            <a:endParaRPr lang="en-US"/>
          </a:p>
        </p:txBody>
      </p:sp>
      <p:sp>
        <p:nvSpPr>
          <p:cNvPr id="35" name="Text 29"/>
          <p:cNvSpPr/>
          <p:nvPr/>
        </p:nvSpPr>
        <p:spPr>
          <a:xfrm>
            <a:off x="5129784" y="3840480"/>
            <a:ext cx="1901952" cy="228600"/>
          </a:xfrm>
          <a:prstGeom prst="rect">
            <a:avLst/>
          </a:prstGeom>
          <a:noFill/>
          <a:ln/>
        </p:spPr>
        <p:txBody>
          <a:bodyPr wrap="square" lIns="0" tIns="0" rIns="0" bIns="0" rtlCol="0" anchor="ctr"/>
          <a:lstStyle/>
          <a:p>
            <a:pPr marL="0" indent="0" algn="ctr">
              <a:buNone/>
            </a:pPr>
            <a:r>
              <a:rPr lang="en-US" sz="800" b="1" kern="0" spc="300" dirty="0">
                <a:solidFill>
                  <a:srgbClr val="008AD7"/>
                </a:solidFill>
                <a:latin typeface="Aptos" pitchFamily="34" charset="0"/>
                <a:ea typeface="Aptos" pitchFamily="34" charset="-122"/>
                <a:cs typeface="Aptos" pitchFamily="34" charset="-120"/>
              </a:rPr>
              <a:t>WHAT IT DOES</a:t>
            </a:r>
            <a:endParaRPr lang="en-US" sz="800" dirty="0"/>
          </a:p>
        </p:txBody>
      </p:sp>
      <p:sp>
        <p:nvSpPr>
          <p:cNvPr id="36" name="Text 30"/>
          <p:cNvSpPr/>
          <p:nvPr/>
        </p:nvSpPr>
        <p:spPr>
          <a:xfrm>
            <a:off x="5129784" y="4069080"/>
            <a:ext cx="1901952" cy="11887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Generate, lint, and test detection rules; explain why a rule fired.</a:t>
            </a:r>
            <a:endParaRPr lang="en-US" sz="1100" dirty="0"/>
          </a:p>
        </p:txBody>
      </p:sp>
      <p:sp>
        <p:nvSpPr>
          <p:cNvPr id="37" name="Shape 31"/>
          <p:cNvSpPr/>
          <p:nvPr/>
        </p:nvSpPr>
        <p:spPr>
          <a:xfrm>
            <a:off x="5129784" y="5120640"/>
            <a:ext cx="1901952" cy="868680"/>
          </a:xfrm>
          <a:prstGeom prst="rect">
            <a:avLst/>
          </a:prstGeom>
          <a:solidFill>
            <a:srgbClr val="513DDC">
              <a:alpha val="60000"/>
            </a:srgbClr>
          </a:solidFill>
          <a:ln w="6350">
            <a:solidFill>
              <a:srgbClr val="008AD7">
                <a:alpha val="30000"/>
              </a:srgbClr>
            </a:solidFill>
            <a:prstDash val="solid"/>
          </a:ln>
        </p:spPr>
        <p:txBody>
          <a:bodyPr/>
          <a:lstStyle/>
          <a:p>
            <a:endParaRPr lang="en-US"/>
          </a:p>
        </p:txBody>
      </p:sp>
      <p:sp>
        <p:nvSpPr>
          <p:cNvPr id="38" name="Text 32"/>
          <p:cNvSpPr/>
          <p:nvPr/>
        </p:nvSpPr>
        <p:spPr>
          <a:xfrm>
            <a:off x="5175504" y="5166360"/>
            <a:ext cx="1810512" cy="228600"/>
          </a:xfrm>
          <a:prstGeom prst="rect">
            <a:avLst/>
          </a:prstGeom>
          <a:noFill/>
          <a:ln/>
        </p:spPr>
        <p:txBody>
          <a:bodyPr wrap="square" lIns="0" tIns="0" rIns="0" bIns="0" rtlCol="0" anchor="ctr"/>
          <a:lstStyle/>
          <a:p>
            <a:pPr marL="0" indent="0" algn="ctr">
              <a:buNone/>
            </a:pPr>
            <a:r>
              <a:rPr lang="en-US" sz="800" b="1" kern="0" spc="300" dirty="0">
                <a:solidFill>
                  <a:srgbClr val="8A8AA0"/>
                </a:solidFill>
                <a:latin typeface="Aptos" pitchFamily="34" charset="0"/>
                <a:ea typeface="Aptos" pitchFamily="34" charset="-122"/>
                <a:cs typeface="Aptos" pitchFamily="34" charset="-120"/>
              </a:rPr>
              <a:t>EXAMPLES</a:t>
            </a:r>
            <a:endParaRPr lang="en-US" sz="800" dirty="0"/>
          </a:p>
        </p:txBody>
      </p:sp>
      <p:sp>
        <p:nvSpPr>
          <p:cNvPr id="39" name="Text 33"/>
          <p:cNvSpPr/>
          <p:nvPr/>
        </p:nvSpPr>
        <p:spPr>
          <a:xfrm>
            <a:off x="5175504" y="5394960"/>
            <a:ext cx="1810512" cy="640080"/>
          </a:xfrm>
          <a:prstGeom prst="rect">
            <a:avLst/>
          </a:prstGeom>
          <a:noFill/>
          <a:ln/>
        </p:spPr>
        <p:txBody>
          <a:bodyPr wrap="square" lIns="0" tIns="0" rIns="0" bIns="0" rtlCol="0" anchor="ctr"/>
          <a:lstStyle/>
          <a:p>
            <a:pPr marL="0" indent="0" algn="ctr">
              <a:buNone/>
            </a:pPr>
            <a:r>
              <a:rPr lang="en-US" sz="1000" dirty="0">
                <a:solidFill>
                  <a:srgbClr val="FFFFFF"/>
                </a:solidFill>
                <a:latin typeface="Aptos" pitchFamily="34" charset="0"/>
                <a:ea typeface="Aptos" pitchFamily="34" charset="-122"/>
                <a:cs typeface="Aptos" pitchFamily="34" charset="-120"/>
              </a:rPr>
              <a:t>Panther, Anvilogic, Tines AI, Sublime Security</a:t>
            </a:r>
            <a:endParaRPr lang="en-US" sz="1000" dirty="0"/>
          </a:p>
        </p:txBody>
      </p:sp>
      <p:sp>
        <p:nvSpPr>
          <p:cNvPr id="40" name="Shape 34"/>
          <p:cNvSpPr/>
          <p:nvPr/>
        </p:nvSpPr>
        <p:spPr>
          <a:xfrm>
            <a:off x="7260336" y="1965960"/>
            <a:ext cx="2176272" cy="416052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41" name="Shape 35"/>
          <p:cNvSpPr/>
          <p:nvPr/>
        </p:nvSpPr>
        <p:spPr>
          <a:xfrm>
            <a:off x="7260336" y="1965960"/>
            <a:ext cx="2176272" cy="73152"/>
          </a:xfrm>
          <a:prstGeom prst="rect">
            <a:avLst/>
          </a:prstGeom>
          <a:solidFill>
            <a:srgbClr val="008AD7"/>
          </a:solidFill>
          <a:ln w="12700">
            <a:solidFill>
              <a:srgbClr val="008AD7"/>
            </a:solidFill>
            <a:prstDash val="solid"/>
          </a:ln>
        </p:spPr>
        <p:txBody>
          <a:bodyPr/>
          <a:lstStyle/>
          <a:p>
            <a:endParaRPr lang="en-US"/>
          </a:p>
        </p:txBody>
      </p:sp>
      <p:sp>
        <p:nvSpPr>
          <p:cNvPr id="42" name="Shape 36"/>
          <p:cNvSpPr/>
          <p:nvPr/>
        </p:nvSpPr>
        <p:spPr>
          <a:xfrm>
            <a:off x="7982712" y="224028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43" name="Image 4" descr="preencoded.png"/>
          <p:cNvPicPr>
            <a:picLocks noChangeAspect="1"/>
          </p:cNvPicPr>
          <p:nvPr/>
        </p:nvPicPr>
        <p:blipFill>
          <a:blip r:embed="rId6"/>
          <a:stretch>
            <a:fillRect/>
          </a:stretch>
        </p:blipFill>
        <p:spPr>
          <a:xfrm>
            <a:off x="8119872" y="2377440"/>
            <a:ext cx="457200" cy="457200"/>
          </a:xfrm>
          <a:prstGeom prst="rect">
            <a:avLst/>
          </a:prstGeom>
        </p:spPr>
      </p:pic>
      <p:sp>
        <p:nvSpPr>
          <p:cNvPr id="44" name="Text 37"/>
          <p:cNvSpPr/>
          <p:nvPr/>
        </p:nvSpPr>
        <p:spPr>
          <a:xfrm>
            <a:off x="7397496" y="3108960"/>
            <a:ext cx="1901952"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Threat intel summarizers</a:t>
            </a:r>
            <a:endParaRPr lang="en-US" sz="1400" dirty="0"/>
          </a:p>
        </p:txBody>
      </p:sp>
      <p:sp>
        <p:nvSpPr>
          <p:cNvPr id="45" name="Shape 38"/>
          <p:cNvSpPr/>
          <p:nvPr/>
        </p:nvSpPr>
        <p:spPr>
          <a:xfrm>
            <a:off x="7534656" y="3749040"/>
            <a:ext cx="1627632" cy="0"/>
          </a:xfrm>
          <a:prstGeom prst="line">
            <a:avLst/>
          </a:prstGeom>
          <a:noFill/>
          <a:ln w="6350">
            <a:solidFill>
              <a:srgbClr val="008AD7">
                <a:alpha val="50000"/>
              </a:srgbClr>
            </a:solidFill>
            <a:prstDash val="solid"/>
          </a:ln>
        </p:spPr>
        <p:txBody>
          <a:bodyPr/>
          <a:lstStyle/>
          <a:p>
            <a:endParaRPr lang="en-US"/>
          </a:p>
        </p:txBody>
      </p:sp>
      <p:sp>
        <p:nvSpPr>
          <p:cNvPr id="46" name="Text 39"/>
          <p:cNvSpPr/>
          <p:nvPr/>
        </p:nvSpPr>
        <p:spPr>
          <a:xfrm>
            <a:off x="7397496" y="3840480"/>
            <a:ext cx="1901952" cy="228600"/>
          </a:xfrm>
          <a:prstGeom prst="rect">
            <a:avLst/>
          </a:prstGeom>
          <a:noFill/>
          <a:ln/>
        </p:spPr>
        <p:txBody>
          <a:bodyPr wrap="square" lIns="0" tIns="0" rIns="0" bIns="0" rtlCol="0" anchor="ctr"/>
          <a:lstStyle/>
          <a:p>
            <a:pPr marL="0" indent="0" algn="ctr">
              <a:buNone/>
            </a:pPr>
            <a:r>
              <a:rPr lang="en-US" sz="800" b="1" kern="0" spc="300" dirty="0">
                <a:solidFill>
                  <a:srgbClr val="008AD7"/>
                </a:solidFill>
                <a:latin typeface="Aptos" pitchFamily="34" charset="0"/>
                <a:ea typeface="Aptos" pitchFamily="34" charset="-122"/>
                <a:cs typeface="Aptos" pitchFamily="34" charset="-120"/>
              </a:rPr>
              <a:t>WHAT IT DOES</a:t>
            </a:r>
            <a:endParaRPr lang="en-US" sz="800" dirty="0"/>
          </a:p>
        </p:txBody>
      </p:sp>
      <p:sp>
        <p:nvSpPr>
          <p:cNvPr id="47" name="Text 40"/>
          <p:cNvSpPr/>
          <p:nvPr/>
        </p:nvSpPr>
        <p:spPr>
          <a:xfrm>
            <a:off x="7397496" y="4069080"/>
            <a:ext cx="1901952" cy="11887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Compress reports, extract IOCs, map findings to MITRE ATT&amp;CK.</a:t>
            </a:r>
            <a:endParaRPr lang="en-US" sz="1100" dirty="0"/>
          </a:p>
        </p:txBody>
      </p:sp>
      <p:sp>
        <p:nvSpPr>
          <p:cNvPr id="48" name="Shape 41"/>
          <p:cNvSpPr/>
          <p:nvPr/>
        </p:nvSpPr>
        <p:spPr>
          <a:xfrm>
            <a:off x="7397496" y="5120640"/>
            <a:ext cx="1901952" cy="868680"/>
          </a:xfrm>
          <a:prstGeom prst="rect">
            <a:avLst/>
          </a:prstGeom>
          <a:solidFill>
            <a:srgbClr val="513DDC">
              <a:alpha val="60000"/>
            </a:srgbClr>
          </a:solidFill>
          <a:ln w="6350">
            <a:solidFill>
              <a:srgbClr val="008AD7">
                <a:alpha val="30000"/>
              </a:srgbClr>
            </a:solidFill>
            <a:prstDash val="solid"/>
          </a:ln>
        </p:spPr>
        <p:txBody>
          <a:bodyPr/>
          <a:lstStyle/>
          <a:p>
            <a:endParaRPr lang="en-US"/>
          </a:p>
        </p:txBody>
      </p:sp>
      <p:sp>
        <p:nvSpPr>
          <p:cNvPr id="49" name="Text 42"/>
          <p:cNvSpPr/>
          <p:nvPr/>
        </p:nvSpPr>
        <p:spPr>
          <a:xfrm>
            <a:off x="7443216" y="5166360"/>
            <a:ext cx="1810512" cy="228600"/>
          </a:xfrm>
          <a:prstGeom prst="rect">
            <a:avLst/>
          </a:prstGeom>
          <a:noFill/>
          <a:ln/>
        </p:spPr>
        <p:txBody>
          <a:bodyPr wrap="square" lIns="0" tIns="0" rIns="0" bIns="0" rtlCol="0" anchor="ctr"/>
          <a:lstStyle/>
          <a:p>
            <a:pPr marL="0" indent="0" algn="ctr">
              <a:buNone/>
            </a:pPr>
            <a:r>
              <a:rPr lang="en-US" sz="800" b="1" kern="0" spc="300" dirty="0">
                <a:solidFill>
                  <a:srgbClr val="8A8AA0"/>
                </a:solidFill>
                <a:latin typeface="Aptos" pitchFamily="34" charset="0"/>
                <a:ea typeface="Aptos" pitchFamily="34" charset="-122"/>
                <a:cs typeface="Aptos" pitchFamily="34" charset="-120"/>
              </a:rPr>
              <a:t>EXAMPLES</a:t>
            </a:r>
            <a:endParaRPr lang="en-US" sz="800" dirty="0"/>
          </a:p>
        </p:txBody>
      </p:sp>
      <p:sp>
        <p:nvSpPr>
          <p:cNvPr id="50" name="Text 43"/>
          <p:cNvSpPr/>
          <p:nvPr/>
        </p:nvSpPr>
        <p:spPr>
          <a:xfrm>
            <a:off x="7443216" y="5394960"/>
            <a:ext cx="1810512" cy="640080"/>
          </a:xfrm>
          <a:prstGeom prst="rect">
            <a:avLst/>
          </a:prstGeom>
          <a:noFill/>
          <a:ln/>
        </p:spPr>
        <p:txBody>
          <a:bodyPr wrap="square" lIns="0" tIns="0" rIns="0" bIns="0" rtlCol="0" anchor="ctr"/>
          <a:lstStyle/>
          <a:p>
            <a:pPr marL="0" indent="0" algn="ctr">
              <a:buNone/>
            </a:pPr>
            <a:r>
              <a:rPr lang="en-US" sz="1000" dirty="0">
                <a:solidFill>
                  <a:srgbClr val="FFFFFF"/>
                </a:solidFill>
                <a:latin typeface="Aptos" pitchFamily="34" charset="0"/>
                <a:ea typeface="Aptos" pitchFamily="34" charset="-122"/>
                <a:cs typeface="Aptos" pitchFamily="34" charset="-120"/>
              </a:rPr>
              <a:t>Mandiant AI, Recorded Future AI, Flare AI</a:t>
            </a:r>
            <a:endParaRPr lang="en-US" sz="1000" dirty="0"/>
          </a:p>
        </p:txBody>
      </p:sp>
      <p:sp>
        <p:nvSpPr>
          <p:cNvPr id="51" name="Shape 44"/>
          <p:cNvSpPr/>
          <p:nvPr/>
        </p:nvSpPr>
        <p:spPr>
          <a:xfrm>
            <a:off x="9528048" y="1965960"/>
            <a:ext cx="2176272" cy="416052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52" name="Shape 45"/>
          <p:cNvSpPr/>
          <p:nvPr/>
        </p:nvSpPr>
        <p:spPr>
          <a:xfrm>
            <a:off x="9528048" y="1965960"/>
            <a:ext cx="2176272" cy="73152"/>
          </a:xfrm>
          <a:prstGeom prst="rect">
            <a:avLst/>
          </a:prstGeom>
          <a:solidFill>
            <a:srgbClr val="008AD7"/>
          </a:solidFill>
          <a:ln w="12700">
            <a:solidFill>
              <a:srgbClr val="008AD7"/>
            </a:solidFill>
            <a:prstDash val="solid"/>
          </a:ln>
        </p:spPr>
        <p:txBody>
          <a:bodyPr/>
          <a:lstStyle/>
          <a:p>
            <a:endParaRPr lang="en-US"/>
          </a:p>
        </p:txBody>
      </p:sp>
      <p:sp>
        <p:nvSpPr>
          <p:cNvPr id="53" name="Shape 46"/>
          <p:cNvSpPr/>
          <p:nvPr/>
        </p:nvSpPr>
        <p:spPr>
          <a:xfrm>
            <a:off x="10250424" y="224028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54" name="Image 5" descr="preencoded.png"/>
          <p:cNvPicPr>
            <a:picLocks noChangeAspect="1"/>
          </p:cNvPicPr>
          <p:nvPr/>
        </p:nvPicPr>
        <p:blipFill>
          <a:blip r:embed="rId7"/>
          <a:stretch>
            <a:fillRect/>
          </a:stretch>
        </p:blipFill>
        <p:spPr>
          <a:xfrm>
            <a:off x="10387584" y="2377440"/>
            <a:ext cx="457200" cy="457200"/>
          </a:xfrm>
          <a:prstGeom prst="rect">
            <a:avLst/>
          </a:prstGeom>
        </p:spPr>
      </p:pic>
      <p:sp>
        <p:nvSpPr>
          <p:cNvPr id="55" name="Text 47"/>
          <p:cNvSpPr/>
          <p:nvPr/>
        </p:nvSpPr>
        <p:spPr>
          <a:xfrm>
            <a:off x="9665208" y="3108960"/>
            <a:ext cx="1901952" cy="640080"/>
          </a:xfrm>
          <a:prstGeom prst="rect">
            <a:avLst/>
          </a:prstGeom>
          <a:noFill/>
          <a:ln/>
        </p:spPr>
        <p:txBody>
          <a:bodyPr wrap="square" lIns="0" tIns="0" rIns="0" bIns="0" rtlCol="0" anchor="ctr"/>
          <a:lstStyle/>
          <a:p>
            <a:pPr marL="0" indent="0" algn="ctr">
              <a:buNone/>
            </a:pPr>
            <a:r>
              <a:rPr lang="en-US" sz="1400" b="1" dirty="0">
                <a:solidFill>
                  <a:srgbClr val="FFFFFF"/>
                </a:solidFill>
                <a:latin typeface="Aptos Display" pitchFamily="34" charset="0"/>
                <a:ea typeface="Aptos Display" pitchFamily="34" charset="-122"/>
                <a:cs typeface="Aptos Display" pitchFamily="34" charset="-120"/>
              </a:rPr>
              <a:t>Reporting and ticketing</a:t>
            </a:r>
            <a:endParaRPr lang="en-US" sz="1400" dirty="0"/>
          </a:p>
        </p:txBody>
      </p:sp>
      <p:sp>
        <p:nvSpPr>
          <p:cNvPr id="56" name="Shape 48"/>
          <p:cNvSpPr/>
          <p:nvPr/>
        </p:nvSpPr>
        <p:spPr>
          <a:xfrm>
            <a:off x="9802368" y="3749040"/>
            <a:ext cx="1627632" cy="0"/>
          </a:xfrm>
          <a:prstGeom prst="line">
            <a:avLst/>
          </a:prstGeom>
          <a:noFill/>
          <a:ln w="6350">
            <a:solidFill>
              <a:srgbClr val="008AD7">
                <a:alpha val="50000"/>
              </a:srgbClr>
            </a:solidFill>
            <a:prstDash val="solid"/>
          </a:ln>
        </p:spPr>
        <p:txBody>
          <a:bodyPr/>
          <a:lstStyle/>
          <a:p>
            <a:endParaRPr lang="en-US"/>
          </a:p>
        </p:txBody>
      </p:sp>
      <p:sp>
        <p:nvSpPr>
          <p:cNvPr id="57" name="Text 49"/>
          <p:cNvSpPr/>
          <p:nvPr/>
        </p:nvSpPr>
        <p:spPr>
          <a:xfrm>
            <a:off x="9665208" y="3840480"/>
            <a:ext cx="1901952" cy="228600"/>
          </a:xfrm>
          <a:prstGeom prst="rect">
            <a:avLst/>
          </a:prstGeom>
          <a:noFill/>
          <a:ln/>
        </p:spPr>
        <p:txBody>
          <a:bodyPr wrap="square" lIns="0" tIns="0" rIns="0" bIns="0" rtlCol="0" anchor="ctr"/>
          <a:lstStyle/>
          <a:p>
            <a:pPr marL="0" indent="0" algn="ctr">
              <a:buNone/>
            </a:pPr>
            <a:r>
              <a:rPr lang="en-US" sz="800" b="1" kern="0" spc="300" dirty="0">
                <a:solidFill>
                  <a:srgbClr val="008AD7"/>
                </a:solidFill>
                <a:latin typeface="Aptos" pitchFamily="34" charset="0"/>
                <a:ea typeface="Aptos" pitchFamily="34" charset="-122"/>
                <a:cs typeface="Aptos" pitchFamily="34" charset="-120"/>
              </a:rPr>
              <a:t>WHAT IT DOES</a:t>
            </a:r>
            <a:endParaRPr lang="en-US" sz="800" dirty="0"/>
          </a:p>
        </p:txBody>
      </p:sp>
      <p:sp>
        <p:nvSpPr>
          <p:cNvPr id="58" name="Text 50"/>
          <p:cNvSpPr/>
          <p:nvPr/>
        </p:nvSpPr>
        <p:spPr>
          <a:xfrm>
            <a:off x="9665208" y="4069080"/>
            <a:ext cx="1901952" cy="118872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Auto-draft incident write-ups, customer notifications, and Jira tickets.</a:t>
            </a:r>
            <a:endParaRPr lang="en-US" sz="1100" dirty="0"/>
          </a:p>
        </p:txBody>
      </p:sp>
      <p:sp>
        <p:nvSpPr>
          <p:cNvPr id="59" name="Shape 51"/>
          <p:cNvSpPr/>
          <p:nvPr/>
        </p:nvSpPr>
        <p:spPr>
          <a:xfrm>
            <a:off x="9665208" y="5120640"/>
            <a:ext cx="1901952" cy="868680"/>
          </a:xfrm>
          <a:prstGeom prst="rect">
            <a:avLst/>
          </a:prstGeom>
          <a:solidFill>
            <a:srgbClr val="513DDC">
              <a:alpha val="60000"/>
            </a:srgbClr>
          </a:solidFill>
          <a:ln w="6350">
            <a:solidFill>
              <a:srgbClr val="008AD7">
                <a:alpha val="30000"/>
              </a:srgbClr>
            </a:solidFill>
            <a:prstDash val="solid"/>
          </a:ln>
        </p:spPr>
        <p:txBody>
          <a:bodyPr/>
          <a:lstStyle/>
          <a:p>
            <a:endParaRPr lang="en-US"/>
          </a:p>
        </p:txBody>
      </p:sp>
      <p:sp>
        <p:nvSpPr>
          <p:cNvPr id="60" name="Text 52"/>
          <p:cNvSpPr/>
          <p:nvPr/>
        </p:nvSpPr>
        <p:spPr>
          <a:xfrm>
            <a:off x="9710928" y="5166360"/>
            <a:ext cx="1810512" cy="228600"/>
          </a:xfrm>
          <a:prstGeom prst="rect">
            <a:avLst/>
          </a:prstGeom>
          <a:noFill/>
          <a:ln/>
        </p:spPr>
        <p:txBody>
          <a:bodyPr wrap="square" lIns="0" tIns="0" rIns="0" bIns="0" rtlCol="0" anchor="ctr"/>
          <a:lstStyle/>
          <a:p>
            <a:pPr marL="0" indent="0" algn="ctr">
              <a:buNone/>
            </a:pPr>
            <a:r>
              <a:rPr lang="en-US" sz="800" b="1" kern="0" spc="300" dirty="0">
                <a:solidFill>
                  <a:srgbClr val="8A8AA0"/>
                </a:solidFill>
                <a:latin typeface="Aptos" pitchFamily="34" charset="0"/>
                <a:ea typeface="Aptos" pitchFamily="34" charset="-122"/>
                <a:cs typeface="Aptos" pitchFamily="34" charset="-120"/>
              </a:rPr>
              <a:t>EXAMPLES</a:t>
            </a:r>
            <a:endParaRPr lang="en-US" sz="800" dirty="0"/>
          </a:p>
        </p:txBody>
      </p:sp>
      <p:sp>
        <p:nvSpPr>
          <p:cNvPr id="61" name="Text 53"/>
          <p:cNvSpPr/>
          <p:nvPr/>
        </p:nvSpPr>
        <p:spPr>
          <a:xfrm>
            <a:off x="9710928" y="5394960"/>
            <a:ext cx="1810512" cy="640080"/>
          </a:xfrm>
          <a:prstGeom prst="rect">
            <a:avLst/>
          </a:prstGeom>
          <a:noFill/>
          <a:ln/>
        </p:spPr>
        <p:txBody>
          <a:bodyPr wrap="square" lIns="0" tIns="0" rIns="0" bIns="0" rtlCol="0" anchor="ctr"/>
          <a:lstStyle/>
          <a:p>
            <a:pPr marL="0" indent="0" algn="ctr">
              <a:buNone/>
            </a:pPr>
            <a:r>
              <a:rPr lang="en-US" sz="1000" dirty="0">
                <a:solidFill>
                  <a:srgbClr val="FFFFFF"/>
                </a:solidFill>
                <a:latin typeface="Aptos" pitchFamily="34" charset="0"/>
                <a:ea typeface="Aptos" pitchFamily="34" charset="-122"/>
                <a:cs typeface="Aptos" pitchFamily="34" charset="-120"/>
              </a:rPr>
              <a:t>ServiceNow Now Assist, Tines, native SOAR features</a:t>
            </a:r>
            <a:endParaRPr lang="en-US" sz="1000" dirty="0"/>
          </a:p>
        </p:txBody>
      </p:sp>
      <p:sp>
        <p:nvSpPr>
          <p:cNvPr id="62" name="Text 54"/>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Audit before you buy. There's a good chance the next AI capability your SOC needs is a feature flag away.</a:t>
            </a:r>
            <a:endParaRPr lang="en-US" sz="1200" dirty="0"/>
          </a:p>
        </p:txBody>
      </p:sp>
      <p:sp>
        <p:nvSpPr>
          <p:cNvPr id="64" name="Shape 55"/>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65" name="Text 56"/>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GenAI in tools and MCP in the SOC</a:t>
            </a:r>
            <a:endParaRPr lang="en-US" sz="900" dirty="0"/>
          </a:p>
        </p:txBody>
      </p:sp>
      <p:sp>
        <p:nvSpPr>
          <p:cNvPr id="66" name="Text 57"/>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EMBEDDED GENAI</a:t>
            </a:r>
            <a:endParaRPr lang="en-US" sz="900" dirty="0"/>
          </a:p>
        </p:txBody>
      </p:sp>
      <p:pic>
        <p:nvPicPr>
          <p:cNvPr id="63" name="Picture 62" descr="NICE | Conference and Expo">
            <a:extLst>
              <a:ext uri="{FF2B5EF4-FFF2-40B4-BE49-F238E27FC236}">
                <a16:creationId xmlns:a16="http://schemas.microsoft.com/office/drawing/2014/main" id="{5DB6DE08-110D-8065-5FFD-554861DBB68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MODEL CONTEXT PROTOCOL</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MCP: how AI reaches your security tools</a:t>
            </a:r>
            <a:endParaRPr lang="en-US" sz="2800" dirty="0"/>
          </a:p>
        </p:txBody>
      </p:sp>
      <p:sp>
        <p:nvSpPr>
          <p:cNvPr id="6" name="Text 3"/>
          <p:cNvSpPr/>
          <p:nvPr/>
        </p:nvSpPr>
        <p:spPr>
          <a:xfrm>
            <a:off x="2011680" y="1143000"/>
            <a:ext cx="9601200" cy="64008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Model Context Protocol (MCP) is an open standard that lets AI assistants call security tools through a common interface. Think USB for AI agents; one connector shape, many tools.</a:t>
            </a:r>
            <a:endParaRPr lang="en-US" sz="1400" dirty="0"/>
          </a:p>
        </p:txBody>
      </p:sp>
      <p:sp>
        <p:nvSpPr>
          <p:cNvPr id="7" name="Shape 4"/>
          <p:cNvSpPr/>
          <p:nvPr/>
        </p:nvSpPr>
        <p:spPr>
          <a:xfrm>
            <a:off x="457200" y="1965960"/>
            <a:ext cx="3627120" cy="4160520"/>
          </a:xfrm>
          <a:prstGeom prst="rect">
            <a:avLst/>
          </a:prstGeom>
          <a:solidFill>
            <a:srgbClr val="513DDC">
              <a:alpha val="70000"/>
            </a:srgbClr>
          </a:solidFill>
          <a:ln w="12700">
            <a:solidFill>
              <a:srgbClr val="008AD7"/>
            </a:solidFill>
            <a:prstDash val="solid"/>
          </a:ln>
        </p:spPr>
        <p:txBody>
          <a:bodyPr/>
          <a:lstStyle/>
          <a:p>
            <a:endParaRPr lang="en-US"/>
          </a:p>
        </p:txBody>
      </p:sp>
      <p:sp>
        <p:nvSpPr>
          <p:cNvPr id="8" name="Shape 5"/>
          <p:cNvSpPr/>
          <p:nvPr/>
        </p:nvSpPr>
        <p:spPr>
          <a:xfrm>
            <a:off x="457200" y="1965960"/>
            <a:ext cx="3627120" cy="91440"/>
          </a:xfrm>
          <a:prstGeom prst="rect">
            <a:avLst/>
          </a:prstGeom>
          <a:solidFill>
            <a:srgbClr val="008AD7"/>
          </a:solidFill>
          <a:ln w="12700">
            <a:solidFill>
              <a:srgbClr val="008AD7"/>
            </a:solidFill>
            <a:prstDash val="solid"/>
          </a:ln>
        </p:spPr>
        <p:txBody>
          <a:bodyPr/>
          <a:lstStyle/>
          <a:p>
            <a:endParaRPr lang="en-US"/>
          </a:p>
        </p:txBody>
      </p:sp>
      <p:sp>
        <p:nvSpPr>
          <p:cNvPr id="9" name="Shape 6"/>
          <p:cNvSpPr/>
          <p:nvPr/>
        </p:nvSpPr>
        <p:spPr>
          <a:xfrm>
            <a:off x="1905000" y="228600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10" name="Image 1" descr="preencoded.png"/>
          <p:cNvPicPr>
            <a:picLocks noChangeAspect="1"/>
          </p:cNvPicPr>
          <p:nvPr/>
        </p:nvPicPr>
        <p:blipFill>
          <a:blip r:embed="rId3"/>
          <a:stretch>
            <a:fillRect/>
          </a:stretch>
        </p:blipFill>
        <p:spPr>
          <a:xfrm>
            <a:off x="2042160" y="2423160"/>
            <a:ext cx="457200" cy="457200"/>
          </a:xfrm>
          <a:prstGeom prst="rect">
            <a:avLst/>
          </a:prstGeom>
        </p:spPr>
      </p:pic>
      <p:sp>
        <p:nvSpPr>
          <p:cNvPr id="11" name="Text 7"/>
          <p:cNvSpPr/>
          <p:nvPr/>
        </p:nvSpPr>
        <p:spPr>
          <a:xfrm>
            <a:off x="640080" y="3154680"/>
            <a:ext cx="3261360" cy="274320"/>
          </a:xfrm>
          <a:prstGeom prst="rect">
            <a:avLst/>
          </a:prstGeom>
          <a:noFill/>
          <a:ln/>
        </p:spPr>
        <p:txBody>
          <a:bodyPr wrap="square" lIns="0" tIns="0" rIns="0" bIns="0" rtlCol="0" anchor="ctr"/>
          <a:lstStyle/>
          <a:p>
            <a:pPr marL="0" indent="0" algn="ctr">
              <a:buNone/>
            </a:pPr>
            <a:r>
              <a:rPr lang="en-US" sz="1100" b="1" kern="0" spc="300" dirty="0">
                <a:solidFill>
                  <a:srgbClr val="008AD7"/>
                </a:solidFill>
                <a:latin typeface="Aptos" pitchFamily="34" charset="0"/>
                <a:ea typeface="Aptos" pitchFamily="34" charset="-122"/>
                <a:cs typeface="Aptos" pitchFamily="34" charset="-120"/>
              </a:rPr>
              <a:t>WHAT MCP IS</a:t>
            </a:r>
            <a:endParaRPr lang="en-US" sz="1100" dirty="0"/>
          </a:p>
        </p:txBody>
      </p:sp>
      <p:sp>
        <p:nvSpPr>
          <p:cNvPr id="12" name="Text 8"/>
          <p:cNvSpPr/>
          <p:nvPr/>
        </p:nvSpPr>
        <p:spPr>
          <a:xfrm>
            <a:off x="640080" y="3474720"/>
            <a:ext cx="3261360" cy="640080"/>
          </a:xfrm>
          <a:prstGeom prst="rect">
            <a:avLst/>
          </a:prstGeom>
          <a:noFill/>
          <a:ln/>
        </p:spPr>
        <p:txBody>
          <a:bodyPr wrap="square" lIns="0" tIns="0" rIns="0" bIns="0" rtlCol="0" anchor="ctr"/>
          <a:lstStyle/>
          <a:p>
            <a:pPr marL="0" indent="0" algn="ctr">
              <a:buNone/>
            </a:pPr>
            <a:r>
              <a:rPr lang="en-US" sz="1500" b="1" dirty="0">
                <a:solidFill>
                  <a:srgbClr val="FFFFFF"/>
                </a:solidFill>
                <a:latin typeface="Aptos Display" pitchFamily="34" charset="0"/>
                <a:ea typeface="Aptos Display" pitchFamily="34" charset="-122"/>
                <a:cs typeface="Aptos Display" pitchFamily="34" charset="-120"/>
              </a:rPr>
              <a:t>An open connector standard</a:t>
            </a:r>
            <a:endParaRPr lang="en-US" sz="1500" dirty="0"/>
          </a:p>
        </p:txBody>
      </p:sp>
      <p:sp>
        <p:nvSpPr>
          <p:cNvPr id="13" name="Shape 9"/>
          <p:cNvSpPr/>
          <p:nvPr/>
        </p:nvSpPr>
        <p:spPr>
          <a:xfrm>
            <a:off x="822960" y="4160520"/>
            <a:ext cx="2895600" cy="0"/>
          </a:xfrm>
          <a:prstGeom prst="line">
            <a:avLst/>
          </a:prstGeom>
          <a:noFill/>
          <a:ln w="6350">
            <a:solidFill>
              <a:srgbClr val="008AD7">
                <a:alpha val="40000"/>
              </a:srgbClr>
            </a:solidFill>
            <a:prstDash val="solid"/>
          </a:ln>
        </p:spPr>
        <p:txBody>
          <a:bodyPr/>
          <a:lstStyle/>
          <a:p>
            <a:endParaRPr lang="en-US"/>
          </a:p>
        </p:txBody>
      </p:sp>
      <p:sp>
        <p:nvSpPr>
          <p:cNvPr id="14" name="Shape 10"/>
          <p:cNvSpPr/>
          <p:nvPr/>
        </p:nvSpPr>
        <p:spPr>
          <a:xfrm>
            <a:off x="731520" y="4416552"/>
            <a:ext cx="128016" cy="128016"/>
          </a:xfrm>
          <a:prstGeom prst="rect">
            <a:avLst/>
          </a:prstGeom>
          <a:solidFill>
            <a:srgbClr val="008AD7"/>
          </a:solidFill>
          <a:ln w="12700">
            <a:solidFill>
              <a:srgbClr val="008AD7"/>
            </a:solidFill>
            <a:prstDash val="solid"/>
          </a:ln>
        </p:spPr>
        <p:txBody>
          <a:bodyPr/>
          <a:lstStyle/>
          <a:p>
            <a:endParaRPr lang="en-US"/>
          </a:p>
        </p:txBody>
      </p:sp>
      <p:sp>
        <p:nvSpPr>
          <p:cNvPr id="15" name="Text 11"/>
          <p:cNvSpPr/>
          <p:nvPr/>
        </p:nvSpPr>
        <p:spPr>
          <a:xfrm>
            <a:off x="960120" y="4297680"/>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Published as an open spec; vendor-neutral.</a:t>
            </a:r>
            <a:endParaRPr lang="en-US" sz="1050" dirty="0"/>
          </a:p>
        </p:txBody>
      </p:sp>
      <p:sp>
        <p:nvSpPr>
          <p:cNvPr id="16" name="Shape 12"/>
          <p:cNvSpPr/>
          <p:nvPr/>
        </p:nvSpPr>
        <p:spPr>
          <a:xfrm>
            <a:off x="731520" y="4855464"/>
            <a:ext cx="128016" cy="128016"/>
          </a:xfrm>
          <a:prstGeom prst="rect">
            <a:avLst/>
          </a:prstGeom>
          <a:solidFill>
            <a:srgbClr val="008AD7"/>
          </a:solidFill>
          <a:ln w="12700">
            <a:solidFill>
              <a:srgbClr val="008AD7"/>
            </a:solidFill>
            <a:prstDash val="solid"/>
          </a:ln>
        </p:spPr>
        <p:txBody>
          <a:bodyPr/>
          <a:lstStyle/>
          <a:p>
            <a:endParaRPr lang="en-US"/>
          </a:p>
        </p:txBody>
      </p:sp>
      <p:sp>
        <p:nvSpPr>
          <p:cNvPr id="17" name="Text 13"/>
          <p:cNvSpPr/>
          <p:nvPr/>
        </p:nvSpPr>
        <p:spPr>
          <a:xfrm>
            <a:off x="960120" y="4736592"/>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AI assistant talks to MCP server; server exposes tools.</a:t>
            </a:r>
            <a:endParaRPr lang="en-US" sz="1050" dirty="0"/>
          </a:p>
        </p:txBody>
      </p:sp>
      <p:sp>
        <p:nvSpPr>
          <p:cNvPr id="18" name="Shape 14"/>
          <p:cNvSpPr/>
          <p:nvPr/>
        </p:nvSpPr>
        <p:spPr>
          <a:xfrm>
            <a:off x="731520" y="5294376"/>
            <a:ext cx="128016" cy="128016"/>
          </a:xfrm>
          <a:prstGeom prst="rect">
            <a:avLst/>
          </a:prstGeom>
          <a:solidFill>
            <a:srgbClr val="008AD7"/>
          </a:solidFill>
          <a:ln w="12700">
            <a:solidFill>
              <a:srgbClr val="008AD7"/>
            </a:solidFill>
            <a:prstDash val="solid"/>
          </a:ln>
        </p:spPr>
        <p:txBody>
          <a:bodyPr/>
          <a:lstStyle/>
          <a:p>
            <a:endParaRPr lang="en-US"/>
          </a:p>
        </p:txBody>
      </p:sp>
      <p:sp>
        <p:nvSpPr>
          <p:cNvPr id="19" name="Text 15"/>
          <p:cNvSpPr/>
          <p:nvPr/>
        </p:nvSpPr>
        <p:spPr>
          <a:xfrm>
            <a:off x="960120" y="5175504"/>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Standardized auth, schemas, and tool descriptions.</a:t>
            </a:r>
            <a:endParaRPr lang="en-US" sz="1050" dirty="0"/>
          </a:p>
        </p:txBody>
      </p:sp>
      <p:sp>
        <p:nvSpPr>
          <p:cNvPr id="20" name="Shape 16"/>
          <p:cNvSpPr/>
          <p:nvPr/>
        </p:nvSpPr>
        <p:spPr>
          <a:xfrm>
            <a:off x="731520" y="5733288"/>
            <a:ext cx="128016" cy="128016"/>
          </a:xfrm>
          <a:prstGeom prst="rect">
            <a:avLst/>
          </a:prstGeom>
          <a:solidFill>
            <a:srgbClr val="008AD7"/>
          </a:solidFill>
          <a:ln w="12700">
            <a:solidFill>
              <a:srgbClr val="008AD7"/>
            </a:solidFill>
            <a:prstDash val="solid"/>
          </a:ln>
        </p:spPr>
        <p:txBody>
          <a:bodyPr/>
          <a:lstStyle/>
          <a:p>
            <a:endParaRPr lang="en-US"/>
          </a:p>
        </p:txBody>
      </p:sp>
      <p:sp>
        <p:nvSpPr>
          <p:cNvPr id="21" name="Text 17"/>
          <p:cNvSpPr/>
          <p:nvPr/>
        </p:nvSpPr>
        <p:spPr>
          <a:xfrm>
            <a:off x="960120" y="5614416"/>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Adopted by Anthropic, OpenAI, Microsoft, and a growing security ecosystem.</a:t>
            </a:r>
            <a:endParaRPr lang="en-US" sz="1050" dirty="0"/>
          </a:p>
        </p:txBody>
      </p:sp>
      <p:sp>
        <p:nvSpPr>
          <p:cNvPr id="22" name="Shape 18"/>
          <p:cNvSpPr/>
          <p:nvPr/>
        </p:nvSpPr>
        <p:spPr>
          <a:xfrm>
            <a:off x="4267200" y="1965960"/>
            <a:ext cx="3627120" cy="4160520"/>
          </a:xfrm>
          <a:prstGeom prst="rect">
            <a:avLst/>
          </a:prstGeom>
          <a:solidFill>
            <a:srgbClr val="513DDC">
              <a:alpha val="70000"/>
            </a:srgbClr>
          </a:solidFill>
          <a:ln w="12700">
            <a:solidFill>
              <a:srgbClr val="008AD7"/>
            </a:solidFill>
            <a:prstDash val="solid"/>
          </a:ln>
        </p:spPr>
        <p:txBody>
          <a:bodyPr/>
          <a:lstStyle/>
          <a:p>
            <a:endParaRPr lang="en-US"/>
          </a:p>
        </p:txBody>
      </p:sp>
      <p:sp>
        <p:nvSpPr>
          <p:cNvPr id="23" name="Shape 19"/>
          <p:cNvSpPr/>
          <p:nvPr/>
        </p:nvSpPr>
        <p:spPr>
          <a:xfrm>
            <a:off x="4267200" y="1965960"/>
            <a:ext cx="3627120" cy="91440"/>
          </a:xfrm>
          <a:prstGeom prst="rect">
            <a:avLst/>
          </a:prstGeom>
          <a:solidFill>
            <a:srgbClr val="008AD7"/>
          </a:solidFill>
          <a:ln w="12700">
            <a:solidFill>
              <a:srgbClr val="008AD7"/>
            </a:solidFill>
            <a:prstDash val="solid"/>
          </a:ln>
        </p:spPr>
        <p:txBody>
          <a:bodyPr/>
          <a:lstStyle/>
          <a:p>
            <a:endParaRPr lang="en-US"/>
          </a:p>
        </p:txBody>
      </p:sp>
      <p:sp>
        <p:nvSpPr>
          <p:cNvPr id="24" name="Shape 20"/>
          <p:cNvSpPr/>
          <p:nvPr/>
        </p:nvSpPr>
        <p:spPr>
          <a:xfrm>
            <a:off x="5715000" y="228600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25" name="Image 2" descr="preencoded.png"/>
          <p:cNvPicPr>
            <a:picLocks noChangeAspect="1"/>
          </p:cNvPicPr>
          <p:nvPr/>
        </p:nvPicPr>
        <p:blipFill>
          <a:blip r:embed="rId4"/>
          <a:stretch>
            <a:fillRect/>
          </a:stretch>
        </p:blipFill>
        <p:spPr>
          <a:xfrm>
            <a:off x="5852160" y="2423160"/>
            <a:ext cx="457200" cy="457200"/>
          </a:xfrm>
          <a:prstGeom prst="rect">
            <a:avLst/>
          </a:prstGeom>
        </p:spPr>
      </p:pic>
      <p:sp>
        <p:nvSpPr>
          <p:cNvPr id="26" name="Text 21"/>
          <p:cNvSpPr/>
          <p:nvPr/>
        </p:nvSpPr>
        <p:spPr>
          <a:xfrm>
            <a:off x="4450080" y="3154680"/>
            <a:ext cx="3261360" cy="274320"/>
          </a:xfrm>
          <a:prstGeom prst="rect">
            <a:avLst/>
          </a:prstGeom>
          <a:noFill/>
          <a:ln/>
        </p:spPr>
        <p:txBody>
          <a:bodyPr wrap="square" lIns="0" tIns="0" rIns="0" bIns="0" rtlCol="0" anchor="ctr"/>
          <a:lstStyle/>
          <a:p>
            <a:pPr marL="0" indent="0" algn="ctr">
              <a:buNone/>
            </a:pPr>
            <a:r>
              <a:rPr lang="en-US" sz="1100" b="1" kern="0" spc="300" dirty="0">
                <a:solidFill>
                  <a:srgbClr val="008AD7"/>
                </a:solidFill>
                <a:latin typeface="Aptos" pitchFamily="34" charset="0"/>
                <a:ea typeface="Aptos" pitchFamily="34" charset="-122"/>
                <a:cs typeface="Aptos" pitchFamily="34" charset="-120"/>
              </a:rPr>
              <a:t>WHAT IT UNLOCKS IN THE SOC</a:t>
            </a:r>
            <a:endParaRPr lang="en-US" sz="1100" dirty="0"/>
          </a:p>
        </p:txBody>
      </p:sp>
      <p:sp>
        <p:nvSpPr>
          <p:cNvPr id="27" name="Text 22"/>
          <p:cNvSpPr/>
          <p:nvPr/>
        </p:nvSpPr>
        <p:spPr>
          <a:xfrm>
            <a:off x="4450080" y="3474720"/>
            <a:ext cx="3261360" cy="640080"/>
          </a:xfrm>
          <a:prstGeom prst="rect">
            <a:avLst/>
          </a:prstGeom>
          <a:noFill/>
          <a:ln/>
        </p:spPr>
        <p:txBody>
          <a:bodyPr wrap="square" lIns="0" tIns="0" rIns="0" bIns="0" rtlCol="0" anchor="ctr"/>
          <a:lstStyle/>
          <a:p>
            <a:pPr marL="0" indent="0" algn="ctr">
              <a:buNone/>
            </a:pPr>
            <a:r>
              <a:rPr lang="en-US" sz="1500" b="1" dirty="0">
                <a:solidFill>
                  <a:srgbClr val="FFFFFF"/>
                </a:solidFill>
                <a:latin typeface="Aptos Display" pitchFamily="34" charset="0"/>
                <a:ea typeface="Aptos Display" pitchFamily="34" charset="-122"/>
                <a:cs typeface="Aptos Display" pitchFamily="34" charset="-120"/>
              </a:rPr>
              <a:t>Analyst copilots that actually do work</a:t>
            </a:r>
            <a:endParaRPr lang="en-US" sz="1500" dirty="0"/>
          </a:p>
        </p:txBody>
      </p:sp>
      <p:sp>
        <p:nvSpPr>
          <p:cNvPr id="28" name="Shape 23"/>
          <p:cNvSpPr/>
          <p:nvPr/>
        </p:nvSpPr>
        <p:spPr>
          <a:xfrm>
            <a:off x="4632960" y="4160520"/>
            <a:ext cx="2895600" cy="0"/>
          </a:xfrm>
          <a:prstGeom prst="line">
            <a:avLst/>
          </a:prstGeom>
          <a:noFill/>
          <a:ln w="6350">
            <a:solidFill>
              <a:srgbClr val="008AD7">
                <a:alpha val="40000"/>
              </a:srgbClr>
            </a:solidFill>
            <a:prstDash val="solid"/>
          </a:ln>
        </p:spPr>
        <p:txBody>
          <a:bodyPr/>
          <a:lstStyle/>
          <a:p>
            <a:endParaRPr lang="en-US"/>
          </a:p>
        </p:txBody>
      </p:sp>
      <p:sp>
        <p:nvSpPr>
          <p:cNvPr id="29" name="Shape 24"/>
          <p:cNvSpPr/>
          <p:nvPr/>
        </p:nvSpPr>
        <p:spPr>
          <a:xfrm>
            <a:off x="4541520" y="4416552"/>
            <a:ext cx="128016" cy="128016"/>
          </a:xfrm>
          <a:prstGeom prst="rect">
            <a:avLst/>
          </a:prstGeom>
          <a:solidFill>
            <a:srgbClr val="008AD7"/>
          </a:solidFill>
          <a:ln w="12700">
            <a:solidFill>
              <a:srgbClr val="008AD7"/>
            </a:solidFill>
            <a:prstDash val="solid"/>
          </a:ln>
        </p:spPr>
        <p:txBody>
          <a:bodyPr/>
          <a:lstStyle/>
          <a:p>
            <a:endParaRPr lang="en-US"/>
          </a:p>
        </p:txBody>
      </p:sp>
      <p:sp>
        <p:nvSpPr>
          <p:cNvPr id="30" name="Text 25"/>
          <p:cNvSpPr/>
          <p:nvPr/>
        </p:nvSpPr>
        <p:spPr>
          <a:xfrm>
            <a:off x="4770120" y="4297680"/>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Query the SIEM in plain English from one assistant.</a:t>
            </a:r>
            <a:endParaRPr lang="en-US" sz="1050" dirty="0"/>
          </a:p>
        </p:txBody>
      </p:sp>
      <p:sp>
        <p:nvSpPr>
          <p:cNvPr id="31" name="Shape 26"/>
          <p:cNvSpPr/>
          <p:nvPr/>
        </p:nvSpPr>
        <p:spPr>
          <a:xfrm>
            <a:off x="4541520" y="4855464"/>
            <a:ext cx="128016" cy="128016"/>
          </a:xfrm>
          <a:prstGeom prst="rect">
            <a:avLst/>
          </a:prstGeom>
          <a:solidFill>
            <a:srgbClr val="008AD7"/>
          </a:solidFill>
          <a:ln w="12700">
            <a:solidFill>
              <a:srgbClr val="008AD7"/>
            </a:solidFill>
            <a:prstDash val="solid"/>
          </a:ln>
        </p:spPr>
        <p:txBody>
          <a:bodyPr/>
          <a:lstStyle/>
          <a:p>
            <a:endParaRPr lang="en-US"/>
          </a:p>
        </p:txBody>
      </p:sp>
      <p:sp>
        <p:nvSpPr>
          <p:cNvPr id="32" name="Text 27"/>
          <p:cNvSpPr/>
          <p:nvPr/>
        </p:nvSpPr>
        <p:spPr>
          <a:xfrm>
            <a:off x="4770120" y="4736592"/>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Open, update, and close tickets in Jira or ServiceNow.</a:t>
            </a:r>
            <a:endParaRPr lang="en-US" sz="1050" dirty="0"/>
          </a:p>
        </p:txBody>
      </p:sp>
      <p:sp>
        <p:nvSpPr>
          <p:cNvPr id="33" name="Shape 28"/>
          <p:cNvSpPr/>
          <p:nvPr/>
        </p:nvSpPr>
        <p:spPr>
          <a:xfrm>
            <a:off x="4541520" y="5294376"/>
            <a:ext cx="128016" cy="128016"/>
          </a:xfrm>
          <a:prstGeom prst="rect">
            <a:avLst/>
          </a:prstGeom>
          <a:solidFill>
            <a:srgbClr val="008AD7"/>
          </a:solidFill>
          <a:ln w="12700">
            <a:solidFill>
              <a:srgbClr val="008AD7"/>
            </a:solidFill>
            <a:prstDash val="solid"/>
          </a:ln>
        </p:spPr>
        <p:txBody>
          <a:bodyPr/>
          <a:lstStyle/>
          <a:p>
            <a:endParaRPr lang="en-US"/>
          </a:p>
        </p:txBody>
      </p:sp>
      <p:sp>
        <p:nvSpPr>
          <p:cNvPr id="34" name="Text 29"/>
          <p:cNvSpPr/>
          <p:nvPr/>
        </p:nvSpPr>
        <p:spPr>
          <a:xfrm>
            <a:off x="4770120" y="5175504"/>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Pull threat intel context from MISP, OpenCTI, or vendor feeds.</a:t>
            </a:r>
            <a:endParaRPr lang="en-US" sz="1050" dirty="0"/>
          </a:p>
        </p:txBody>
      </p:sp>
      <p:sp>
        <p:nvSpPr>
          <p:cNvPr id="35" name="Shape 30"/>
          <p:cNvSpPr/>
          <p:nvPr/>
        </p:nvSpPr>
        <p:spPr>
          <a:xfrm>
            <a:off x="4541520" y="5733288"/>
            <a:ext cx="128016" cy="128016"/>
          </a:xfrm>
          <a:prstGeom prst="rect">
            <a:avLst/>
          </a:prstGeom>
          <a:solidFill>
            <a:srgbClr val="008AD7"/>
          </a:solidFill>
          <a:ln w="12700">
            <a:solidFill>
              <a:srgbClr val="008AD7"/>
            </a:solidFill>
            <a:prstDash val="solid"/>
          </a:ln>
        </p:spPr>
        <p:txBody>
          <a:bodyPr/>
          <a:lstStyle/>
          <a:p>
            <a:endParaRPr lang="en-US"/>
          </a:p>
        </p:txBody>
      </p:sp>
      <p:sp>
        <p:nvSpPr>
          <p:cNvPr id="36" name="Text 31"/>
          <p:cNvSpPr/>
          <p:nvPr/>
        </p:nvSpPr>
        <p:spPr>
          <a:xfrm>
            <a:off x="4770120" y="5614416"/>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Trigger SOAR playbooks; read from readiness progress.</a:t>
            </a:r>
            <a:endParaRPr lang="en-US" sz="1050" dirty="0"/>
          </a:p>
        </p:txBody>
      </p:sp>
      <p:sp>
        <p:nvSpPr>
          <p:cNvPr id="37" name="Shape 32"/>
          <p:cNvSpPr/>
          <p:nvPr/>
        </p:nvSpPr>
        <p:spPr>
          <a:xfrm>
            <a:off x="8077200" y="1965960"/>
            <a:ext cx="3627120" cy="4160520"/>
          </a:xfrm>
          <a:prstGeom prst="rect">
            <a:avLst/>
          </a:prstGeom>
          <a:solidFill>
            <a:srgbClr val="513DDC">
              <a:alpha val="70000"/>
            </a:srgbClr>
          </a:solidFill>
          <a:ln w="12700">
            <a:solidFill>
              <a:srgbClr val="008AD7"/>
            </a:solidFill>
            <a:prstDash val="solid"/>
          </a:ln>
        </p:spPr>
        <p:txBody>
          <a:bodyPr/>
          <a:lstStyle/>
          <a:p>
            <a:endParaRPr lang="en-US"/>
          </a:p>
        </p:txBody>
      </p:sp>
      <p:sp>
        <p:nvSpPr>
          <p:cNvPr id="38" name="Shape 33"/>
          <p:cNvSpPr/>
          <p:nvPr/>
        </p:nvSpPr>
        <p:spPr>
          <a:xfrm>
            <a:off x="8077200" y="1965960"/>
            <a:ext cx="3627120" cy="91440"/>
          </a:xfrm>
          <a:prstGeom prst="rect">
            <a:avLst/>
          </a:prstGeom>
          <a:solidFill>
            <a:srgbClr val="008AD7"/>
          </a:solidFill>
          <a:ln w="12700">
            <a:solidFill>
              <a:srgbClr val="008AD7"/>
            </a:solidFill>
            <a:prstDash val="solid"/>
          </a:ln>
        </p:spPr>
        <p:txBody>
          <a:bodyPr/>
          <a:lstStyle/>
          <a:p>
            <a:endParaRPr lang="en-US"/>
          </a:p>
        </p:txBody>
      </p:sp>
      <p:sp>
        <p:nvSpPr>
          <p:cNvPr id="39" name="Shape 34"/>
          <p:cNvSpPr/>
          <p:nvPr/>
        </p:nvSpPr>
        <p:spPr>
          <a:xfrm>
            <a:off x="9525000" y="2286000"/>
            <a:ext cx="731520" cy="731520"/>
          </a:xfrm>
          <a:prstGeom prst="ellipse">
            <a:avLst/>
          </a:prstGeom>
          <a:solidFill>
            <a:srgbClr val="008AD7"/>
          </a:solidFill>
          <a:ln w="12700">
            <a:solidFill>
              <a:srgbClr val="008AD7"/>
            </a:solidFill>
            <a:prstDash val="solid"/>
          </a:ln>
        </p:spPr>
        <p:txBody>
          <a:bodyPr/>
          <a:lstStyle/>
          <a:p>
            <a:endParaRPr lang="en-US"/>
          </a:p>
        </p:txBody>
      </p:sp>
      <p:pic>
        <p:nvPicPr>
          <p:cNvPr id="40" name="Image 3" descr="preencoded.png"/>
          <p:cNvPicPr>
            <a:picLocks noChangeAspect="1"/>
          </p:cNvPicPr>
          <p:nvPr/>
        </p:nvPicPr>
        <p:blipFill>
          <a:blip r:embed="rId5"/>
          <a:stretch>
            <a:fillRect/>
          </a:stretch>
        </p:blipFill>
        <p:spPr>
          <a:xfrm>
            <a:off x="9662160" y="2423160"/>
            <a:ext cx="457200" cy="457200"/>
          </a:xfrm>
          <a:prstGeom prst="rect">
            <a:avLst/>
          </a:prstGeom>
        </p:spPr>
      </p:pic>
      <p:sp>
        <p:nvSpPr>
          <p:cNvPr id="41" name="Text 35"/>
          <p:cNvSpPr/>
          <p:nvPr/>
        </p:nvSpPr>
        <p:spPr>
          <a:xfrm>
            <a:off x="8260080" y="3154680"/>
            <a:ext cx="3261360" cy="274320"/>
          </a:xfrm>
          <a:prstGeom prst="rect">
            <a:avLst/>
          </a:prstGeom>
          <a:noFill/>
          <a:ln/>
        </p:spPr>
        <p:txBody>
          <a:bodyPr wrap="square" lIns="0" tIns="0" rIns="0" bIns="0" rtlCol="0" anchor="ctr"/>
          <a:lstStyle/>
          <a:p>
            <a:pPr marL="0" indent="0" algn="ctr">
              <a:buNone/>
            </a:pPr>
            <a:r>
              <a:rPr lang="en-US" sz="1100" b="1" kern="0" spc="300" dirty="0">
                <a:solidFill>
                  <a:srgbClr val="008AD7"/>
                </a:solidFill>
                <a:latin typeface="Aptos" pitchFamily="34" charset="0"/>
                <a:ea typeface="Aptos" pitchFamily="34" charset="-122"/>
                <a:cs typeface="Aptos" pitchFamily="34" charset="-120"/>
              </a:rPr>
              <a:t>WHY NOW</a:t>
            </a:r>
            <a:endParaRPr lang="en-US" sz="1100" dirty="0"/>
          </a:p>
        </p:txBody>
      </p:sp>
      <p:sp>
        <p:nvSpPr>
          <p:cNvPr id="42" name="Text 36"/>
          <p:cNvSpPr/>
          <p:nvPr/>
        </p:nvSpPr>
        <p:spPr>
          <a:xfrm>
            <a:off x="8260080" y="3474720"/>
            <a:ext cx="3261360" cy="640080"/>
          </a:xfrm>
          <a:prstGeom prst="rect">
            <a:avLst/>
          </a:prstGeom>
          <a:noFill/>
          <a:ln/>
        </p:spPr>
        <p:txBody>
          <a:bodyPr wrap="square" lIns="0" tIns="0" rIns="0" bIns="0" rtlCol="0" anchor="ctr"/>
          <a:lstStyle/>
          <a:p>
            <a:pPr marL="0" indent="0" algn="ctr">
              <a:buNone/>
            </a:pPr>
            <a:r>
              <a:rPr lang="en-US" sz="1500" b="1" dirty="0">
                <a:solidFill>
                  <a:srgbClr val="FFFFFF"/>
                </a:solidFill>
                <a:latin typeface="Aptos Display" pitchFamily="34" charset="0"/>
                <a:ea typeface="Aptos Display" pitchFamily="34" charset="-122"/>
                <a:cs typeface="Aptos Display" pitchFamily="34" charset="-120"/>
              </a:rPr>
              <a:t>The integration tax just dropped</a:t>
            </a:r>
            <a:endParaRPr lang="en-US" sz="1500" dirty="0"/>
          </a:p>
        </p:txBody>
      </p:sp>
      <p:sp>
        <p:nvSpPr>
          <p:cNvPr id="43" name="Shape 37"/>
          <p:cNvSpPr/>
          <p:nvPr/>
        </p:nvSpPr>
        <p:spPr>
          <a:xfrm>
            <a:off x="8442960" y="4160520"/>
            <a:ext cx="2895600" cy="0"/>
          </a:xfrm>
          <a:prstGeom prst="line">
            <a:avLst/>
          </a:prstGeom>
          <a:noFill/>
          <a:ln w="6350">
            <a:solidFill>
              <a:srgbClr val="008AD7">
                <a:alpha val="40000"/>
              </a:srgbClr>
            </a:solidFill>
            <a:prstDash val="solid"/>
          </a:ln>
        </p:spPr>
        <p:txBody>
          <a:bodyPr/>
          <a:lstStyle/>
          <a:p>
            <a:endParaRPr lang="en-US"/>
          </a:p>
        </p:txBody>
      </p:sp>
      <p:sp>
        <p:nvSpPr>
          <p:cNvPr id="44" name="Shape 38"/>
          <p:cNvSpPr/>
          <p:nvPr/>
        </p:nvSpPr>
        <p:spPr>
          <a:xfrm>
            <a:off x="8351520" y="4416552"/>
            <a:ext cx="128016" cy="128016"/>
          </a:xfrm>
          <a:prstGeom prst="rect">
            <a:avLst/>
          </a:prstGeom>
          <a:solidFill>
            <a:srgbClr val="008AD7"/>
          </a:solidFill>
          <a:ln w="12700">
            <a:solidFill>
              <a:srgbClr val="008AD7"/>
            </a:solidFill>
            <a:prstDash val="solid"/>
          </a:ln>
        </p:spPr>
        <p:txBody>
          <a:bodyPr/>
          <a:lstStyle/>
          <a:p>
            <a:endParaRPr lang="en-US"/>
          </a:p>
        </p:txBody>
      </p:sp>
      <p:sp>
        <p:nvSpPr>
          <p:cNvPr id="45" name="Text 39"/>
          <p:cNvSpPr/>
          <p:nvPr/>
        </p:nvSpPr>
        <p:spPr>
          <a:xfrm>
            <a:off x="8580120" y="4297680"/>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Bespoke API integrations are how SOCs lose 6-12 months per year.</a:t>
            </a:r>
            <a:endParaRPr lang="en-US" sz="1050" dirty="0"/>
          </a:p>
        </p:txBody>
      </p:sp>
      <p:sp>
        <p:nvSpPr>
          <p:cNvPr id="46" name="Shape 40"/>
          <p:cNvSpPr/>
          <p:nvPr/>
        </p:nvSpPr>
        <p:spPr>
          <a:xfrm>
            <a:off x="8351520" y="4855464"/>
            <a:ext cx="128016" cy="128016"/>
          </a:xfrm>
          <a:prstGeom prst="rect">
            <a:avLst/>
          </a:prstGeom>
          <a:solidFill>
            <a:srgbClr val="008AD7"/>
          </a:solidFill>
          <a:ln w="12700">
            <a:solidFill>
              <a:srgbClr val="008AD7"/>
            </a:solidFill>
            <a:prstDash val="solid"/>
          </a:ln>
        </p:spPr>
        <p:txBody>
          <a:bodyPr/>
          <a:lstStyle/>
          <a:p>
            <a:endParaRPr lang="en-US"/>
          </a:p>
        </p:txBody>
      </p:sp>
      <p:sp>
        <p:nvSpPr>
          <p:cNvPr id="47" name="Text 41"/>
          <p:cNvSpPr/>
          <p:nvPr/>
        </p:nvSpPr>
        <p:spPr>
          <a:xfrm>
            <a:off x="8580120" y="4736592"/>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MCP replaces N-by-M integration work with N plus M.</a:t>
            </a:r>
            <a:endParaRPr lang="en-US" sz="1050" dirty="0"/>
          </a:p>
        </p:txBody>
      </p:sp>
      <p:sp>
        <p:nvSpPr>
          <p:cNvPr id="48" name="Shape 42"/>
          <p:cNvSpPr/>
          <p:nvPr/>
        </p:nvSpPr>
        <p:spPr>
          <a:xfrm>
            <a:off x="8351520" y="5294376"/>
            <a:ext cx="128016" cy="128016"/>
          </a:xfrm>
          <a:prstGeom prst="rect">
            <a:avLst/>
          </a:prstGeom>
          <a:solidFill>
            <a:srgbClr val="008AD7"/>
          </a:solidFill>
          <a:ln w="12700">
            <a:solidFill>
              <a:srgbClr val="008AD7"/>
            </a:solidFill>
            <a:prstDash val="solid"/>
          </a:ln>
        </p:spPr>
        <p:txBody>
          <a:bodyPr/>
          <a:lstStyle/>
          <a:p>
            <a:endParaRPr lang="en-US"/>
          </a:p>
        </p:txBody>
      </p:sp>
      <p:sp>
        <p:nvSpPr>
          <p:cNvPr id="49" name="Text 43"/>
          <p:cNvSpPr/>
          <p:nvPr/>
        </p:nvSpPr>
        <p:spPr>
          <a:xfrm>
            <a:off x="8580120" y="5175504"/>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Analysts can compose workflows; engineering ships the servers.</a:t>
            </a:r>
            <a:endParaRPr lang="en-US" sz="1050" dirty="0"/>
          </a:p>
        </p:txBody>
      </p:sp>
      <p:sp>
        <p:nvSpPr>
          <p:cNvPr id="50" name="Shape 44"/>
          <p:cNvSpPr/>
          <p:nvPr/>
        </p:nvSpPr>
        <p:spPr>
          <a:xfrm>
            <a:off x="8351520" y="5733288"/>
            <a:ext cx="128016" cy="128016"/>
          </a:xfrm>
          <a:prstGeom prst="rect">
            <a:avLst/>
          </a:prstGeom>
          <a:solidFill>
            <a:srgbClr val="008AD7"/>
          </a:solidFill>
          <a:ln w="12700">
            <a:solidFill>
              <a:srgbClr val="008AD7"/>
            </a:solidFill>
            <a:prstDash val="solid"/>
          </a:ln>
        </p:spPr>
        <p:txBody>
          <a:bodyPr/>
          <a:lstStyle/>
          <a:p>
            <a:endParaRPr lang="en-US"/>
          </a:p>
        </p:txBody>
      </p:sp>
      <p:sp>
        <p:nvSpPr>
          <p:cNvPr id="51" name="Text 45"/>
          <p:cNvSpPr/>
          <p:nvPr/>
        </p:nvSpPr>
        <p:spPr>
          <a:xfrm>
            <a:off x="8580120" y="5614416"/>
            <a:ext cx="2941320" cy="411480"/>
          </a:xfrm>
          <a:prstGeom prst="rect">
            <a:avLst/>
          </a:prstGeom>
          <a:noFill/>
          <a:ln/>
        </p:spPr>
        <p:txBody>
          <a:bodyPr wrap="square" lIns="0" tIns="0" rIns="0" bIns="0" rtlCol="0" anchor="ctr"/>
          <a:lstStyle/>
          <a:p>
            <a:pPr marL="0" indent="0">
              <a:buNone/>
            </a:pPr>
            <a:r>
              <a:rPr lang="en-US" sz="1050" dirty="0">
                <a:solidFill>
                  <a:srgbClr val="FFFFFF"/>
                </a:solidFill>
                <a:latin typeface="Aptos" pitchFamily="34" charset="0"/>
                <a:ea typeface="Aptos" pitchFamily="34" charset="-122"/>
                <a:cs typeface="Aptos" pitchFamily="34" charset="-120"/>
              </a:rPr>
              <a:t>Vendors that don't speak MCP risk becoming dead-end islands.</a:t>
            </a:r>
            <a:endParaRPr lang="en-US" sz="1050" dirty="0"/>
          </a:p>
        </p:txBody>
      </p:sp>
      <p:sp>
        <p:nvSpPr>
          <p:cNvPr id="52" name="Text 46"/>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Bottom line: MCP turns your AI assistant from a clever chatbot into an operator with hands. Treat it accordingly.</a:t>
            </a:r>
            <a:endParaRPr lang="en-US" sz="1200" dirty="0"/>
          </a:p>
        </p:txBody>
      </p:sp>
      <p:sp>
        <p:nvSpPr>
          <p:cNvPr id="54" name="Shape 47"/>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55" name="Text 48"/>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GenAI in tools and MCP in the SOC</a:t>
            </a:r>
            <a:endParaRPr lang="en-US" sz="900" dirty="0"/>
          </a:p>
        </p:txBody>
      </p:sp>
      <p:sp>
        <p:nvSpPr>
          <p:cNvPr id="56" name="Text 49"/>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MCP EXPLAINED</a:t>
            </a:r>
            <a:endParaRPr lang="en-US" sz="900" dirty="0"/>
          </a:p>
        </p:txBody>
      </p:sp>
      <p:pic>
        <p:nvPicPr>
          <p:cNvPr id="53" name="Picture 52" descr="NICE | Conference and Expo">
            <a:extLst>
              <a:ext uri="{FF2B5EF4-FFF2-40B4-BE49-F238E27FC236}">
                <a16:creationId xmlns:a16="http://schemas.microsoft.com/office/drawing/2014/main" id="{E101210E-88A5-BA07-F4CE-132DFEFA260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HOW MCP WORKS</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MCP architecture in one picture</a:t>
            </a:r>
            <a:endParaRPr lang="en-US" sz="2800" dirty="0"/>
          </a:p>
        </p:txBody>
      </p:sp>
      <p:sp>
        <p:nvSpPr>
          <p:cNvPr id="6" name="Text 3"/>
          <p:cNvSpPr/>
          <p:nvPr/>
        </p:nvSpPr>
        <p:spPr>
          <a:xfrm>
            <a:off x="2011680" y="1143000"/>
            <a:ext cx="9601200" cy="640080"/>
          </a:xfrm>
          <a:prstGeom prst="rect">
            <a:avLst/>
          </a:prstGeom>
          <a:noFill/>
          <a:ln/>
        </p:spPr>
        <p:txBody>
          <a:bodyPr wrap="square" lIns="0" tIns="0" rIns="0" bIns="0" rtlCol="0" anchor="ctr"/>
          <a:lstStyle/>
          <a:p>
            <a:pPr marL="0" indent="0">
              <a:buNone/>
            </a:pPr>
            <a:r>
              <a:rPr lang="en-US" sz="1300" dirty="0">
                <a:solidFill>
                  <a:srgbClr val="D4D4E4"/>
                </a:solidFill>
                <a:latin typeface="Aptos" pitchFamily="34" charset="0"/>
                <a:ea typeface="Aptos" pitchFamily="34" charset="-122"/>
                <a:cs typeface="Aptos" pitchFamily="34" charset="-120"/>
              </a:rPr>
              <a:t>A simple client-server pattern. The AI assistant is the client; the MCP server exposes capabilities; the protocol in the middle is open and uniform across vendors.</a:t>
            </a:r>
            <a:endParaRPr lang="en-US" sz="1300" dirty="0"/>
          </a:p>
        </p:txBody>
      </p:sp>
      <p:sp>
        <p:nvSpPr>
          <p:cNvPr id="7" name="Shape 4"/>
          <p:cNvSpPr/>
          <p:nvPr/>
        </p:nvSpPr>
        <p:spPr>
          <a:xfrm>
            <a:off x="457200" y="1965960"/>
            <a:ext cx="1463040" cy="3383280"/>
          </a:xfrm>
          <a:prstGeom prst="rect">
            <a:avLst/>
          </a:prstGeom>
          <a:solidFill>
            <a:srgbClr val="140240">
              <a:alpha val="82000"/>
            </a:srgbClr>
          </a:solidFill>
          <a:ln w="9525">
            <a:solidFill>
              <a:srgbClr val="008AD7">
                <a:alpha val="40000"/>
              </a:srgbClr>
            </a:solidFill>
            <a:prstDash val="solid"/>
          </a:ln>
        </p:spPr>
        <p:txBody>
          <a:bodyPr/>
          <a:lstStyle/>
          <a:p>
            <a:endParaRPr lang="en-US"/>
          </a:p>
        </p:txBody>
      </p:sp>
      <p:sp>
        <p:nvSpPr>
          <p:cNvPr id="8" name="Shape 5"/>
          <p:cNvSpPr/>
          <p:nvPr/>
        </p:nvSpPr>
        <p:spPr>
          <a:xfrm>
            <a:off x="777240" y="228600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9" name="Image 1" descr="preencoded.png"/>
          <p:cNvPicPr>
            <a:picLocks noChangeAspect="1"/>
          </p:cNvPicPr>
          <p:nvPr/>
        </p:nvPicPr>
        <p:blipFill>
          <a:blip r:embed="rId3"/>
          <a:stretch>
            <a:fillRect/>
          </a:stretch>
        </p:blipFill>
        <p:spPr>
          <a:xfrm>
            <a:off x="914400" y="2423160"/>
            <a:ext cx="548640" cy="548640"/>
          </a:xfrm>
          <a:prstGeom prst="rect">
            <a:avLst/>
          </a:prstGeom>
        </p:spPr>
      </p:pic>
      <p:sp>
        <p:nvSpPr>
          <p:cNvPr id="10" name="Text 6"/>
          <p:cNvSpPr/>
          <p:nvPr/>
        </p:nvSpPr>
        <p:spPr>
          <a:xfrm>
            <a:off x="457200" y="3246120"/>
            <a:ext cx="1463040" cy="274320"/>
          </a:xfrm>
          <a:prstGeom prst="rect">
            <a:avLst/>
          </a:prstGeom>
          <a:noFill/>
          <a:ln/>
        </p:spPr>
        <p:txBody>
          <a:bodyPr wrap="square" lIns="0" tIns="0" rIns="0" bIns="0" rtlCol="0" anchor="ctr"/>
          <a:lstStyle/>
          <a:p>
            <a:pPr marL="0" indent="0" algn="ctr">
              <a:buNone/>
            </a:pPr>
            <a:r>
              <a:rPr lang="en-US" sz="1000" b="1" kern="0" spc="300" dirty="0">
                <a:solidFill>
                  <a:srgbClr val="008AD7"/>
                </a:solidFill>
                <a:latin typeface="Aptos" pitchFamily="34" charset="0"/>
                <a:ea typeface="Aptos" pitchFamily="34" charset="-122"/>
                <a:cs typeface="Aptos" pitchFamily="34" charset="-120"/>
              </a:rPr>
              <a:t>ANALYST</a:t>
            </a:r>
            <a:endParaRPr lang="en-US" sz="1000" dirty="0"/>
          </a:p>
        </p:txBody>
      </p:sp>
      <p:sp>
        <p:nvSpPr>
          <p:cNvPr id="11" name="Text 7"/>
          <p:cNvSpPr/>
          <p:nvPr/>
        </p:nvSpPr>
        <p:spPr>
          <a:xfrm>
            <a:off x="548640" y="3611880"/>
            <a:ext cx="1280160" cy="1371600"/>
          </a:xfrm>
          <a:prstGeom prst="rect">
            <a:avLst/>
          </a:prstGeom>
          <a:noFill/>
          <a:ln/>
        </p:spPr>
        <p:txBody>
          <a:bodyPr wrap="square" lIns="0" tIns="0" rIns="0" bIns="0" rtlCol="0" anchor="ctr"/>
          <a:lstStyle/>
          <a:p>
            <a:pPr marL="0" indent="0" algn="ctr">
              <a:buNone/>
            </a:pPr>
            <a:r>
              <a:rPr lang="en-US" sz="950" i="1" dirty="0">
                <a:solidFill>
                  <a:srgbClr val="FFFFFF"/>
                </a:solidFill>
                <a:latin typeface="Aptos" pitchFamily="34" charset="0"/>
                <a:ea typeface="Aptos" pitchFamily="34" charset="-122"/>
                <a:cs typeface="Aptos" pitchFamily="34" charset="-120"/>
              </a:rPr>
              <a:t>"Show me failed logins from Russia in the last 24 hours and open a ticket."</a:t>
            </a:r>
            <a:endParaRPr lang="en-US" sz="950" dirty="0"/>
          </a:p>
        </p:txBody>
      </p:sp>
      <p:sp>
        <p:nvSpPr>
          <p:cNvPr id="12" name="Shape 8"/>
          <p:cNvSpPr/>
          <p:nvPr/>
        </p:nvSpPr>
        <p:spPr>
          <a:xfrm>
            <a:off x="1965960" y="3657600"/>
            <a:ext cx="365760" cy="0"/>
          </a:xfrm>
          <a:prstGeom prst="line">
            <a:avLst/>
          </a:prstGeom>
          <a:noFill/>
          <a:ln w="38100">
            <a:solidFill>
              <a:srgbClr val="008AD7"/>
            </a:solidFill>
            <a:prstDash val="solid"/>
            <a:tailEnd type="triangle"/>
          </a:ln>
        </p:spPr>
        <p:txBody>
          <a:bodyPr/>
          <a:lstStyle/>
          <a:p>
            <a:endParaRPr lang="en-US"/>
          </a:p>
        </p:txBody>
      </p:sp>
      <p:sp>
        <p:nvSpPr>
          <p:cNvPr id="13" name="Shape 9"/>
          <p:cNvSpPr/>
          <p:nvPr/>
        </p:nvSpPr>
        <p:spPr>
          <a:xfrm>
            <a:off x="2331720" y="1965960"/>
            <a:ext cx="2743200" cy="3383280"/>
          </a:xfrm>
          <a:prstGeom prst="rect">
            <a:avLst/>
          </a:prstGeom>
          <a:solidFill>
            <a:srgbClr val="513DDC">
              <a:alpha val="70000"/>
            </a:srgbClr>
          </a:solidFill>
          <a:ln w="12700">
            <a:solidFill>
              <a:srgbClr val="008AD7"/>
            </a:solidFill>
            <a:prstDash val="solid"/>
          </a:ln>
        </p:spPr>
        <p:txBody>
          <a:bodyPr/>
          <a:lstStyle/>
          <a:p>
            <a:endParaRPr lang="en-US"/>
          </a:p>
        </p:txBody>
      </p:sp>
      <p:sp>
        <p:nvSpPr>
          <p:cNvPr id="14" name="Shape 10"/>
          <p:cNvSpPr/>
          <p:nvPr/>
        </p:nvSpPr>
        <p:spPr>
          <a:xfrm>
            <a:off x="2331720" y="1965960"/>
            <a:ext cx="2743200" cy="91440"/>
          </a:xfrm>
          <a:prstGeom prst="rect">
            <a:avLst/>
          </a:prstGeom>
          <a:solidFill>
            <a:srgbClr val="008AD7"/>
          </a:solidFill>
          <a:ln w="12700">
            <a:solidFill>
              <a:srgbClr val="008AD7"/>
            </a:solidFill>
            <a:prstDash val="solid"/>
          </a:ln>
        </p:spPr>
        <p:txBody>
          <a:bodyPr/>
          <a:lstStyle/>
          <a:p>
            <a:endParaRPr lang="en-US"/>
          </a:p>
        </p:txBody>
      </p:sp>
      <p:sp>
        <p:nvSpPr>
          <p:cNvPr id="15" name="Shape 11"/>
          <p:cNvSpPr/>
          <p:nvPr/>
        </p:nvSpPr>
        <p:spPr>
          <a:xfrm>
            <a:off x="3291840" y="228600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16" name="Image 2" descr="preencoded.png"/>
          <p:cNvPicPr>
            <a:picLocks noChangeAspect="1"/>
          </p:cNvPicPr>
          <p:nvPr/>
        </p:nvPicPr>
        <p:blipFill>
          <a:blip r:embed="rId4"/>
          <a:stretch>
            <a:fillRect/>
          </a:stretch>
        </p:blipFill>
        <p:spPr>
          <a:xfrm>
            <a:off x="3429000" y="2423160"/>
            <a:ext cx="548640" cy="548640"/>
          </a:xfrm>
          <a:prstGeom prst="rect">
            <a:avLst/>
          </a:prstGeom>
        </p:spPr>
      </p:pic>
      <p:sp>
        <p:nvSpPr>
          <p:cNvPr id="17" name="Text 12"/>
          <p:cNvSpPr/>
          <p:nvPr/>
        </p:nvSpPr>
        <p:spPr>
          <a:xfrm>
            <a:off x="2331720" y="3246120"/>
            <a:ext cx="2743200" cy="274320"/>
          </a:xfrm>
          <a:prstGeom prst="rect">
            <a:avLst/>
          </a:prstGeom>
          <a:noFill/>
          <a:ln/>
        </p:spPr>
        <p:txBody>
          <a:bodyPr wrap="square" lIns="0" tIns="0" rIns="0" bIns="0" rtlCol="0" anchor="ctr"/>
          <a:lstStyle/>
          <a:p>
            <a:pPr marL="0" indent="0" algn="ctr">
              <a:buNone/>
            </a:pPr>
            <a:r>
              <a:rPr lang="en-US" sz="1000" b="1" kern="0" spc="300" dirty="0">
                <a:solidFill>
                  <a:srgbClr val="008AD7"/>
                </a:solidFill>
                <a:latin typeface="Aptos" pitchFamily="34" charset="0"/>
                <a:ea typeface="Aptos" pitchFamily="34" charset="-122"/>
                <a:cs typeface="Aptos" pitchFamily="34" charset="-120"/>
              </a:rPr>
              <a:t>AI ASSISTANT</a:t>
            </a:r>
            <a:endParaRPr lang="en-US" sz="1000" dirty="0"/>
          </a:p>
        </p:txBody>
      </p:sp>
      <p:sp>
        <p:nvSpPr>
          <p:cNvPr id="18" name="Text 13"/>
          <p:cNvSpPr/>
          <p:nvPr/>
        </p:nvSpPr>
        <p:spPr>
          <a:xfrm>
            <a:off x="2331720" y="3520440"/>
            <a:ext cx="2743200" cy="274320"/>
          </a:xfrm>
          <a:prstGeom prst="rect">
            <a:avLst/>
          </a:prstGeom>
          <a:noFill/>
          <a:ln/>
        </p:spPr>
        <p:txBody>
          <a:bodyPr wrap="square" lIns="0" tIns="0" rIns="0" bIns="0" rtlCol="0" anchor="ctr"/>
          <a:lstStyle/>
          <a:p>
            <a:pPr marL="0" indent="0" algn="ctr">
              <a:buNone/>
            </a:pPr>
            <a:r>
              <a:rPr lang="en-US" sz="1000" dirty="0">
                <a:solidFill>
                  <a:srgbClr val="D4D4E4"/>
                </a:solidFill>
                <a:latin typeface="Aptos" pitchFamily="34" charset="0"/>
                <a:ea typeface="Aptos" pitchFamily="34" charset="-122"/>
                <a:cs typeface="Aptos" pitchFamily="34" charset="-120"/>
              </a:rPr>
              <a:t>Claude, Copilot, Cursor, vendor copilots</a:t>
            </a:r>
            <a:endParaRPr lang="en-US" sz="1000" dirty="0"/>
          </a:p>
        </p:txBody>
      </p:sp>
      <p:sp>
        <p:nvSpPr>
          <p:cNvPr id="19" name="Shape 14"/>
          <p:cNvSpPr/>
          <p:nvPr/>
        </p:nvSpPr>
        <p:spPr>
          <a:xfrm>
            <a:off x="2606040" y="3931920"/>
            <a:ext cx="2194560" cy="1188720"/>
          </a:xfrm>
          <a:prstGeom prst="rect">
            <a:avLst/>
          </a:prstGeom>
          <a:solidFill>
            <a:srgbClr val="140240">
              <a:alpha val="82000"/>
            </a:srgbClr>
          </a:solidFill>
          <a:ln w="9525">
            <a:solidFill>
              <a:srgbClr val="008AD7">
                <a:alpha val="60000"/>
              </a:srgbClr>
            </a:solidFill>
            <a:prstDash val="dash"/>
          </a:ln>
        </p:spPr>
        <p:txBody>
          <a:bodyPr/>
          <a:lstStyle/>
          <a:p>
            <a:endParaRPr lang="en-US"/>
          </a:p>
        </p:txBody>
      </p:sp>
      <p:pic>
        <p:nvPicPr>
          <p:cNvPr id="20" name="Image 3" descr="preencoded.png"/>
          <p:cNvPicPr>
            <a:picLocks noChangeAspect="1"/>
          </p:cNvPicPr>
          <p:nvPr/>
        </p:nvPicPr>
        <p:blipFill>
          <a:blip r:embed="rId5"/>
          <a:stretch>
            <a:fillRect/>
          </a:stretch>
        </p:blipFill>
        <p:spPr>
          <a:xfrm>
            <a:off x="2743200" y="4069080"/>
            <a:ext cx="292608" cy="292608"/>
          </a:xfrm>
          <a:prstGeom prst="rect">
            <a:avLst/>
          </a:prstGeom>
        </p:spPr>
      </p:pic>
      <p:sp>
        <p:nvSpPr>
          <p:cNvPr id="21" name="Text 15"/>
          <p:cNvSpPr/>
          <p:nvPr/>
        </p:nvSpPr>
        <p:spPr>
          <a:xfrm>
            <a:off x="3108960" y="4069080"/>
            <a:ext cx="1874520" cy="274320"/>
          </a:xfrm>
          <a:prstGeom prst="rect">
            <a:avLst/>
          </a:prstGeom>
          <a:noFill/>
          <a:ln/>
        </p:spPr>
        <p:txBody>
          <a:bodyPr wrap="square" lIns="0" tIns="0" rIns="0" bIns="0" rtlCol="0" anchor="ctr"/>
          <a:lstStyle/>
          <a:p>
            <a:pPr marL="0" indent="0">
              <a:buNone/>
            </a:pPr>
            <a:r>
              <a:rPr lang="en-US" sz="900" b="1" kern="0" spc="300" dirty="0">
                <a:solidFill>
                  <a:srgbClr val="008AD7"/>
                </a:solidFill>
                <a:latin typeface="Aptos" pitchFamily="34" charset="0"/>
                <a:ea typeface="Aptos" pitchFamily="34" charset="-122"/>
                <a:cs typeface="Aptos" pitchFamily="34" charset="-120"/>
              </a:rPr>
              <a:t>MCP CLIENT</a:t>
            </a:r>
            <a:endParaRPr lang="en-US" sz="900" dirty="0"/>
          </a:p>
        </p:txBody>
      </p:sp>
      <p:sp>
        <p:nvSpPr>
          <p:cNvPr id="22" name="Text 16"/>
          <p:cNvSpPr/>
          <p:nvPr/>
        </p:nvSpPr>
        <p:spPr>
          <a:xfrm>
            <a:off x="2697480" y="4434840"/>
            <a:ext cx="2194560" cy="640080"/>
          </a:xfrm>
          <a:prstGeom prst="rect">
            <a:avLst/>
          </a:prstGeom>
          <a:noFill/>
          <a:ln/>
        </p:spPr>
        <p:txBody>
          <a:bodyPr wrap="square" lIns="0" tIns="0" rIns="0" bIns="0" rtlCol="0" anchor="ctr"/>
          <a:lstStyle/>
          <a:p>
            <a:pPr marL="0" indent="0" algn="ctr">
              <a:buNone/>
            </a:pPr>
            <a:r>
              <a:rPr lang="en-US" sz="950" dirty="0">
                <a:solidFill>
                  <a:srgbClr val="FFFFFF"/>
                </a:solidFill>
                <a:latin typeface="Aptos" pitchFamily="34" charset="0"/>
                <a:ea typeface="Aptos" pitchFamily="34" charset="-122"/>
                <a:cs typeface="Aptos" pitchFamily="34" charset="-120"/>
              </a:rPr>
              <a:t>Discovers servers, lists tools, sends JSON-RPC calls.</a:t>
            </a:r>
            <a:endParaRPr lang="en-US" sz="950" dirty="0"/>
          </a:p>
        </p:txBody>
      </p:sp>
      <p:sp>
        <p:nvSpPr>
          <p:cNvPr id="23" name="Shape 17"/>
          <p:cNvSpPr/>
          <p:nvPr/>
        </p:nvSpPr>
        <p:spPr>
          <a:xfrm>
            <a:off x="5212080" y="3246120"/>
            <a:ext cx="1325880" cy="822960"/>
          </a:xfrm>
          <a:prstGeom prst="rect">
            <a:avLst/>
          </a:prstGeom>
          <a:solidFill>
            <a:srgbClr val="140240">
              <a:alpha val="82000"/>
            </a:srgbClr>
          </a:solidFill>
          <a:ln w="9525">
            <a:solidFill>
              <a:srgbClr val="008AD7"/>
            </a:solidFill>
            <a:prstDash val="dash"/>
          </a:ln>
        </p:spPr>
        <p:txBody>
          <a:bodyPr/>
          <a:lstStyle/>
          <a:p>
            <a:endParaRPr lang="en-US"/>
          </a:p>
        </p:txBody>
      </p:sp>
      <p:sp>
        <p:nvSpPr>
          <p:cNvPr id="24" name="Text 18"/>
          <p:cNvSpPr/>
          <p:nvPr/>
        </p:nvSpPr>
        <p:spPr>
          <a:xfrm>
            <a:off x="5212080" y="3291840"/>
            <a:ext cx="1325880" cy="274320"/>
          </a:xfrm>
          <a:prstGeom prst="rect">
            <a:avLst/>
          </a:prstGeom>
          <a:noFill/>
          <a:ln/>
        </p:spPr>
        <p:txBody>
          <a:bodyPr wrap="square" lIns="0" tIns="0" rIns="0" bIns="0" rtlCol="0" anchor="ctr"/>
          <a:lstStyle/>
          <a:p>
            <a:pPr marL="0" indent="0" algn="ctr">
              <a:buNone/>
            </a:pPr>
            <a:r>
              <a:rPr lang="en-US" sz="850" b="1" kern="0" spc="200" dirty="0">
                <a:solidFill>
                  <a:srgbClr val="008AD7"/>
                </a:solidFill>
                <a:latin typeface="Aptos" pitchFamily="34" charset="0"/>
                <a:ea typeface="Aptos" pitchFamily="34" charset="-122"/>
                <a:cs typeface="Aptos" pitchFamily="34" charset="-120"/>
              </a:rPr>
              <a:t>MCP PROTOCOL</a:t>
            </a:r>
            <a:endParaRPr lang="en-US" sz="850" dirty="0"/>
          </a:p>
        </p:txBody>
      </p:sp>
      <p:sp>
        <p:nvSpPr>
          <p:cNvPr id="25" name="Text 19"/>
          <p:cNvSpPr/>
          <p:nvPr/>
        </p:nvSpPr>
        <p:spPr>
          <a:xfrm>
            <a:off x="5212080" y="3538728"/>
            <a:ext cx="1325880" cy="228600"/>
          </a:xfrm>
          <a:prstGeom prst="rect">
            <a:avLst/>
          </a:prstGeom>
          <a:noFill/>
          <a:ln/>
        </p:spPr>
        <p:txBody>
          <a:bodyPr wrap="square" lIns="0" tIns="0" rIns="0" bIns="0" rtlCol="0" anchor="ctr"/>
          <a:lstStyle/>
          <a:p>
            <a:pPr marL="0" indent="0" algn="ctr">
              <a:buNone/>
            </a:pPr>
            <a:r>
              <a:rPr lang="en-US" sz="1000" b="1" dirty="0">
                <a:solidFill>
                  <a:srgbClr val="FFFFFF"/>
                </a:solidFill>
                <a:latin typeface="Aptos" pitchFamily="34" charset="0"/>
                <a:ea typeface="Aptos" pitchFamily="34" charset="-122"/>
                <a:cs typeface="Aptos" pitchFamily="34" charset="-120"/>
              </a:rPr>
              <a:t>JSON-RPC</a:t>
            </a:r>
            <a:endParaRPr lang="en-US" sz="1000" dirty="0"/>
          </a:p>
        </p:txBody>
      </p:sp>
      <p:sp>
        <p:nvSpPr>
          <p:cNvPr id="26" name="Text 20"/>
          <p:cNvSpPr/>
          <p:nvPr/>
        </p:nvSpPr>
        <p:spPr>
          <a:xfrm>
            <a:off x="5212080" y="3749040"/>
            <a:ext cx="1325880" cy="274320"/>
          </a:xfrm>
          <a:prstGeom prst="rect">
            <a:avLst/>
          </a:prstGeom>
          <a:noFill/>
          <a:ln/>
        </p:spPr>
        <p:txBody>
          <a:bodyPr wrap="square" lIns="0" tIns="0" rIns="0" bIns="0" rtlCol="0" anchor="ctr"/>
          <a:lstStyle/>
          <a:p>
            <a:pPr marL="0" indent="0" algn="ctr">
              <a:buNone/>
            </a:pPr>
            <a:r>
              <a:rPr lang="en-US" sz="850" dirty="0">
                <a:solidFill>
                  <a:srgbClr val="D4D4E4"/>
                </a:solidFill>
                <a:latin typeface="Aptos" pitchFamily="34" charset="0"/>
                <a:ea typeface="Aptos" pitchFamily="34" charset="-122"/>
                <a:cs typeface="Aptos" pitchFamily="34" charset="-120"/>
              </a:rPr>
              <a:t>stdio  ·  HTTP/SSE</a:t>
            </a:r>
            <a:endParaRPr lang="en-US" sz="850" dirty="0"/>
          </a:p>
        </p:txBody>
      </p:sp>
      <p:sp>
        <p:nvSpPr>
          <p:cNvPr id="27" name="Shape 21"/>
          <p:cNvSpPr/>
          <p:nvPr/>
        </p:nvSpPr>
        <p:spPr>
          <a:xfrm>
            <a:off x="4846320" y="3657600"/>
            <a:ext cx="320040" cy="0"/>
          </a:xfrm>
          <a:prstGeom prst="line">
            <a:avLst/>
          </a:prstGeom>
          <a:noFill/>
          <a:ln w="38100">
            <a:solidFill>
              <a:srgbClr val="008AD7"/>
            </a:solidFill>
            <a:prstDash val="solid"/>
            <a:headEnd type="triangle"/>
            <a:tailEnd type="triangle"/>
          </a:ln>
        </p:spPr>
        <p:txBody>
          <a:bodyPr/>
          <a:lstStyle/>
          <a:p>
            <a:endParaRPr lang="en-US"/>
          </a:p>
        </p:txBody>
      </p:sp>
      <p:sp>
        <p:nvSpPr>
          <p:cNvPr id="28" name="Shape 22"/>
          <p:cNvSpPr/>
          <p:nvPr/>
        </p:nvSpPr>
        <p:spPr>
          <a:xfrm>
            <a:off x="6583680" y="3657600"/>
            <a:ext cx="320040" cy="0"/>
          </a:xfrm>
          <a:prstGeom prst="line">
            <a:avLst/>
          </a:prstGeom>
          <a:noFill/>
          <a:ln w="38100">
            <a:solidFill>
              <a:srgbClr val="008AD7"/>
            </a:solidFill>
            <a:prstDash val="solid"/>
            <a:headEnd type="triangle"/>
            <a:tailEnd type="triangle"/>
          </a:ln>
        </p:spPr>
        <p:txBody>
          <a:bodyPr/>
          <a:lstStyle/>
          <a:p>
            <a:endParaRPr lang="en-US"/>
          </a:p>
        </p:txBody>
      </p:sp>
      <p:sp>
        <p:nvSpPr>
          <p:cNvPr id="29" name="Shape 23"/>
          <p:cNvSpPr/>
          <p:nvPr/>
        </p:nvSpPr>
        <p:spPr>
          <a:xfrm>
            <a:off x="6858000" y="1965960"/>
            <a:ext cx="2743200" cy="3383280"/>
          </a:xfrm>
          <a:prstGeom prst="rect">
            <a:avLst/>
          </a:prstGeom>
          <a:solidFill>
            <a:srgbClr val="513DDC">
              <a:alpha val="70000"/>
            </a:srgbClr>
          </a:solidFill>
          <a:ln w="12700">
            <a:solidFill>
              <a:srgbClr val="008AD7"/>
            </a:solidFill>
            <a:prstDash val="solid"/>
          </a:ln>
        </p:spPr>
        <p:txBody>
          <a:bodyPr/>
          <a:lstStyle/>
          <a:p>
            <a:endParaRPr lang="en-US"/>
          </a:p>
        </p:txBody>
      </p:sp>
      <p:sp>
        <p:nvSpPr>
          <p:cNvPr id="30" name="Shape 24"/>
          <p:cNvSpPr/>
          <p:nvPr/>
        </p:nvSpPr>
        <p:spPr>
          <a:xfrm>
            <a:off x="6858000" y="1965960"/>
            <a:ext cx="2743200" cy="91440"/>
          </a:xfrm>
          <a:prstGeom prst="rect">
            <a:avLst/>
          </a:prstGeom>
          <a:solidFill>
            <a:srgbClr val="008AD7"/>
          </a:solidFill>
          <a:ln w="12700">
            <a:solidFill>
              <a:srgbClr val="008AD7"/>
            </a:solidFill>
            <a:prstDash val="solid"/>
          </a:ln>
        </p:spPr>
        <p:txBody>
          <a:bodyPr/>
          <a:lstStyle/>
          <a:p>
            <a:endParaRPr lang="en-US"/>
          </a:p>
        </p:txBody>
      </p:sp>
      <p:sp>
        <p:nvSpPr>
          <p:cNvPr id="31" name="Shape 25"/>
          <p:cNvSpPr/>
          <p:nvPr/>
        </p:nvSpPr>
        <p:spPr>
          <a:xfrm>
            <a:off x="7818120" y="2286000"/>
            <a:ext cx="822960" cy="822960"/>
          </a:xfrm>
          <a:prstGeom prst="ellipse">
            <a:avLst/>
          </a:prstGeom>
          <a:solidFill>
            <a:srgbClr val="008AD7"/>
          </a:solidFill>
          <a:ln w="12700">
            <a:solidFill>
              <a:srgbClr val="008AD7"/>
            </a:solidFill>
            <a:prstDash val="solid"/>
          </a:ln>
        </p:spPr>
        <p:txBody>
          <a:bodyPr/>
          <a:lstStyle/>
          <a:p>
            <a:endParaRPr lang="en-US"/>
          </a:p>
        </p:txBody>
      </p:sp>
      <p:pic>
        <p:nvPicPr>
          <p:cNvPr id="32" name="Image 4" descr="preencoded.png"/>
          <p:cNvPicPr>
            <a:picLocks noChangeAspect="1"/>
          </p:cNvPicPr>
          <p:nvPr/>
        </p:nvPicPr>
        <p:blipFill>
          <a:blip r:embed="rId6"/>
          <a:stretch>
            <a:fillRect/>
          </a:stretch>
        </p:blipFill>
        <p:spPr>
          <a:xfrm>
            <a:off x="7955280" y="2423160"/>
            <a:ext cx="548640" cy="548640"/>
          </a:xfrm>
          <a:prstGeom prst="rect">
            <a:avLst/>
          </a:prstGeom>
        </p:spPr>
      </p:pic>
      <p:sp>
        <p:nvSpPr>
          <p:cNvPr id="33" name="Text 26"/>
          <p:cNvSpPr/>
          <p:nvPr/>
        </p:nvSpPr>
        <p:spPr>
          <a:xfrm>
            <a:off x="6858000" y="3246120"/>
            <a:ext cx="2743200" cy="274320"/>
          </a:xfrm>
          <a:prstGeom prst="rect">
            <a:avLst/>
          </a:prstGeom>
          <a:noFill/>
          <a:ln/>
        </p:spPr>
        <p:txBody>
          <a:bodyPr wrap="square" lIns="0" tIns="0" rIns="0" bIns="0" rtlCol="0" anchor="ctr"/>
          <a:lstStyle/>
          <a:p>
            <a:pPr marL="0" indent="0" algn="ctr">
              <a:buNone/>
            </a:pPr>
            <a:r>
              <a:rPr lang="en-US" sz="1000" b="1" kern="0" spc="300" dirty="0">
                <a:solidFill>
                  <a:srgbClr val="008AD7"/>
                </a:solidFill>
                <a:latin typeface="Aptos" pitchFamily="34" charset="0"/>
                <a:ea typeface="Aptos" pitchFamily="34" charset="-122"/>
                <a:cs typeface="Aptos" pitchFamily="34" charset="-120"/>
              </a:rPr>
              <a:t>MCP SERVER</a:t>
            </a:r>
            <a:endParaRPr lang="en-US" sz="1000" dirty="0"/>
          </a:p>
        </p:txBody>
      </p:sp>
      <p:sp>
        <p:nvSpPr>
          <p:cNvPr id="34" name="Text 27"/>
          <p:cNvSpPr/>
          <p:nvPr/>
        </p:nvSpPr>
        <p:spPr>
          <a:xfrm>
            <a:off x="6995160" y="3520440"/>
            <a:ext cx="2468880" cy="502920"/>
          </a:xfrm>
          <a:prstGeom prst="rect">
            <a:avLst/>
          </a:prstGeom>
          <a:noFill/>
          <a:ln/>
        </p:spPr>
        <p:txBody>
          <a:bodyPr wrap="square" lIns="0" tIns="0" rIns="0" bIns="0" rtlCol="0" anchor="ctr"/>
          <a:lstStyle/>
          <a:p>
            <a:pPr marL="0" indent="0" algn="ctr">
              <a:buNone/>
            </a:pPr>
            <a:r>
              <a:rPr lang="en-US" sz="950" dirty="0">
                <a:solidFill>
                  <a:srgbClr val="D4D4E4"/>
                </a:solidFill>
                <a:latin typeface="Aptos" pitchFamily="34" charset="0"/>
                <a:ea typeface="Aptos" pitchFamily="34" charset="-122"/>
                <a:cs typeface="Aptos" pitchFamily="34" charset="-120"/>
              </a:rPr>
              <a:t>Wraps one backend system; exposes a typed capability surface.</a:t>
            </a:r>
            <a:endParaRPr lang="en-US" sz="950" dirty="0"/>
          </a:p>
        </p:txBody>
      </p:sp>
      <p:sp>
        <p:nvSpPr>
          <p:cNvPr id="35" name="Shape 28"/>
          <p:cNvSpPr/>
          <p:nvPr/>
        </p:nvSpPr>
        <p:spPr>
          <a:xfrm>
            <a:off x="7040880" y="4069080"/>
            <a:ext cx="731520" cy="1097280"/>
          </a:xfrm>
          <a:prstGeom prst="rect">
            <a:avLst/>
          </a:prstGeom>
          <a:solidFill>
            <a:srgbClr val="140240">
              <a:alpha val="82000"/>
            </a:srgbClr>
          </a:solidFill>
          <a:ln w="6350">
            <a:solidFill>
              <a:srgbClr val="008AD7">
                <a:alpha val="60000"/>
              </a:srgbClr>
            </a:solidFill>
            <a:prstDash val="solid"/>
          </a:ln>
        </p:spPr>
        <p:txBody>
          <a:bodyPr/>
          <a:lstStyle/>
          <a:p>
            <a:endParaRPr lang="en-US"/>
          </a:p>
        </p:txBody>
      </p:sp>
      <p:pic>
        <p:nvPicPr>
          <p:cNvPr id="36" name="Image 5" descr="preencoded.png"/>
          <p:cNvPicPr>
            <a:picLocks noChangeAspect="1"/>
          </p:cNvPicPr>
          <p:nvPr/>
        </p:nvPicPr>
        <p:blipFill>
          <a:blip r:embed="rId7"/>
          <a:stretch>
            <a:fillRect/>
          </a:stretch>
        </p:blipFill>
        <p:spPr>
          <a:xfrm>
            <a:off x="7242048" y="4160520"/>
            <a:ext cx="329184" cy="329184"/>
          </a:xfrm>
          <a:prstGeom prst="rect">
            <a:avLst/>
          </a:prstGeom>
        </p:spPr>
      </p:pic>
      <p:sp>
        <p:nvSpPr>
          <p:cNvPr id="37" name="Text 29"/>
          <p:cNvSpPr/>
          <p:nvPr/>
        </p:nvSpPr>
        <p:spPr>
          <a:xfrm>
            <a:off x="6995160" y="4526280"/>
            <a:ext cx="822960" cy="228600"/>
          </a:xfrm>
          <a:prstGeom prst="rect">
            <a:avLst/>
          </a:prstGeom>
          <a:noFill/>
          <a:ln/>
        </p:spPr>
        <p:txBody>
          <a:bodyPr wrap="square" lIns="0" tIns="0" rIns="0" bIns="0" rtlCol="0" anchor="ctr"/>
          <a:lstStyle/>
          <a:p>
            <a:pPr marL="0" indent="0" algn="ctr">
              <a:buNone/>
            </a:pPr>
            <a:r>
              <a:rPr lang="en-US" sz="900" b="1" dirty="0">
                <a:solidFill>
                  <a:srgbClr val="008AD7"/>
                </a:solidFill>
                <a:latin typeface="Aptos" pitchFamily="34" charset="0"/>
                <a:ea typeface="Aptos" pitchFamily="34" charset="-122"/>
                <a:cs typeface="Aptos" pitchFamily="34" charset="-120"/>
              </a:rPr>
              <a:t>TOOLS</a:t>
            </a:r>
            <a:endParaRPr lang="en-US" sz="900" dirty="0"/>
          </a:p>
        </p:txBody>
      </p:sp>
      <p:sp>
        <p:nvSpPr>
          <p:cNvPr id="38" name="Text 30"/>
          <p:cNvSpPr/>
          <p:nvPr/>
        </p:nvSpPr>
        <p:spPr>
          <a:xfrm>
            <a:off x="7068312" y="4754880"/>
            <a:ext cx="676656" cy="411480"/>
          </a:xfrm>
          <a:prstGeom prst="rect">
            <a:avLst/>
          </a:prstGeom>
          <a:noFill/>
          <a:ln/>
        </p:spPr>
        <p:txBody>
          <a:bodyPr wrap="square" lIns="0" tIns="0" rIns="0" bIns="0" rtlCol="0" anchor="ctr"/>
          <a:lstStyle/>
          <a:p>
            <a:pPr marL="0" indent="0" algn="ctr">
              <a:buNone/>
            </a:pPr>
            <a:r>
              <a:rPr lang="en-US" sz="850" dirty="0">
                <a:solidFill>
                  <a:srgbClr val="D4D4E4"/>
                </a:solidFill>
                <a:latin typeface="Aptos" pitchFamily="34" charset="0"/>
                <a:ea typeface="Aptos" pitchFamily="34" charset="-122"/>
                <a:cs typeface="Aptos" pitchFamily="34" charset="-120"/>
              </a:rPr>
              <a:t>Functions the AI can call</a:t>
            </a:r>
            <a:endParaRPr lang="en-US" sz="850" dirty="0"/>
          </a:p>
        </p:txBody>
      </p:sp>
      <p:sp>
        <p:nvSpPr>
          <p:cNvPr id="39" name="Shape 31"/>
          <p:cNvSpPr/>
          <p:nvPr/>
        </p:nvSpPr>
        <p:spPr>
          <a:xfrm>
            <a:off x="7863840" y="4069080"/>
            <a:ext cx="731520" cy="1097280"/>
          </a:xfrm>
          <a:prstGeom prst="rect">
            <a:avLst/>
          </a:prstGeom>
          <a:solidFill>
            <a:srgbClr val="140240">
              <a:alpha val="82000"/>
            </a:srgbClr>
          </a:solidFill>
          <a:ln w="6350">
            <a:solidFill>
              <a:srgbClr val="008AD7">
                <a:alpha val="60000"/>
              </a:srgbClr>
            </a:solidFill>
            <a:prstDash val="solid"/>
          </a:ln>
        </p:spPr>
        <p:txBody>
          <a:bodyPr/>
          <a:lstStyle/>
          <a:p>
            <a:endParaRPr lang="en-US"/>
          </a:p>
        </p:txBody>
      </p:sp>
      <p:pic>
        <p:nvPicPr>
          <p:cNvPr id="40" name="Image 6" descr="preencoded.png"/>
          <p:cNvPicPr>
            <a:picLocks noChangeAspect="1"/>
          </p:cNvPicPr>
          <p:nvPr/>
        </p:nvPicPr>
        <p:blipFill>
          <a:blip r:embed="rId8"/>
          <a:stretch>
            <a:fillRect/>
          </a:stretch>
        </p:blipFill>
        <p:spPr>
          <a:xfrm>
            <a:off x="8065008" y="4160520"/>
            <a:ext cx="329184" cy="329184"/>
          </a:xfrm>
          <a:prstGeom prst="rect">
            <a:avLst/>
          </a:prstGeom>
        </p:spPr>
      </p:pic>
      <p:sp>
        <p:nvSpPr>
          <p:cNvPr id="41" name="Text 32"/>
          <p:cNvSpPr/>
          <p:nvPr/>
        </p:nvSpPr>
        <p:spPr>
          <a:xfrm>
            <a:off x="7818120" y="4526280"/>
            <a:ext cx="822960" cy="228600"/>
          </a:xfrm>
          <a:prstGeom prst="rect">
            <a:avLst/>
          </a:prstGeom>
          <a:noFill/>
          <a:ln/>
        </p:spPr>
        <p:txBody>
          <a:bodyPr wrap="square" lIns="0" tIns="0" rIns="0" bIns="0" rtlCol="0" anchor="ctr"/>
          <a:lstStyle/>
          <a:p>
            <a:pPr marL="0" indent="0" algn="ctr">
              <a:buNone/>
            </a:pPr>
            <a:r>
              <a:rPr lang="en-US" sz="900" b="1" dirty="0">
                <a:solidFill>
                  <a:srgbClr val="008AD7"/>
                </a:solidFill>
                <a:latin typeface="Aptos" pitchFamily="34" charset="0"/>
                <a:ea typeface="Aptos" pitchFamily="34" charset="-122"/>
                <a:cs typeface="Aptos" pitchFamily="34" charset="-120"/>
              </a:rPr>
              <a:t>RESOURCES</a:t>
            </a:r>
            <a:endParaRPr lang="en-US" sz="900" dirty="0"/>
          </a:p>
        </p:txBody>
      </p:sp>
      <p:sp>
        <p:nvSpPr>
          <p:cNvPr id="42" name="Text 33"/>
          <p:cNvSpPr/>
          <p:nvPr/>
        </p:nvSpPr>
        <p:spPr>
          <a:xfrm>
            <a:off x="7891272" y="4754880"/>
            <a:ext cx="676656" cy="411480"/>
          </a:xfrm>
          <a:prstGeom prst="rect">
            <a:avLst/>
          </a:prstGeom>
          <a:noFill/>
          <a:ln/>
        </p:spPr>
        <p:txBody>
          <a:bodyPr wrap="square" lIns="0" tIns="0" rIns="0" bIns="0" rtlCol="0" anchor="ctr"/>
          <a:lstStyle/>
          <a:p>
            <a:pPr marL="0" indent="0" algn="ctr">
              <a:buNone/>
            </a:pPr>
            <a:r>
              <a:rPr lang="en-US" sz="850" dirty="0">
                <a:solidFill>
                  <a:srgbClr val="D4D4E4"/>
                </a:solidFill>
                <a:latin typeface="Aptos" pitchFamily="34" charset="0"/>
                <a:ea typeface="Aptos" pitchFamily="34" charset="-122"/>
                <a:cs typeface="Aptos" pitchFamily="34" charset="-120"/>
              </a:rPr>
              <a:t>Data the AI can read</a:t>
            </a:r>
            <a:endParaRPr lang="en-US" sz="850" dirty="0"/>
          </a:p>
        </p:txBody>
      </p:sp>
      <p:sp>
        <p:nvSpPr>
          <p:cNvPr id="43" name="Shape 34"/>
          <p:cNvSpPr/>
          <p:nvPr/>
        </p:nvSpPr>
        <p:spPr>
          <a:xfrm>
            <a:off x="8686800" y="4069080"/>
            <a:ext cx="731520" cy="1097280"/>
          </a:xfrm>
          <a:prstGeom prst="rect">
            <a:avLst/>
          </a:prstGeom>
          <a:solidFill>
            <a:srgbClr val="140240">
              <a:alpha val="82000"/>
            </a:srgbClr>
          </a:solidFill>
          <a:ln w="6350">
            <a:solidFill>
              <a:srgbClr val="008AD7">
                <a:alpha val="60000"/>
              </a:srgbClr>
            </a:solidFill>
            <a:prstDash val="solid"/>
          </a:ln>
        </p:spPr>
        <p:txBody>
          <a:bodyPr/>
          <a:lstStyle/>
          <a:p>
            <a:endParaRPr lang="en-US"/>
          </a:p>
        </p:txBody>
      </p:sp>
      <p:pic>
        <p:nvPicPr>
          <p:cNvPr id="44" name="Image 7" descr="preencoded.png"/>
          <p:cNvPicPr>
            <a:picLocks noChangeAspect="1"/>
          </p:cNvPicPr>
          <p:nvPr/>
        </p:nvPicPr>
        <p:blipFill>
          <a:blip r:embed="rId9"/>
          <a:stretch>
            <a:fillRect/>
          </a:stretch>
        </p:blipFill>
        <p:spPr>
          <a:xfrm>
            <a:off x="8887968" y="4160520"/>
            <a:ext cx="329184" cy="329184"/>
          </a:xfrm>
          <a:prstGeom prst="rect">
            <a:avLst/>
          </a:prstGeom>
        </p:spPr>
      </p:pic>
      <p:sp>
        <p:nvSpPr>
          <p:cNvPr id="45" name="Text 35"/>
          <p:cNvSpPr/>
          <p:nvPr/>
        </p:nvSpPr>
        <p:spPr>
          <a:xfrm>
            <a:off x="8641080" y="4526280"/>
            <a:ext cx="822960" cy="228600"/>
          </a:xfrm>
          <a:prstGeom prst="rect">
            <a:avLst/>
          </a:prstGeom>
          <a:noFill/>
          <a:ln/>
        </p:spPr>
        <p:txBody>
          <a:bodyPr wrap="square" lIns="0" tIns="0" rIns="0" bIns="0" rtlCol="0" anchor="ctr"/>
          <a:lstStyle/>
          <a:p>
            <a:pPr marL="0" indent="0" algn="ctr">
              <a:buNone/>
            </a:pPr>
            <a:r>
              <a:rPr lang="en-US" sz="900" b="1" dirty="0">
                <a:solidFill>
                  <a:srgbClr val="008AD7"/>
                </a:solidFill>
                <a:latin typeface="Aptos" pitchFamily="34" charset="0"/>
                <a:ea typeface="Aptos" pitchFamily="34" charset="-122"/>
                <a:cs typeface="Aptos" pitchFamily="34" charset="-120"/>
              </a:rPr>
              <a:t>PROMPTS</a:t>
            </a:r>
            <a:endParaRPr lang="en-US" sz="900" dirty="0"/>
          </a:p>
        </p:txBody>
      </p:sp>
      <p:sp>
        <p:nvSpPr>
          <p:cNvPr id="46" name="Text 36"/>
          <p:cNvSpPr/>
          <p:nvPr/>
        </p:nvSpPr>
        <p:spPr>
          <a:xfrm>
            <a:off x="8714232" y="4754880"/>
            <a:ext cx="676656" cy="411480"/>
          </a:xfrm>
          <a:prstGeom prst="rect">
            <a:avLst/>
          </a:prstGeom>
          <a:noFill/>
          <a:ln/>
        </p:spPr>
        <p:txBody>
          <a:bodyPr wrap="square" lIns="0" tIns="0" rIns="0" bIns="0" rtlCol="0" anchor="ctr"/>
          <a:lstStyle/>
          <a:p>
            <a:pPr marL="0" indent="0" algn="ctr">
              <a:buNone/>
            </a:pPr>
            <a:r>
              <a:rPr lang="en-US" sz="850" dirty="0">
                <a:solidFill>
                  <a:srgbClr val="D4D4E4"/>
                </a:solidFill>
                <a:latin typeface="Aptos" pitchFamily="34" charset="0"/>
                <a:ea typeface="Aptos" pitchFamily="34" charset="-122"/>
                <a:cs typeface="Aptos" pitchFamily="34" charset="-120"/>
              </a:rPr>
              <a:t>Reusable templates</a:t>
            </a:r>
            <a:endParaRPr lang="en-US" sz="850" dirty="0"/>
          </a:p>
        </p:txBody>
      </p:sp>
      <p:sp>
        <p:nvSpPr>
          <p:cNvPr id="47" name="Shape 37"/>
          <p:cNvSpPr/>
          <p:nvPr/>
        </p:nvSpPr>
        <p:spPr>
          <a:xfrm>
            <a:off x="9646920" y="3657600"/>
            <a:ext cx="365760" cy="0"/>
          </a:xfrm>
          <a:prstGeom prst="line">
            <a:avLst/>
          </a:prstGeom>
          <a:noFill/>
          <a:ln w="38100">
            <a:solidFill>
              <a:srgbClr val="008AD7"/>
            </a:solidFill>
            <a:prstDash val="solid"/>
            <a:tailEnd type="triangle"/>
          </a:ln>
        </p:spPr>
        <p:txBody>
          <a:bodyPr/>
          <a:lstStyle/>
          <a:p>
            <a:endParaRPr lang="en-US"/>
          </a:p>
        </p:txBody>
      </p:sp>
      <p:sp>
        <p:nvSpPr>
          <p:cNvPr id="48" name="Shape 38"/>
          <p:cNvSpPr/>
          <p:nvPr/>
        </p:nvSpPr>
        <p:spPr>
          <a:xfrm>
            <a:off x="10012680" y="1965960"/>
            <a:ext cx="1691640" cy="3383280"/>
          </a:xfrm>
          <a:prstGeom prst="rect">
            <a:avLst/>
          </a:prstGeom>
          <a:solidFill>
            <a:srgbClr val="140240">
              <a:alpha val="82000"/>
            </a:srgbClr>
          </a:solidFill>
          <a:ln w="9525">
            <a:solidFill>
              <a:srgbClr val="008AD7">
                <a:alpha val="40000"/>
              </a:srgbClr>
            </a:solidFill>
            <a:prstDash val="solid"/>
          </a:ln>
        </p:spPr>
        <p:txBody>
          <a:bodyPr/>
          <a:lstStyle/>
          <a:p>
            <a:endParaRPr lang="en-US"/>
          </a:p>
        </p:txBody>
      </p:sp>
      <p:sp>
        <p:nvSpPr>
          <p:cNvPr id="49" name="Text 39"/>
          <p:cNvSpPr/>
          <p:nvPr/>
        </p:nvSpPr>
        <p:spPr>
          <a:xfrm>
            <a:off x="10012680" y="2103120"/>
            <a:ext cx="1691640" cy="274320"/>
          </a:xfrm>
          <a:prstGeom prst="rect">
            <a:avLst/>
          </a:prstGeom>
          <a:noFill/>
          <a:ln/>
        </p:spPr>
        <p:txBody>
          <a:bodyPr wrap="square" lIns="0" tIns="0" rIns="0" bIns="0" rtlCol="0" anchor="ctr"/>
          <a:lstStyle/>
          <a:p>
            <a:pPr marL="0" indent="0" algn="ctr">
              <a:buNone/>
            </a:pPr>
            <a:r>
              <a:rPr lang="en-US" sz="900" b="1" kern="0" spc="200" dirty="0">
                <a:solidFill>
                  <a:srgbClr val="008AD7"/>
                </a:solidFill>
                <a:latin typeface="Aptos" pitchFamily="34" charset="0"/>
                <a:ea typeface="Aptos" pitchFamily="34" charset="-122"/>
                <a:cs typeface="Aptos" pitchFamily="34" charset="-120"/>
              </a:rPr>
              <a:t>BACKEND SYSTEMS</a:t>
            </a:r>
            <a:endParaRPr lang="en-US" sz="900" dirty="0"/>
          </a:p>
        </p:txBody>
      </p:sp>
      <p:sp>
        <p:nvSpPr>
          <p:cNvPr id="50" name="Shape 40"/>
          <p:cNvSpPr/>
          <p:nvPr/>
        </p:nvSpPr>
        <p:spPr>
          <a:xfrm>
            <a:off x="10104120" y="2523744"/>
            <a:ext cx="1508760" cy="576072"/>
          </a:xfrm>
          <a:prstGeom prst="rect">
            <a:avLst/>
          </a:prstGeom>
          <a:solidFill>
            <a:srgbClr val="513DDC">
              <a:alpha val="65000"/>
            </a:srgbClr>
          </a:solidFill>
          <a:ln w="6350">
            <a:solidFill>
              <a:srgbClr val="008AD7">
                <a:alpha val="50000"/>
              </a:srgbClr>
            </a:solidFill>
            <a:prstDash val="solid"/>
          </a:ln>
        </p:spPr>
        <p:txBody>
          <a:bodyPr/>
          <a:lstStyle/>
          <a:p>
            <a:endParaRPr lang="en-US"/>
          </a:p>
        </p:txBody>
      </p:sp>
      <p:pic>
        <p:nvPicPr>
          <p:cNvPr id="51" name="Image 8" descr="preencoded.png"/>
          <p:cNvPicPr>
            <a:picLocks noChangeAspect="1"/>
          </p:cNvPicPr>
          <p:nvPr/>
        </p:nvPicPr>
        <p:blipFill>
          <a:blip r:embed="rId10"/>
          <a:stretch>
            <a:fillRect/>
          </a:stretch>
        </p:blipFill>
        <p:spPr>
          <a:xfrm>
            <a:off x="10241280" y="2647188"/>
            <a:ext cx="292608" cy="292608"/>
          </a:xfrm>
          <a:prstGeom prst="rect">
            <a:avLst/>
          </a:prstGeom>
        </p:spPr>
      </p:pic>
      <p:sp>
        <p:nvSpPr>
          <p:cNvPr id="52" name="Text 41"/>
          <p:cNvSpPr/>
          <p:nvPr/>
        </p:nvSpPr>
        <p:spPr>
          <a:xfrm>
            <a:off x="10607040" y="2523744"/>
            <a:ext cx="1005840" cy="576072"/>
          </a:xfrm>
          <a:prstGeom prst="rect">
            <a:avLst/>
          </a:prstGeom>
          <a:noFill/>
          <a:ln/>
        </p:spPr>
        <p:txBody>
          <a:bodyPr wrap="square" lIns="0" tIns="0" rIns="0" bIns="0" rtlCol="0" anchor="ctr"/>
          <a:lstStyle/>
          <a:p>
            <a:pPr marL="0" indent="0">
              <a:buNone/>
            </a:pPr>
            <a:r>
              <a:rPr lang="en-US" sz="1000" b="1" dirty="0">
                <a:solidFill>
                  <a:srgbClr val="FFFFFF"/>
                </a:solidFill>
                <a:latin typeface="Aptos" pitchFamily="34" charset="0"/>
                <a:ea typeface="Aptos" pitchFamily="34" charset="-122"/>
                <a:cs typeface="Aptos" pitchFamily="34" charset="-120"/>
              </a:rPr>
              <a:t>SIEM / XDR</a:t>
            </a:r>
            <a:endParaRPr lang="en-US" sz="1000" dirty="0"/>
          </a:p>
        </p:txBody>
      </p:sp>
      <p:sp>
        <p:nvSpPr>
          <p:cNvPr id="53" name="Shape 42"/>
          <p:cNvSpPr/>
          <p:nvPr/>
        </p:nvSpPr>
        <p:spPr>
          <a:xfrm>
            <a:off x="10104120" y="3209544"/>
            <a:ext cx="1508760" cy="576072"/>
          </a:xfrm>
          <a:prstGeom prst="rect">
            <a:avLst/>
          </a:prstGeom>
          <a:solidFill>
            <a:srgbClr val="513DDC">
              <a:alpha val="65000"/>
            </a:srgbClr>
          </a:solidFill>
          <a:ln w="6350">
            <a:solidFill>
              <a:srgbClr val="008AD7">
                <a:alpha val="50000"/>
              </a:srgbClr>
            </a:solidFill>
            <a:prstDash val="solid"/>
          </a:ln>
        </p:spPr>
        <p:txBody>
          <a:bodyPr/>
          <a:lstStyle/>
          <a:p>
            <a:endParaRPr lang="en-US"/>
          </a:p>
        </p:txBody>
      </p:sp>
      <p:pic>
        <p:nvPicPr>
          <p:cNvPr id="54" name="Image 9" descr="preencoded.png"/>
          <p:cNvPicPr>
            <a:picLocks noChangeAspect="1"/>
          </p:cNvPicPr>
          <p:nvPr/>
        </p:nvPicPr>
        <p:blipFill>
          <a:blip r:embed="rId11"/>
          <a:stretch>
            <a:fillRect/>
          </a:stretch>
        </p:blipFill>
        <p:spPr>
          <a:xfrm>
            <a:off x="10241280" y="3332988"/>
            <a:ext cx="292608" cy="292608"/>
          </a:xfrm>
          <a:prstGeom prst="rect">
            <a:avLst/>
          </a:prstGeom>
        </p:spPr>
      </p:pic>
      <p:sp>
        <p:nvSpPr>
          <p:cNvPr id="55" name="Text 43"/>
          <p:cNvSpPr/>
          <p:nvPr/>
        </p:nvSpPr>
        <p:spPr>
          <a:xfrm>
            <a:off x="10607040" y="3209544"/>
            <a:ext cx="1005840" cy="576072"/>
          </a:xfrm>
          <a:prstGeom prst="rect">
            <a:avLst/>
          </a:prstGeom>
          <a:noFill/>
          <a:ln/>
        </p:spPr>
        <p:txBody>
          <a:bodyPr wrap="square" lIns="0" tIns="0" rIns="0" bIns="0" rtlCol="0" anchor="ctr"/>
          <a:lstStyle/>
          <a:p>
            <a:pPr marL="0" indent="0">
              <a:buNone/>
            </a:pPr>
            <a:r>
              <a:rPr lang="en-US" sz="1000" b="1" dirty="0">
                <a:solidFill>
                  <a:srgbClr val="FFFFFF"/>
                </a:solidFill>
                <a:latin typeface="Aptos" pitchFamily="34" charset="0"/>
                <a:ea typeface="Aptos" pitchFamily="34" charset="-122"/>
                <a:cs typeface="Aptos" pitchFamily="34" charset="-120"/>
              </a:rPr>
              <a:t>Ticketing</a:t>
            </a:r>
            <a:endParaRPr lang="en-US" sz="1000" dirty="0"/>
          </a:p>
        </p:txBody>
      </p:sp>
      <p:sp>
        <p:nvSpPr>
          <p:cNvPr id="56" name="Shape 44"/>
          <p:cNvSpPr/>
          <p:nvPr/>
        </p:nvSpPr>
        <p:spPr>
          <a:xfrm>
            <a:off x="10104120" y="3895344"/>
            <a:ext cx="1508760" cy="576072"/>
          </a:xfrm>
          <a:prstGeom prst="rect">
            <a:avLst/>
          </a:prstGeom>
          <a:solidFill>
            <a:srgbClr val="513DDC">
              <a:alpha val="65000"/>
            </a:srgbClr>
          </a:solidFill>
          <a:ln w="6350">
            <a:solidFill>
              <a:srgbClr val="008AD7">
                <a:alpha val="50000"/>
              </a:srgbClr>
            </a:solidFill>
            <a:prstDash val="solid"/>
          </a:ln>
        </p:spPr>
        <p:txBody>
          <a:bodyPr/>
          <a:lstStyle/>
          <a:p>
            <a:endParaRPr lang="en-US"/>
          </a:p>
        </p:txBody>
      </p:sp>
      <p:pic>
        <p:nvPicPr>
          <p:cNvPr id="57" name="Image 10" descr="preencoded.png"/>
          <p:cNvPicPr>
            <a:picLocks noChangeAspect="1"/>
          </p:cNvPicPr>
          <p:nvPr/>
        </p:nvPicPr>
        <p:blipFill>
          <a:blip r:embed="rId12"/>
          <a:stretch>
            <a:fillRect/>
          </a:stretch>
        </p:blipFill>
        <p:spPr>
          <a:xfrm>
            <a:off x="10241280" y="4018788"/>
            <a:ext cx="292608" cy="292608"/>
          </a:xfrm>
          <a:prstGeom prst="rect">
            <a:avLst/>
          </a:prstGeom>
        </p:spPr>
      </p:pic>
      <p:sp>
        <p:nvSpPr>
          <p:cNvPr id="58" name="Text 45"/>
          <p:cNvSpPr/>
          <p:nvPr/>
        </p:nvSpPr>
        <p:spPr>
          <a:xfrm>
            <a:off x="10607040" y="3895344"/>
            <a:ext cx="1005840" cy="576072"/>
          </a:xfrm>
          <a:prstGeom prst="rect">
            <a:avLst/>
          </a:prstGeom>
          <a:noFill/>
          <a:ln/>
        </p:spPr>
        <p:txBody>
          <a:bodyPr wrap="square" lIns="0" tIns="0" rIns="0" bIns="0" rtlCol="0" anchor="ctr"/>
          <a:lstStyle/>
          <a:p>
            <a:pPr marL="0" indent="0">
              <a:buNone/>
            </a:pPr>
            <a:r>
              <a:rPr lang="en-US" sz="1000" b="1" dirty="0">
                <a:solidFill>
                  <a:srgbClr val="FFFFFF"/>
                </a:solidFill>
                <a:latin typeface="Aptos" pitchFamily="34" charset="0"/>
                <a:ea typeface="Aptos" pitchFamily="34" charset="-122"/>
                <a:cs typeface="Aptos" pitchFamily="34" charset="-120"/>
              </a:rPr>
              <a:t>Threat intel</a:t>
            </a:r>
            <a:endParaRPr lang="en-US" sz="1000" dirty="0"/>
          </a:p>
        </p:txBody>
      </p:sp>
      <p:sp>
        <p:nvSpPr>
          <p:cNvPr id="59" name="Shape 46"/>
          <p:cNvSpPr/>
          <p:nvPr/>
        </p:nvSpPr>
        <p:spPr>
          <a:xfrm>
            <a:off x="10104120" y="4581144"/>
            <a:ext cx="1508760" cy="576072"/>
          </a:xfrm>
          <a:prstGeom prst="rect">
            <a:avLst/>
          </a:prstGeom>
          <a:solidFill>
            <a:srgbClr val="513DDC">
              <a:alpha val="65000"/>
            </a:srgbClr>
          </a:solidFill>
          <a:ln w="6350">
            <a:solidFill>
              <a:srgbClr val="008AD7">
                <a:alpha val="50000"/>
              </a:srgbClr>
            </a:solidFill>
            <a:prstDash val="solid"/>
          </a:ln>
        </p:spPr>
        <p:txBody>
          <a:bodyPr/>
          <a:lstStyle/>
          <a:p>
            <a:endParaRPr lang="en-US"/>
          </a:p>
        </p:txBody>
      </p:sp>
      <p:pic>
        <p:nvPicPr>
          <p:cNvPr id="60" name="Image 11" descr="preencoded.png"/>
          <p:cNvPicPr>
            <a:picLocks noChangeAspect="1"/>
          </p:cNvPicPr>
          <p:nvPr/>
        </p:nvPicPr>
        <p:blipFill>
          <a:blip r:embed="rId13"/>
          <a:stretch>
            <a:fillRect/>
          </a:stretch>
        </p:blipFill>
        <p:spPr>
          <a:xfrm>
            <a:off x="10241280" y="4704588"/>
            <a:ext cx="292608" cy="292608"/>
          </a:xfrm>
          <a:prstGeom prst="rect">
            <a:avLst/>
          </a:prstGeom>
        </p:spPr>
      </p:pic>
      <p:sp>
        <p:nvSpPr>
          <p:cNvPr id="61" name="Text 47"/>
          <p:cNvSpPr/>
          <p:nvPr/>
        </p:nvSpPr>
        <p:spPr>
          <a:xfrm>
            <a:off x="10607040" y="4581144"/>
            <a:ext cx="1005840" cy="576072"/>
          </a:xfrm>
          <a:prstGeom prst="rect">
            <a:avLst/>
          </a:prstGeom>
          <a:noFill/>
          <a:ln/>
        </p:spPr>
        <p:txBody>
          <a:bodyPr wrap="square" lIns="0" tIns="0" rIns="0" bIns="0" rtlCol="0" anchor="ctr"/>
          <a:lstStyle/>
          <a:p>
            <a:pPr marL="0" indent="0">
              <a:buNone/>
            </a:pPr>
            <a:r>
              <a:rPr lang="en-US" sz="1000" b="1" dirty="0">
                <a:solidFill>
                  <a:srgbClr val="FFFFFF"/>
                </a:solidFill>
                <a:latin typeface="Aptos" pitchFamily="34" charset="0"/>
                <a:ea typeface="Aptos" pitchFamily="34" charset="-122"/>
                <a:cs typeface="Aptos" pitchFamily="34" charset="-120"/>
              </a:rPr>
              <a:t>Cyber range</a:t>
            </a:r>
            <a:endParaRPr lang="en-US" sz="1000" dirty="0"/>
          </a:p>
        </p:txBody>
      </p:sp>
      <p:sp>
        <p:nvSpPr>
          <p:cNvPr id="62" name="Text 48"/>
          <p:cNvSpPr/>
          <p:nvPr/>
        </p:nvSpPr>
        <p:spPr>
          <a:xfrm>
            <a:off x="457200" y="1691640"/>
            <a:ext cx="1463040" cy="228600"/>
          </a:xfrm>
          <a:prstGeom prst="rect">
            <a:avLst/>
          </a:prstGeom>
          <a:noFill/>
          <a:ln/>
        </p:spPr>
        <p:txBody>
          <a:bodyPr wrap="square" lIns="0" tIns="0" rIns="0" bIns="0" rtlCol="0" anchor="ctr"/>
          <a:lstStyle/>
          <a:p>
            <a:pPr marL="0" indent="0" algn="ctr">
              <a:buNone/>
            </a:pPr>
            <a:r>
              <a:rPr lang="en-US" sz="850" b="1" kern="0" spc="300" dirty="0">
                <a:solidFill>
                  <a:srgbClr val="8A8AA0"/>
                </a:solidFill>
                <a:latin typeface="Aptos" pitchFamily="34" charset="0"/>
                <a:ea typeface="Aptos" pitchFamily="34" charset="-122"/>
                <a:cs typeface="Aptos" pitchFamily="34" charset="-120"/>
              </a:rPr>
              <a:t>USER</a:t>
            </a:r>
            <a:endParaRPr lang="en-US" sz="850" dirty="0"/>
          </a:p>
        </p:txBody>
      </p:sp>
      <p:sp>
        <p:nvSpPr>
          <p:cNvPr id="63" name="Text 49"/>
          <p:cNvSpPr/>
          <p:nvPr/>
        </p:nvSpPr>
        <p:spPr>
          <a:xfrm>
            <a:off x="2331720" y="1691640"/>
            <a:ext cx="2743200" cy="228600"/>
          </a:xfrm>
          <a:prstGeom prst="rect">
            <a:avLst/>
          </a:prstGeom>
          <a:noFill/>
          <a:ln/>
        </p:spPr>
        <p:txBody>
          <a:bodyPr wrap="square" lIns="0" tIns="0" rIns="0" bIns="0" rtlCol="0" anchor="ctr"/>
          <a:lstStyle/>
          <a:p>
            <a:pPr marL="0" indent="0" algn="ctr">
              <a:buNone/>
            </a:pPr>
            <a:r>
              <a:rPr lang="en-US" sz="850" b="1" kern="0" spc="300" dirty="0">
                <a:solidFill>
                  <a:srgbClr val="8A8AA0"/>
                </a:solidFill>
                <a:latin typeface="Aptos" pitchFamily="34" charset="0"/>
                <a:ea typeface="Aptos" pitchFamily="34" charset="-122"/>
                <a:cs typeface="Aptos" pitchFamily="34" charset="-120"/>
              </a:rPr>
              <a:t>CLIENT SIDE</a:t>
            </a:r>
            <a:endParaRPr lang="en-US" sz="850" dirty="0"/>
          </a:p>
        </p:txBody>
      </p:sp>
      <p:sp>
        <p:nvSpPr>
          <p:cNvPr id="64" name="Text 50"/>
          <p:cNvSpPr/>
          <p:nvPr/>
        </p:nvSpPr>
        <p:spPr>
          <a:xfrm>
            <a:off x="5212080" y="1691640"/>
            <a:ext cx="1325880" cy="228600"/>
          </a:xfrm>
          <a:prstGeom prst="rect">
            <a:avLst/>
          </a:prstGeom>
          <a:noFill/>
          <a:ln/>
        </p:spPr>
        <p:txBody>
          <a:bodyPr wrap="square" lIns="0" tIns="0" rIns="0" bIns="0" rtlCol="0" anchor="ctr"/>
          <a:lstStyle/>
          <a:p>
            <a:pPr marL="0" indent="0" algn="ctr">
              <a:buNone/>
            </a:pPr>
            <a:r>
              <a:rPr lang="en-US" sz="850" b="1" kern="0" spc="300" dirty="0">
                <a:solidFill>
                  <a:srgbClr val="8A8AA0"/>
                </a:solidFill>
                <a:latin typeface="Aptos" pitchFamily="34" charset="0"/>
                <a:ea typeface="Aptos" pitchFamily="34" charset="-122"/>
                <a:cs typeface="Aptos" pitchFamily="34" charset="-120"/>
              </a:rPr>
              <a:t>WIRE</a:t>
            </a:r>
            <a:endParaRPr lang="en-US" sz="850" dirty="0"/>
          </a:p>
        </p:txBody>
      </p:sp>
      <p:sp>
        <p:nvSpPr>
          <p:cNvPr id="65" name="Text 51"/>
          <p:cNvSpPr/>
          <p:nvPr/>
        </p:nvSpPr>
        <p:spPr>
          <a:xfrm>
            <a:off x="6858000" y="1691640"/>
            <a:ext cx="2743200" cy="228600"/>
          </a:xfrm>
          <a:prstGeom prst="rect">
            <a:avLst/>
          </a:prstGeom>
          <a:noFill/>
          <a:ln/>
        </p:spPr>
        <p:txBody>
          <a:bodyPr wrap="square" lIns="0" tIns="0" rIns="0" bIns="0" rtlCol="0" anchor="ctr"/>
          <a:lstStyle/>
          <a:p>
            <a:pPr marL="0" indent="0" algn="ctr">
              <a:buNone/>
            </a:pPr>
            <a:r>
              <a:rPr lang="en-US" sz="850" b="1" kern="0" spc="300" dirty="0">
                <a:solidFill>
                  <a:srgbClr val="8A8AA0"/>
                </a:solidFill>
                <a:latin typeface="Aptos" pitchFamily="34" charset="0"/>
                <a:ea typeface="Aptos" pitchFamily="34" charset="-122"/>
                <a:cs typeface="Aptos" pitchFamily="34" charset="-120"/>
              </a:rPr>
              <a:t>SERVER SIDE</a:t>
            </a:r>
            <a:endParaRPr lang="en-US" sz="850" dirty="0"/>
          </a:p>
        </p:txBody>
      </p:sp>
      <p:sp>
        <p:nvSpPr>
          <p:cNvPr id="66" name="Text 52"/>
          <p:cNvSpPr/>
          <p:nvPr/>
        </p:nvSpPr>
        <p:spPr>
          <a:xfrm>
            <a:off x="10012680" y="1691640"/>
            <a:ext cx="1691640" cy="228600"/>
          </a:xfrm>
          <a:prstGeom prst="rect">
            <a:avLst/>
          </a:prstGeom>
          <a:noFill/>
          <a:ln/>
        </p:spPr>
        <p:txBody>
          <a:bodyPr wrap="square" lIns="0" tIns="0" rIns="0" bIns="0" rtlCol="0" anchor="ctr"/>
          <a:lstStyle/>
          <a:p>
            <a:pPr marL="0" indent="0" algn="ctr">
              <a:buNone/>
            </a:pPr>
            <a:r>
              <a:rPr lang="en-US" sz="850" b="1" kern="0" spc="300" dirty="0">
                <a:solidFill>
                  <a:srgbClr val="8A8AA0"/>
                </a:solidFill>
                <a:latin typeface="Aptos" pitchFamily="34" charset="0"/>
                <a:ea typeface="Aptos" pitchFamily="34" charset="-122"/>
                <a:cs typeface="Aptos" pitchFamily="34" charset="-120"/>
              </a:rPr>
              <a:t>INTEGRATIONS</a:t>
            </a:r>
            <a:endParaRPr lang="en-US" sz="850" dirty="0"/>
          </a:p>
        </p:txBody>
      </p:sp>
      <p:sp>
        <p:nvSpPr>
          <p:cNvPr id="67" name="Shape 53"/>
          <p:cNvSpPr/>
          <p:nvPr/>
        </p:nvSpPr>
        <p:spPr>
          <a:xfrm>
            <a:off x="457200" y="5486400"/>
            <a:ext cx="3627120" cy="777240"/>
          </a:xfrm>
          <a:prstGeom prst="rect">
            <a:avLst/>
          </a:prstGeom>
          <a:solidFill>
            <a:srgbClr val="513DDC">
              <a:alpha val="70000"/>
            </a:srgbClr>
          </a:solidFill>
          <a:ln w="6350">
            <a:solidFill>
              <a:srgbClr val="008AD7">
                <a:alpha val="50000"/>
              </a:srgbClr>
            </a:solidFill>
            <a:prstDash val="solid"/>
          </a:ln>
        </p:spPr>
        <p:txBody>
          <a:bodyPr/>
          <a:lstStyle/>
          <a:p>
            <a:endParaRPr lang="en-US"/>
          </a:p>
        </p:txBody>
      </p:sp>
      <p:sp>
        <p:nvSpPr>
          <p:cNvPr id="68" name="Shape 54"/>
          <p:cNvSpPr/>
          <p:nvPr/>
        </p:nvSpPr>
        <p:spPr>
          <a:xfrm>
            <a:off x="594360" y="5646420"/>
            <a:ext cx="457200" cy="457200"/>
          </a:xfrm>
          <a:prstGeom prst="ellipse">
            <a:avLst/>
          </a:prstGeom>
          <a:solidFill>
            <a:srgbClr val="008AD7"/>
          </a:solidFill>
          <a:ln w="12700">
            <a:solidFill>
              <a:srgbClr val="008AD7"/>
            </a:solidFill>
            <a:prstDash val="solid"/>
          </a:ln>
        </p:spPr>
        <p:txBody>
          <a:bodyPr/>
          <a:lstStyle/>
          <a:p>
            <a:endParaRPr lang="en-US"/>
          </a:p>
        </p:txBody>
      </p:sp>
      <p:sp>
        <p:nvSpPr>
          <p:cNvPr id="69" name="Text 55"/>
          <p:cNvSpPr/>
          <p:nvPr/>
        </p:nvSpPr>
        <p:spPr>
          <a:xfrm>
            <a:off x="594360" y="564642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1</a:t>
            </a:r>
            <a:endParaRPr lang="en-US" sz="1800" dirty="0"/>
          </a:p>
        </p:txBody>
      </p:sp>
      <p:sp>
        <p:nvSpPr>
          <p:cNvPr id="70" name="Text 56"/>
          <p:cNvSpPr/>
          <p:nvPr/>
        </p:nvSpPr>
        <p:spPr>
          <a:xfrm>
            <a:off x="1143000" y="5559552"/>
            <a:ext cx="2849880" cy="274320"/>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Open standard</a:t>
            </a:r>
            <a:endParaRPr lang="en-US" sz="1200" dirty="0"/>
          </a:p>
        </p:txBody>
      </p:sp>
      <p:sp>
        <p:nvSpPr>
          <p:cNvPr id="71" name="Text 57"/>
          <p:cNvSpPr/>
          <p:nvPr/>
        </p:nvSpPr>
        <p:spPr>
          <a:xfrm>
            <a:off x="1143000" y="5815584"/>
            <a:ext cx="2849880" cy="41148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Vendor-neutral spec; any compliant client talks to any compliant server.</a:t>
            </a:r>
            <a:endParaRPr lang="en-US" sz="1000" dirty="0"/>
          </a:p>
        </p:txBody>
      </p:sp>
      <p:sp>
        <p:nvSpPr>
          <p:cNvPr id="72" name="Shape 58"/>
          <p:cNvSpPr/>
          <p:nvPr/>
        </p:nvSpPr>
        <p:spPr>
          <a:xfrm>
            <a:off x="4267200" y="5486400"/>
            <a:ext cx="3627120" cy="777240"/>
          </a:xfrm>
          <a:prstGeom prst="rect">
            <a:avLst/>
          </a:prstGeom>
          <a:solidFill>
            <a:srgbClr val="513DDC">
              <a:alpha val="70000"/>
            </a:srgbClr>
          </a:solidFill>
          <a:ln w="6350">
            <a:solidFill>
              <a:srgbClr val="008AD7">
                <a:alpha val="50000"/>
              </a:srgbClr>
            </a:solidFill>
            <a:prstDash val="solid"/>
          </a:ln>
        </p:spPr>
        <p:txBody>
          <a:bodyPr/>
          <a:lstStyle/>
          <a:p>
            <a:endParaRPr lang="en-US"/>
          </a:p>
        </p:txBody>
      </p:sp>
      <p:sp>
        <p:nvSpPr>
          <p:cNvPr id="73" name="Shape 59"/>
          <p:cNvSpPr/>
          <p:nvPr/>
        </p:nvSpPr>
        <p:spPr>
          <a:xfrm>
            <a:off x="4404360" y="5646420"/>
            <a:ext cx="457200" cy="457200"/>
          </a:xfrm>
          <a:prstGeom prst="ellipse">
            <a:avLst/>
          </a:prstGeom>
          <a:solidFill>
            <a:srgbClr val="008AD7"/>
          </a:solidFill>
          <a:ln w="12700">
            <a:solidFill>
              <a:srgbClr val="008AD7"/>
            </a:solidFill>
            <a:prstDash val="solid"/>
          </a:ln>
        </p:spPr>
        <p:txBody>
          <a:bodyPr/>
          <a:lstStyle/>
          <a:p>
            <a:endParaRPr lang="en-US"/>
          </a:p>
        </p:txBody>
      </p:sp>
      <p:sp>
        <p:nvSpPr>
          <p:cNvPr id="74" name="Text 60"/>
          <p:cNvSpPr/>
          <p:nvPr/>
        </p:nvSpPr>
        <p:spPr>
          <a:xfrm>
            <a:off x="4404360" y="564642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2</a:t>
            </a:r>
            <a:endParaRPr lang="en-US" sz="1800" dirty="0"/>
          </a:p>
        </p:txBody>
      </p:sp>
      <p:sp>
        <p:nvSpPr>
          <p:cNvPr id="75" name="Text 61"/>
          <p:cNvSpPr/>
          <p:nvPr/>
        </p:nvSpPr>
        <p:spPr>
          <a:xfrm>
            <a:off x="4953000" y="5559552"/>
            <a:ext cx="2849880" cy="274320"/>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N + M, not N × M</a:t>
            </a:r>
            <a:endParaRPr lang="en-US" sz="1200" dirty="0"/>
          </a:p>
        </p:txBody>
      </p:sp>
      <p:sp>
        <p:nvSpPr>
          <p:cNvPr id="76" name="Text 62"/>
          <p:cNvSpPr/>
          <p:nvPr/>
        </p:nvSpPr>
        <p:spPr>
          <a:xfrm>
            <a:off x="4953000" y="5815584"/>
            <a:ext cx="2849880" cy="41148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Build one server per tool; every assistant gets it for free.</a:t>
            </a:r>
            <a:endParaRPr lang="en-US" sz="1000" dirty="0"/>
          </a:p>
        </p:txBody>
      </p:sp>
      <p:sp>
        <p:nvSpPr>
          <p:cNvPr id="77" name="Shape 63"/>
          <p:cNvSpPr/>
          <p:nvPr/>
        </p:nvSpPr>
        <p:spPr>
          <a:xfrm>
            <a:off x="8077200" y="5486400"/>
            <a:ext cx="3627120" cy="777240"/>
          </a:xfrm>
          <a:prstGeom prst="rect">
            <a:avLst/>
          </a:prstGeom>
          <a:solidFill>
            <a:srgbClr val="513DDC">
              <a:alpha val="70000"/>
            </a:srgbClr>
          </a:solidFill>
          <a:ln w="6350">
            <a:solidFill>
              <a:srgbClr val="008AD7">
                <a:alpha val="50000"/>
              </a:srgbClr>
            </a:solidFill>
            <a:prstDash val="solid"/>
          </a:ln>
        </p:spPr>
        <p:txBody>
          <a:bodyPr/>
          <a:lstStyle/>
          <a:p>
            <a:endParaRPr lang="en-US"/>
          </a:p>
        </p:txBody>
      </p:sp>
      <p:sp>
        <p:nvSpPr>
          <p:cNvPr id="78" name="Shape 64"/>
          <p:cNvSpPr/>
          <p:nvPr/>
        </p:nvSpPr>
        <p:spPr>
          <a:xfrm>
            <a:off x="8214360" y="5646420"/>
            <a:ext cx="457200" cy="457200"/>
          </a:xfrm>
          <a:prstGeom prst="ellipse">
            <a:avLst/>
          </a:prstGeom>
          <a:solidFill>
            <a:srgbClr val="008AD7"/>
          </a:solidFill>
          <a:ln w="12700">
            <a:solidFill>
              <a:srgbClr val="008AD7"/>
            </a:solidFill>
            <a:prstDash val="solid"/>
          </a:ln>
        </p:spPr>
        <p:txBody>
          <a:bodyPr/>
          <a:lstStyle/>
          <a:p>
            <a:endParaRPr lang="en-US"/>
          </a:p>
        </p:txBody>
      </p:sp>
      <p:sp>
        <p:nvSpPr>
          <p:cNvPr id="79" name="Text 65"/>
          <p:cNvSpPr/>
          <p:nvPr/>
        </p:nvSpPr>
        <p:spPr>
          <a:xfrm>
            <a:off x="8214360" y="5646420"/>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Aptos Display" pitchFamily="34" charset="0"/>
                <a:ea typeface="Aptos Display" pitchFamily="34" charset="-122"/>
                <a:cs typeface="Aptos Display" pitchFamily="34" charset="-120"/>
              </a:rPr>
              <a:t>3</a:t>
            </a:r>
            <a:endParaRPr lang="en-US" sz="1800" dirty="0"/>
          </a:p>
        </p:txBody>
      </p:sp>
      <p:sp>
        <p:nvSpPr>
          <p:cNvPr id="80" name="Text 66"/>
          <p:cNvSpPr/>
          <p:nvPr/>
        </p:nvSpPr>
        <p:spPr>
          <a:xfrm>
            <a:off x="8763000" y="5559552"/>
            <a:ext cx="2849880" cy="274320"/>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Privileged surface</a:t>
            </a:r>
            <a:endParaRPr lang="en-US" sz="1200" dirty="0"/>
          </a:p>
        </p:txBody>
      </p:sp>
      <p:sp>
        <p:nvSpPr>
          <p:cNvPr id="81" name="Text 67"/>
          <p:cNvSpPr/>
          <p:nvPr/>
        </p:nvSpPr>
        <p:spPr>
          <a:xfrm>
            <a:off x="8763000" y="5815584"/>
            <a:ext cx="2849880" cy="411480"/>
          </a:xfrm>
          <a:prstGeom prst="rect">
            <a:avLst/>
          </a:prstGeom>
          <a:noFill/>
          <a:ln/>
        </p:spPr>
        <p:txBody>
          <a:bodyPr wrap="square" lIns="0" tIns="0" rIns="0" bIns="0" rtlCol="0" anchor="ctr"/>
          <a:lstStyle/>
          <a:p>
            <a:pPr marL="0" indent="0">
              <a:buNone/>
            </a:pPr>
            <a:r>
              <a:rPr lang="en-US" sz="1000" dirty="0">
                <a:solidFill>
                  <a:srgbClr val="D4D4E4"/>
                </a:solidFill>
                <a:latin typeface="Aptos" pitchFamily="34" charset="0"/>
                <a:ea typeface="Aptos" pitchFamily="34" charset="-122"/>
                <a:cs typeface="Aptos" pitchFamily="34" charset="-120"/>
              </a:rPr>
              <a:t>Every tool call is a real action; scope, audit, and review accordingly.</a:t>
            </a:r>
            <a:endParaRPr lang="en-US" sz="1000" dirty="0"/>
          </a:p>
        </p:txBody>
      </p:sp>
      <p:sp>
        <p:nvSpPr>
          <p:cNvPr id="83" name="Shape 68"/>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84" name="Text 69"/>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MCP architecture</a:t>
            </a:r>
            <a:endParaRPr lang="en-US" sz="900" dirty="0"/>
          </a:p>
        </p:txBody>
      </p:sp>
      <p:sp>
        <p:nvSpPr>
          <p:cNvPr id="85" name="Text 70"/>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ARCHITECTURE</a:t>
            </a:r>
            <a:endParaRPr lang="en-US" sz="900" dirty="0"/>
          </a:p>
        </p:txBody>
      </p:sp>
      <p:pic>
        <p:nvPicPr>
          <p:cNvPr id="82" name="Picture 81" descr="NICE | Conference and Expo">
            <a:extLst>
              <a:ext uri="{FF2B5EF4-FFF2-40B4-BE49-F238E27FC236}">
                <a16:creationId xmlns:a16="http://schemas.microsoft.com/office/drawing/2014/main" id="{FDA520F8-DCF8-113A-7FEA-AF211AD96C63}"/>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DEEP DIVE  ·  RISKS AND GUARDRAILS</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What can go wrong, and how to guardrail it</a:t>
            </a:r>
            <a:endParaRPr lang="en-US" sz="2800" dirty="0"/>
          </a:p>
        </p:txBody>
      </p:sp>
      <p:sp>
        <p:nvSpPr>
          <p:cNvPr id="6" name="Text 3"/>
          <p:cNvSpPr/>
          <p:nvPr/>
        </p:nvSpPr>
        <p:spPr>
          <a:xfrm>
            <a:off x="2011680" y="1143000"/>
            <a:ext cx="9601200" cy="64008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Embedded GenAI and MCP-connected agents are powerful and dangerous. Treat them like privileged users; same controls, same audits.</a:t>
            </a:r>
            <a:endParaRPr lang="en-US" sz="1400" dirty="0"/>
          </a:p>
        </p:txBody>
      </p:sp>
      <p:sp>
        <p:nvSpPr>
          <p:cNvPr id="7" name="Shape 4"/>
          <p:cNvSpPr/>
          <p:nvPr/>
        </p:nvSpPr>
        <p:spPr>
          <a:xfrm>
            <a:off x="457200" y="1965960"/>
            <a:ext cx="2176272" cy="2153412"/>
          </a:xfrm>
          <a:prstGeom prst="rect">
            <a:avLst/>
          </a:prstGeom>
          <a:solidFill>
            <a:srgbClr val="FF40E0">
              <a:alpha val="25000"/>
            </a:srgbClr>
          </a:solidFill>
          <a:ln w="6350">
            <a:solidFill>
              <a:srgbClr val="FF40E0">
                <a:alpha val="40000"/>
              </a:srgbClr>
            </a:solidFill>
            <a:prstDash val="solid"/>
          </a:ln>
        </p:spPr>
        <p:txBody>
          <a:bodyPr/>
          <a:lstStyle/>
          <a:p>
            <a:endParaRPr lang="en-US"/>
          </a:p>
        </p:txBody>
      </p:sp>
      <p:sp>
        <p:nvSpPr>
          <p:cNvPr id="8" name="Shape 5"/>
          <p:cNvSpPr/>
          <p:nvPr/>
        </p:nvSpPr>
        <p:spPr>
          <a:xfrm>
            <a:off x="457200" y="1965960"/>
            <a:ext cx="2176272" cy="73152"/>
          </a:xfrm>
          <a:prstGeom prst="rect">
            <a:avLst/>
          </a:prstGeom>
          <a:solidFill>
            <a:srgbClr val="FF40E0"/>
          </a:solidFill>
          <a:ln w="12700">
            <a:solidFill>
              <a:srgbClr val="FF40E0"/>
            </a:solidFill>
            <a:prstDash val="solid"/>
          </a:ln>
        </p:spPr>
        <p:txBody>
          <a:bodyPr/>
          <a:lstStyle/>
          <a:p>
            <a:endParaRPr lang="en-US"/>
          </a:p>
        </p:txBody>
      </p:sp>
      <p:pic>
        <p:nvPicPr>
          <p:cNvPr id="9" name="Image 1" descr="preencoded.png"/>
          <p:cNvPicPr>
            <a:picLocks noChangeAspect="1"/>
          </p:cNvPicPr>
          <p:nvPr/>
        </p:nvPicPr>
        <p:blipFill>
          <a:blip r:embed="rId3"/>
          <a:stretch>
            <a:fillRect/>
          </a:stretch>
        </p:blipFill>
        <p:spPr>
          <a:xfrm>
            <a:off x="594360" y="2130552"/>
            <a:ext cx="274320" cy="274320"/>
          </a:xfrm>
          <a:prstGeom prst="rect">
            <a:avLst/>
          </a:prstGeom>
        </p:spPr>
      </p:pic>
      <p:sp>
        <p:nvSpPr>
          <p:cNvPr id="10" name="Text 6"/>
          <p:cNvSpPr/>
          <p:nvPr/>
        </p:nvSpPr>
        <p:spPr>
          <a:xfrm>
            <a:off x="914400" y="2103120"/>
            <a:ext cx="1627632" cy="274320"/>
          </a:xfrm>
          <a:prstGeom prst="rect">
            <a:avLst/>
          </a:prstGeom>
          <a:noFill/>
          <a:ln/>
        </p:spPr>
        <p:txBody>
          <a:bodyPr wrap="square" lIns="0" tIns="0" rIns="0" bIns="0" rtlCol="0" anchor="ctr"/>
          <a:lstStyle/>
          <a:p>
            <a:pPr marL="0" indent="0">
              <a:buNone/>
            </a:pPr>
            <a:r>
              <a:rPr lang="en-US" sz="900" b="1" kern="0" spc="400" dirty="0">
                <a:solidFill>
                  <a:srgbClr val="FF40E0"/>
                </a:solidFill>
                <a:latin typeface="Aptos" pitchFamily="34" charset="0"/>
                <a:ea typeface="Aptos" pitchFamily="34" charset="-122"/>
                <a:cs typeface="Aptos" pitchFamily="34" charset="-120"/>
              </a:rPr>
              <a:t>RISK</a:t>
            </a:r>
            <a:endParaRPr lang="en-US" sz="900" dirty="0"/>
          </a:p>
        </p:txBody>
      </p:sp>
      <p:sp>
        <p:nvSpPr>
          <p:cNvPr id="11" name="Shape 7"/>
          <p:cNvSpPr/>
          <p:nvPr/>
        </p:nvSpPr>
        <p:spPr>
          <a:xfrm>
            <a:off x="1225296" y="2514600"/>
            <a:ext cx="640080" cy="640080"/>
          </a:xfrm>
          <a:prstGeom prst="ellipse">
            <a:avLst/>
          </a:prstGeom>
          <a:solidFill>
            <a:srgbClr val="FF40E0"/>
          </a:solidFill>
          <a:ln w="12700">
            <a:solidFill>
              <a:srgbClr val="FF40E0"/>
            </a:solidFill>
            <a:prstDash val="solid"/>
          </a:ln>
        </p:spPr>
        <p:txBody>
          <a:bodyPr/>
          <a:lstStyle/>
          <a:p>
            <a:endParaRPr lang="en-US"/>
          </a:p>
        </p:txBody>
      </p:sp>
      <p:pic>
        <p:nvPicPr>
          <p:cNvPr id="12" name="Image 2" descr="preencoded.png"/>
          <p:cNvPicPr>
            <a:picLocks noChangeAspect="1"/>
          </p:cNvPicPr>
          <p:nvPr/>
        </p:nvPicPr>
        <p:blipFill>
          <a:blip r:embed="rId4"/>
          <a:stretch>
            <a:fillRect/>
          </a:stretch>
        </p:blipFill>
        <p:spPr>
          <a:xfrm>
            <a:off x="1344168" y="2633472"/>
            <a:ext cx="402336" cy="402336"/>
          </a:xfrm>
          <a:prstGeom prst="rect">
            <a:avLst/>
          </a:prstGeom>
        </p:spPr>
      </p:pic>
      <p:sp>
        <p:nvSpPr>
          <p:cNvPr id="13" name="Text 8"/>
          <p:cNvSpPr/>
          <p:nvPr/>
        </p:nvSpPr>
        <p:spPr>
          <a:xfrm>
            <a:off x="548640" y="3246120"/>
            <a:ext cx="1993392"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Display" pitchFamily="34" charset="0"/>
                <a:ea typeface="Aptos Display" pitchFamily="34" charset="-122"/>
                <a:cs typeface="Aptos Display" pitchFamily="34" charset="-120"/>
              </a:rPr>
              <a:t>Hallucinated confidence</a:t>
            </a:r>
            <a:endParaRPr lang="en-US" sz="1300" dirty="0"/>
          </a:p>
        </p:txBody>
      </p:sp>
      <p:sp>
        <p:nvSpPr>
          <p:cNvPr id="14" name="Text 9"/>
          <p:cNvSpPr/>
          <p:nvPr/>
        </p:nvSpPr>
        <p:spPr>
          <a:xfrm>
            <a:off x="594360" y="3721608"/>
            <a:ext cx="1901952" cy="365760"/>
          </a:xfrm>
          <a:prstGeom prst="rect">
            <a:avLst/>
          </a:prstGeom>
          <a:noFill/>
          <a:ln/>
        </p:spPr>
        <p:txBody>
          <a:bodyPr wrap="square" lIns="0" tIns="0" rIns="0" bIns="0" rtlCol="0" anchor="ctr"/>
          <a:lstStyle/>
          <a:p>
            <a:pPr marL="0" indent="0" algn="ctr">
              <a:buNone/>
            </a:pPr>
            <a:r>
              <a:rPr lang="en-US" sz="950" dirty="0">
                <a:solidFill>
                  <a:srgbClr val="D4D4E4"/>
                </a:solidFill>
                <a:latin typeface="Aptos" pitchFamily="34" charset="0"/>
                <a:ea typeface="Aptos" pitchFamily="34" charset="-122"/>
                <a:cs typeface="Aptos" pitchFamily="34" charset="-120"/>
              </a:rPr>
              <a:t>LLM output sounds authoritative; analysts stop verifying.</a:t>
            </a:r>
            <a:endParaRPr lang="en-US" sz="950" dirty="0"/>
          </a:p>
        </p:txBody>
      </p:sp>
      <p:sp>
        <p:nvSpPr>
          <p:cNvPr id="15" name="Shape 10"/>
          <p:cNvSpPr/>
          <p:nvPr/>
        </p:nvSpPr>
        <p:spPr>
          <a:xfrm>
            <a:off x="457200" y="4162276"/>
            <a:ext cx="2176272" cy="1872234"/>
          </a:xfrm>
          <a:prstGeom prst="rect">
            <a:avLst/>
          </a:prstGeom>
          <a:solidFill>
            <a:srgbClr val="008AD7">
              <a:alpha val="35000"/>
            </a:srgbClr>
          </a:solidFill>
          <a:ln w="6350">
            <a:solidFill>
              <a:srgbClr val="008AD7">
                <a:alpha val="40000"/>
              </a:srgbClr>
            </a:solidFill>
            <a:prstDash val="solid"/>
          </a:ln>
        </p:spPr>
        <p:txBody>
          <a:bodyPr/>
          <a:lstStyle/>
          <a:p>
            <a:endParaRPr lang="en-US"/>
          </a:p>
        </p:txBody>
      </p:sp>
      <p:pic>
        <p:nvPicPr>
          <p:cNvPr id="16" name="Image 3" descr="preencoded.png"/>
          <p:cNvPicPr>
            <a:picLocks noChangeAspect="1"/>
          </p:cNvPicPr>
          <p:nvPr/>
        </p:nvPicPr>
        <p:blipFill>
          <a:blip r:embed="rId5"/>
          <a:stretch>
            <a:fillRect/>
          </a:stretch>
        </p:blipFill>
        <p:spPr>
          <a:xfrm>
            <a:off x="594360" y="4229100"/>
            <a:ext cx="256032" cy="256032"/>
          </a:xfrm>
          <a:prstGeom prst="rect">
            <a:avLst/>
          </a:prstGeom>
        </p:spPr>
      </p:pic>
      <p:sp>
        <p:nvSpPr>
          <p:cNvPr id="17" name="Text 11"/>
          <p:cNvSpPr/>
          <p:nvPr/>
        </p:nvSpPr>
        <p:spPr>
          <a:xfrm>
            <a:off x="914400" y="4210812"/>
            <a:ext cx="1627632" cy="27432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GUARDRAIL</a:t>
            </a:r>
            <a:endParaRPr lang="en-US" sz="800" dirty="0"/>
          </a:p>
        </p:txBody>
      </p:sp>
      <p:sp>
        <p:nvSpPr>
          <p:cNvPr id="18" name="Text 12"/>
          <p:cNvSpPr/>
          <p:nvPr/>
        </p:nvSpPr>
        <p:spPr>
          <a:xfrm>
            <a:off x="594360" y="4594860"/>
            <a:ext cx="1901952" cy="128016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Require citations to source events. Mandate review of AI conclusions before close.</a:t>
            </a:r>
            <a:endParaRPr lang="en-US" sz="1050" dirty="0"/>
          </a:p>
        </p:txBody>
      </p:sp>
      <p:sp>
        <p:nvSpPr>
          <p:cNvPr id="19" name="Shape 13"/>
          <p:cNvSpPr/>
          <p:nvPr/>
        </p:nvSpPr>
        <p:spPr>
          <a:xfrm>
            <a:off x="2724912" y="1965960"/>
            <a:ext cx="2176272" cy="2153412"/>
          </a:xfrm>
          <a:prstGeom prst="rect">
            <a:avLst/>
          </a:prstGeom>
          <a:solidFill>
            <a:srgbClr val="FF40E0">
              <a:alpha val="25000"/>
            </a:srgbClr>
          </a:solidFill>
          <a:ln w="6350">
            <a:solidFill>
              <a:srgbClr val="FF40E0">
                <a:alpha val="40000"/>
              </a:srgbClr>
            </a:solidFill>
            <a:prstDash val="solid"/>
          </a:ln>
        </p:spPr>
        <p:txBody>
          <a:bodyPr/>
          <a:lstStyle/>
          <a:p>
            <a:endParaRPr lang="en-US"/>
          </a:p>
        </p:txBody>
      </p:sp>
      <p:sp>
        <p:nvSpPr>
          <p:cNvPr id="20" name="Shape 14"/>
          <p:cNvSpPr/>
          <p:nvPr/>
        </p:nvSpPr>
        <p:spPr>
          <a:xfrm>
            <a:off x="2724912" y="1965960"/>
            <a:ext cx="2176272" cy="73152"/>
          </a:xfrm>
          <a:prstGeom prst="rect">
            <a:avLst/>
          </a:prstGeom>
          <a:solidFill>
            <a:srgbClr val="FF40E0"/>
          </a:solidFill>
          <a:ln w="12700">
            <a:solidFill>
              <a:srgbClr val="FF40E0"/>
            </a:solidFill>
            <a:prstDash val="solid"/>
          </a:ln>
        </p:spPr>
        <p:txBody>
          <a:bodyPr/>
          <a:lstStyle/>
          <a:p>
            <a:endParaRPr lang="en-US"/>
          </a:p>
        </p:txBody>
      </p:sp>
      <p:pic>
        <p:nvPicPr>
          <p:cNvPr id="21" name="Image 4" descr="preencoded.png"/>
          <p:cNvPicPr>
            <a:picLocks noChangeAspect="1"/>
          </p:cNvPicPr>
          <p:nvPr/>
        </p:nvPicPr>
        <p:blipFill>
          <a:blip r:embed="rId3"/>
          <a:stretch>
            <a:fillRect/>
          </a:stretch>
        </p:blipFill>
        <p:spPr>
          <a:xfrm>
            <a:off x="2862072" y="2130552"/>
            <a:ext cx="274320" cy="274320"/>
          </a:xfrm>
          <a:prstGeom prst="rect">
            <a:avLst/>
          </a:prstGeom>
        </p:spPr>
      </p:pic>
      <p:sp>
        <p:nvSpPr>
          <p:cNvPr id="22" name="Text 15"/>
          <p:cNvSpPr/>
          <p:nvPr/>
        </p:nvSpPr>
        <p:spPr>
          <a:xfrm>
            <a:off x="3182112" y="2103120"/>
            <a:ext cx="1627632" cy="274320"/>
          </a:xfrm>
          <a:prstGeom prst="rect">
            <a:avLst/>
          </a:prstGeom>
          <a:noFill/>
          <a:ln/>
        </p:spPr>
        <p:txBody>
          <a:bodyPr wrap="square" lIns="0" tIns="0" rIns="0" bIns="0" rtlCol="0" anchor="ctr"/>
          <a:lstStyle/>
          <a:p>
            <a:pPr marL="0" indent="0">
              <a:buNone/>
            </a:pPr>
            <a:r>
              <a:rPr lang="en-US" sz="900" b="1" kern="0" spc="400" dirty="0">
                <a:solidFill>
                  <a:srgbClr val="FF40E0"/>
                </a:solidFill>
                <a:latin typeface="Aptos" pitchFamily="34" charset="0"/>
                <a:ea typeface="Aptos" pitchFamily="34" charset="-122"/>
                <a:cs typeface="Aptos" pitchFamily="34" charset="-120"/>
              </a:rPr>
              <a:t>RISK</a:t>
            </a:r>
            <a:endParaRPr lang="en-US" sz="900" dirty="0"/>
          </a:p>
        </p:txBody>
      </p:sp>
      <p:sp>
        <p:nvSpPr>
          <p:cNvPr id="23" name="Shape 16"/>
          <p:cNvSpPr/>
          <p:nvPr/>
        </p:nvSpPr>
        <p:spPr>
          <a:xfrm>
            <a:off x="3493008" y="2514600"/>
            <a:ext cx="640080" cy="640080"/>
          </a:xfrm>
          <a:prstGeom prst="ellipse">
            <a:avLst/>
          </a:prstGeom>
          <a:solidFill>
            <a:srgbClr val="FF40E0"/>
          </a:solidFill>
          <a:ln w="12700">
            <a:solidFill>
              <a:srgbClr val="FF40E0"/>
            </a:solidFill>
            <a:prstDash val="solid"/>
          </a:ln>
        </p:spPr>
        <p:txBody>
          <a:bodyPr/>
          <a:lstStyle/>
          <a:p>
            <a:endParaRPr lang="en-US"/>
          </a:p>
        </p:txBody>
      </p:sp>
      <p:pic>
        <p:nvPicPr>
          <p:cNvPr id="24" name="Image 5" descr="preencoded.png"/>
          <p:cNvPicPr>
            <a:picLocks noChangeAspect="1"/>
          </p:cNvPicPr>
          <p:nvPr/>
        </p:nvPicPr>
        <p:blipFill>
          <a:blip r:embed="rId6"/>
          <a:stretch>
            <a:fillRect/>
          </a:stretch>
        </p:blipFill>
        <p:spPr>
          <a:xfrm>
            <a:off x="3611880" y="2633472"/>
            <a:ext cx="402336" cy="402336"/>
          </a:xfrm>
          <a:prstGeom prst="rect">
            <a:avLst/>
          </a:prstGeom>
        </p:spPr>
      </p:pic>
      <p:sp>
        <p:nvSpPr>
          <p:cNvPr id="25" name="Text 17"/>
          <p:cNvSpPr/>
          <p:nvPr/>
        </p:nvSpPr>
        <p:spPr>
          <a:xfrm>
            <a:off x="2816352" y="3246120"/>
            <a:ext cx="1993392"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Display" pitchFamily="34" charset="0"/>
                <a:ea typeface="Aptos Display" pitchFamily="34" charset="-122"/>
                <a:cs typeface="Aptos Display" pitchFamily="34" charset="-120"/>
              </a:rPr>
              <a:t>Data exfiltration via prompts</a:t>
            </a:r>
            <a:endParaRPr lang="en-US" sz="1300" dirty="0"/>
          </a:p>
        </p:txBody>
      </p:sp>
      <p:sp>
        <p:nvSpPr>
          <p:cNvPr id="26" name="Text 18"/>
          <p:cNvSpPr/>
          <p:nvPr/>
        </p:nvSpPr>
        <p:spPr>
          <a:xfrm>
            <a:off x="2862072" y="3721608"/>
            <a:ext cx="1901952" cy="365760"/>
          </a:xfrm>
          <a:prstGeom prst="rect">
            <a:avLst/>
          </a:prstGeom>
          <a:noFill/>
          <a:ln/>
        </p:spPr>
        <p:txBody>
          <a:bodyPr wrap="square" lIns="0" tIns="0" rIns="0" bIns="0" rtlCol="0" anchor="ctr"/>
          <a:lstStyle/>
          <a:p>
            <a:pPr marL="0" indent="0" algn="ctr">
              <a:buNone/>
            </a:pPr>
            <a:r>
              <a:rPr lang="en-US" sz="950" dirty="0">
                <a:solidFill>
                  <a:srgbClr val="D4D4E4"/>
                </a:solidFill>
                <a:latin typeface="Aptos" pitchFamily="34" charset="0"/>
                <a:ea typeface="Aptos" pitchFamily="34" charset="-122"/>
                <a:cs typeface="Aptos" pitchFamily="34" charset="-120"/>
              </a:rPr>
              <a:t>Sensitive logs, PII, and IP flow into vendor models in queries.</a:t>
            </a:r>
            <a:endParaRPr lang="en-US" sz="950" dirty="0"/>
          </a:p>
        </p:txBody>
      </p:sp>
      <p:sp>
        <p:nvSpPr>
          <p:cNvPr id="27" name="Shape 19"/>
          <p:cNvSpPr/>
          <p:nvPr/>
        </p:nvSpPr>
        <p:spPr>
          <a:xfrm>
            <a:off x="2724912" y="4162276"/>
            <a:ext cx="2176272" cy="1872234"/>
          </a:xfrm>
          <a:prstGeom prst="rect">
            <a:avLst/>
          </a:prstGeom>
          <a:solidFill>
            <a:srgbClr val="008AD7">
              <a:alpha val="35000"/>
            </a:srgbClr>
          </a:solidFill>
          <a:ln w="6350">
            <a:solidFill>
              <a:srgbClr val="008AD7">
                <a:alpha val="40000"/>
              </a:srgbClr>
            </a:solidFill>
            <a:prstDash val="solid"/>
          </a:ln>
        </p:spPr>
        <p:txBody>
          <a:bodyPr/>
          <a:lstStyle/>
          <a:p>
            <a:endParaRPr lang="en-US"/>
          </a:p>
        </p:txBody>
      </p:sp>
      <p:pic>
        <p:nvPicPr>
          <p:cNvPr id="28" name="Image 6" descr="preencoded.png"/>
          <p:cNvPicPr>
            <a:picLocks noChangeAspect="1"/>
          </p:cNvPicPr>
          <p:nvPr/>
        </p:nvPicPr>
        <p:blipFill>
          <a:blip r:embed="rId5"/>
          <a:stretch>
            <a:fillRect/>
          </a:stretch>
        </p:blipFill>
        <p:spPr>
          <a:xfrm>
            <a:off x="2862072" y="4229100"/>
            <a:ext cx="256032" cy="256032"/>
          </a:xfrm>
          <a:prstGeom prst="rect">
            <a:avLst/>
          </a:prstGeom>
        </p:spPr>
      </p:pic>
      <p:sp>
        <p:nvSpPr>
          <p:cNvPr id="29" name="Text 20"/>
          <p:cNvSpPr/>
          <p:nvPr/>
        </p:nvSpPr>
        <p:spPr>
          <a:xfrm>
            <a:off x="3182112" y="4210812"/>
            <a:ext cx="1627632" cy="27432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GUARDRAIL</a:t>
            </a:r>
            <a:endParaRPr lang="en-US" sz="800" dirty="0"/>
          </a:p>
        </p:txBody>
      </p:sp>
      <p:sp>
        <p:nvSpPr>
          <p:cNvPr id="30" name="Text 21"/>
          <p:cNvSpPr/>
          <p:nvPr/>
        </p:nvSpPr>
        <p:spPr>
          <a:xfrm>
            <a:off x="2862072" y="4594860"/>
            <a:ext cx="1901952" cy="128016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Use enterprise model tenancy; redact at the gateway; review training-data terms.</a:t>
            </a:r>
            <a:endParaRPr lang="en-US" sz="1050" dirty="0"/>
          </a:p>
        </p:txBody>
      </p:sp>
      <p:sp>
        <p:nvSpPr>
          <p:cNvPr id="31" name="Shape 22"/>
          <p:cNvSpPr/>
          <p:nvPr/>
        </p:nvSpPr>
        <p:spPr>
          <a:xfrm>
            <a:off x="4992624" y="1965960"/>
            <a:ext cx="2176272" cy="2153412"/>
          </a:xfrm>
          <a:prstGeom prst="rect">
            <a:avLst/>
          </a:prstGeom>
          <a:solidFill>
            <a:srgbClr val="FF40E0">
              <a:alpha val="25000"/>
            </a:srgbClr>
          </a:solidFill>
          <a:ln w="6350">
            <a:solidFill>
              <a:srgbClr val="FF40E0">
                <a:alpha val="40000"/>
              </a:srgbClr>
            </a:solidFill>
            <a:prstDash val="solid"/>
          </a:ln>
        </p:spPr>
        <p:txBody>
          <a:bodyPr/>
          <a:lstStyle/>
          <a:p>
            <a:endParaRPr lang="en-US"/>
          </a:p>
        </p:txBody>
      </p:sp>
      <p:sp>
        <p:nvSpPr>
          <p:cNvPr id="32" name="Shape 23"/>
          <p:cNvSpPr/>
          <p:nvPr/>
        </p:nvSpPr>
        <p:spPr>
          <a:xfrm>
            <a:off x="4992624" y="1965960"/>
            <a:ext cx="2176272" cy="73152"/>
          </a:xfrm>
          <a:prstGeom prst="rect">
            <a:avLst/>
          </a:prstGeom>
          <a:solidFill>
            <a:srgbClr val="FF40E0"/>
          </a:solidFill>
          <a:ln w="12700">
            <a:solidFill>
              <a:srgbClr val="FF40E0"/>
            </a:solidFill>
            <a:prstDash val="solid"/>
          </a:ln>
        </p:spPr>
        <p:txBody>
          <a:bodyPr/>
          <a:lstStyle/>
          <a:p>
            <a:endParaRPr lang="en-US"/>
          </a:p>
        </p:txBody>
      </p:sp>
      <p:pic>
        <p:nvPicPr>
          <p:cNvPr id="33" name="Image 7" descr="preencoded.png"/>
          <p:cNvPicPr>
            <a:picLocks noChangeAspect="1"/>
          </p:cNvPicPr>
          <p:nvPr/>
        </p:nvPicPr>
        <p:blipFill>
          <a:blip r:embed="rId3"/>
          <a:stretch>
            <a:fillRect/>
          </a:stretch>
        </p:blipFill>
        <p:spPr>
          <a:xfrm>
            <a:off x="5129784" y="2130552"/>
            <a:ext cx="274320" cy="274320"/>
          </a:xfrm>
          <a:prstGeom prst="rect">
            <a:avLst/>
          </a:prstGeom>
        </p:spPr>
      </p:pic>
      <p:sp>
        <p:nvSpPr>
          <p:cNvPr id="34" name="Text 24"/>
          <p:cNvSpPr/>
          <p:nvPr/>
        </p:nvSpPr>
        <p:spPr>
          <a:xfrm>
            <a:off x="5449824" y="2103120"/>
            <a:ext cx="1627632" cy="274320"/>
          </a:xfrm>
          <a:prstGeom prst="rect">
            <a:avLst/>
          </a:prstGeom>
          <a:noFill/>
          <a:ln/>
        </p:spPr>
        <p:txBody>
          <a:bodyPr wrap="square" lIns="0" tIns="0" rIns="0" bIns="0" rtlCol="0" anchor="ctr"/>
          <a:lstStyle/>
          <a:p>
            <a:pPr marL="0" indent="0">
              <a:buNone/>
            </a:pPr>
            <a:r>
              <a:rPr lang="en-US" sz="900" b="1" kern="0" spc="400" dirty="0">
                <a:solidFill>
                  <a:srgbClr val="FF40E0"/>
                </a:solidFill>
                <a:latin typeface="Aptos" pitchFamily="34" charset="0"/>
                <a:ea typeface="Aptos" pitchFamily="34" charset="-122"/>
                <a:cs typeface="Aptos" pitchFamily="34" charset="-120"/>
              </a:rPr>
              <a:t>RISK</a:t>
            </a:r>
            <a:endParaRPr lang="en-US" sz="900" dirty="0"/>
          </a:p>
        </p:txBody>
      </p:sp>
      <p:sp>
        <p:nvSpPr>
          <p:cNvPr id="35" name="Shape 25"/>
          <p:cNvSpPr/>
          <p:nvPr/>
        </p:nvSpPr>
        <p:spPr>
          <a:xfrm>
            <a:off x="5760720" y="2514600"/>
            <a:ext cx="640080" cy="640080"/>
          </a:xfrm>
          <a:prstGeom prst="ellipse">
            <a:avLst/>
          </a:prstGeom>
          <a:solidFill>
            <a:srgbClr val="FF40E0"/>
          </a:solidFill>
          <a:ln w="12700">
            <a:solidFill>
              <a:srgbClr val="FF40E0"/>
            </a:solidFill>
            <a:prstDash val="solid"/>
          </a:ln>
        </p:spPr>
        <p:txBody>
          <a:bodyPr/>
          <a:lstStyle/>
          <a:p>
            <a:endParaRPr lang="en-US"/>
          </a:p>
        </p:txBody>
      </p:sp>
      <p:pic>
        <p:nvPicPr>
          <p:cNvPr id="36" name="Image 8" descr="preencoded.png"/>
          <p:cNvPicPr>
            <a:picLocks noChangeAspect="1"/>
          </p:cNvPicPr>
          <p:nvPr/>
        </p:nvPicPr>
        <p:blipFill>
          <a:blip r:embed="rId7"/>
          <a:stretch>
            <a:fillRect/>
          </a:stretch>
        </p:blipFill>
        <p:spPr>
          <a:xfrm>
            <a:off x="5879592" y="2633472"/>
            <a:ext cx="402336" cy="402336"/>
          </a:xfrm>
          <a:prstGeom prst="rect">
            <a:avLst/>
          </a:prstGeom>
        </p:spPr>
      </p:pic>
      <p:sp>
        <p:nvSpPr>
          <p:cNvPr id="37" name="Text 26"/>
          <p:cNvSpPr/>
          <p:nvPr/>
        </p:nvSpPr>
        <p:spPr>
          <a:xfrm>
            <a:off x="5084064" y="3246120"/>
            <a:ext cx="1993392"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Display" pitchFamily="34" charset="0"/>
                <a:ea typeface="Aptos Display" pitchFamily="34" charset="-122"/>
                <a:cs typeface="Aptos Display" pitchFamily="34" charset="-120"/>
              </a:rPr>
              <a:t>Over-permissioned MCP servers</a:t>
            </a:r>
            <a:endParaRPr lang="en-US" sz="1300" dirty="0"/>
          </a:p>
        </p:txBody>
      </p:sp>
      <p:sp>
        <p:nvSpPr>
          <p:cNvPr id="38" name="Text 27"/>
          <p:cNvSpPr/>
          <p:nvPr/>
        </p:nvSpPr>
        <p:spPr>
          <a:xfrm>
            <a:off x="5129784" y="3721608"/>
            <a:ext cx="1901952" cy="365760"/>
          </a:xfrm>
          <a:prstGeom prst="rect">
            <a:avLst/>
          </a:prstGeom>
          <a:noFill/>
          <a:ln/>
        </p:spPr>
        <p:txBody>
          <a:bodyPr wrap="square" lIns="0" tIns="0" rIns="0" bIns="0" rtlCol="0" anchor="ctr"/>
          <a:lstStyle/>
          <a:p>
            <a:pPr marL="0" indent="0" algn="ctr">
              <a:buNone/>
            </a:pPr>
            <a:r>
              <a:rPr lang="en-US" sz="950" dirty="0">
                <a:solidFill>
                  <a:srgbClr val="D4D4E4"/>
                </a:solidFill>
                <a:latin typeface="Aptos" pitchFamily="34" charset="0"/>
                <a:ea typeface="Aptos" pitchFamily="34" charset="-122"/>
                <a:cs typeface="Aptos" pitchFamily="34" charset="-120"/>
              </a:rPr>
              <a:t>An agent with write access to your SIEM, ticketing, and SOAR is a privileged user.</a:t>
            </a:r>
            <a:endParaRPr lang="en-US" sz="950" dirty="0"/>
          </a:p>
        </p:txBody>
      </p:sp>
      <p:sp>
        <p:nvSpPr>
          <p:cNvPr id="39" name="Shape 28"/>
          <p:cNvSpPr/>
          <p:nvPr/>
        </p:nvSpPr>
        <p:spPr>
          <a:xfrm>
            <a:off x="4992624" y="4162276"/>
            <a:ext cx="2176272" cy="1872234"/>
          </a:xfrm>
          <a:prstGeom prst="rect">
            <a:avLst/>
          </a:prstGeom>
          <a:solidFill>
            <a:srgbClr val="008AD7">
              <a:alpha val="35000"/>
            </a:srgbClr>
          </a:solidFill>
          <a:ln w="6350">
            <a:solidFill>
              <a:srgbClr val="008AD7">
                <a:alpha val="40000"/>
              </a:srgbClr>
            </a:solidFill>
            <a:prstDash val="solid"/>
          </a:ln>
        </p:spPr>
        <p:txBody>
          <a:bodyPr/>
          <a:lstStyle/>
          <a:p>
            <a:endParaRPr lang="en-US"/>
          </a:p>
        </p:txBody>
      </p:sp>
      <p:pic>
        <p:nvPicPr>
          <p:cNvPr id="40" name="Image 9" descr="preencoded.png"/>
          <p:cNvPicPr>
            <a:picLocks noChangeAspect="1"/>
          </p:cNvPicPr>
          <p:nvPr/>
        </p:nvPicPr>
        <p:blipFill>
          <a:blip r:embed="rId5"/>
          <a:stretch>
            <a:fillRect/>
          </a:stretch>
        </p:blipFill>
        <p:spPr>
          <a:xfrm>
            <a:off x="5129784" y="4229100"/>
            <a:ext cx="256032" cy="256032"/>
          </a:xfrm>
          <a:prstGeom prst="rect">
            <a:avLst/>
          </a:prstGeom>
        </p:spPr>
      </p:pic>
      <p:sp>
        <p:nvSpPr>
          <p:cNvPr id="41" name="Text 29"/>
          <p:cNvSpPr/>
          <p:nvPr/>
        </p:nvSpPr>
        <p:spPr>
          <a:xfrm>
            <a:off x="5449824" y="4210812"/>
            <a:ext cx="1627632" cy="27432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GUARDRAIL</a:t>
            </a:r>
            <a:endParaRPr lang="en-US" sz="800" dirty="0"/>
          </a:p>
        </p:txBody>
      </p:sp>
      <p:sp>
        <p:nvSpPr>
          <p:cNvPr id="42" name="Text 30"/>
          <p:cNvSpPr/>
          <p:nvPr/>
        </p:nvSpPr>
        <p:spPr>
          <a:xfrm>
            <a:off x="5129784" y="4594860"/>
            <a:ext cx="1901952" cy="128016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Least privilege per server; scoped tokens; full audit trail on every tool call.</a:t>
            </a:r>
            <a:endParaRPr lang="en-US" sz="1050" dirty="0"/>
          </a:p>
        </p:txBody>
      </p:sp>
      <p:sp>
        <p:nvSpPr>
          <p:cNvPr id="43" name="Shape 31"/>
          <p:cNvSpPr/>
          <p:nvPr/>
        </p:nvSpPr>
        <p:spPr>
          <a:xfrm>
            <a:off x="7260336" y="1965960"/>
            <a:ext cx="2176272" cy="2153412"/>
          </a:xfrm>
          <a:prstGeom prst="rect">
            <a:avLst/>
          </a:prstGeom>
          <a:solidFill>
            <a:srgbClr val="FF40E0">
              <a:alpha val="25000"/>
            </a:srgbClr>
          </a:solidFill>
          <a:ln w="6350">
            <a:solidFill>
              <a:srgbClr val="FF40E0">
                <a:alpha val="40000"/>
              </a:srgbClr>
            </a:solidFill>
            <a:prstDash val="solid"/>
          </a:ln>
        </p:spPr>
        <p:txBody>
          <a:bodyPr/>
          <a:lstStyle/>
          <a:p>
            <a:endParaRPr lang="en-US"/>
          </a:p>
        </p:txBody>
      </p:sp>
      <p:sp>
        <p:nvSpPr>
          <p:cNvPr id="44" name="Shape 32"/>
          <p:cNvSpPr/>
          <p:nvPr/>
        </p:nvSpPr>
        <p:spPr>
          <a:xfrm>
            <a:off x="7260336" y="1965960"/>
            <a:ext cx="2176272" cy="73152"/>
          </a:xfrm>
          <a:prstGeom prst="rect">
            <a:avLst/>
          </a:prstGeom>
          <a:solidFill>
            <a:srgbClr val="FF40E0"/>
          </a:solidFill>
          <a:ln w="12700">
            <a:solidFill>
              <a:srgbClr val="FF40E0"/>
            </a:solidFill>
            <a:prstDash val="solid"/>
          </a:ln>
        </p:spPr>
        <p:txBody>
          <a:bodyPr/>
          <a:lstStyle/>
          <a:p>
            <a:endParaRPr lang="en-US"/>
          </a:p>
        </p:txBody>
      </p:sp>
      <p:pic>
        <p:nvPicPr>
          <p:cNvPr id="45" name="Image 10" descr="preencoded.png"/>
          <p:cNvPicPr>
            <a:picLocks noChangeAspect="1"/>
          </p:cNvPicPr>
          <p:nvPr/>
        </p:nvPicPr>
        <p:blipFill>
          <a:blip r:embed="rId3"/>
          <a:stretch>
            <a:fillRect/>
          </a:stretch>
        </p:blipFill>
        <p:spPr>
          <a:xfrm>
            <a:off x="7397496" y="2130552"/>
            <a:ext cx="274320" cy="274320"/>
          </a:xfrm>
          <a:prstGeom prst="rect">
            <a:avLst/>
          </a:prstGeom>
        </p:spPr>
      </p:pic>
      <p:sp>
        <p:nvSpPr>
          <p:cNvPr id="46" name="Text 33"/>
          <p:cNvSpPr/>
          <p:nvPr/>
        </p:nvSpPr>
        <p:spPr>
          <a:xfrm>
            <a:off x="7717536" y="2103120"/>
            <a:ext cx="1627632" cy="274320"/>
          </a:xfrm>
          <a:prstGeom prst="rect">
            <a:avLst/>
          </a:prstGeom>
          <a:noFill/>
          <a:ln/>
        </p:spPr>
        <p:txBody>
          <a:bodyPr wrap="square" lIns="0" tIns="0" rIns="0" bIns="0" rtlCol="0" anchor="ctr"/>
          <a:lstStyle/>
          <a:p>
            <a:pPr marL="0" indent="0">
              <a:buNone/>
            </a:pPr>
            <a:r>
              <a:rPr lang="en-US" sz="900" b="1" kern="0" spc="400" dirty="0">
                <a:solidFill>
                  <a:srgbClr val="FF40E0"/>
                </a:solidFill>
                <a:latin typeface="Aptos" pitchFamily="34" charset="0"/>
                <a:ea typeface="Aptos" pitchFamily="34" charset="-122"/>
                <a:cs typeface="Aptos" pitchFamily="34" charset="-120"/>
              </a:rPr>
              <a:t>RISK</a:t>
            </a:r>
            <a:endParaRPr lang="en-US" sz="900" dirty="0"/>
          </a:p>
        </p:txBody>
      </p:sp>
      <p:sp>
        <p:nvSpPr>
          <p:cNvPr id="47" name="Shape 34"/>
          <p:cNvSpPr/>
          <p:nvPr/>
        </p:nvSpPr>
        <p:spPr>
          <a:xfrm>
            <a:off x="8028432" y="2514600"/>
            <a:ext cx="640080" cy="640080"/>
          </a:xfrm>
          <a:prstGeom prst="ellipse">
            <a:avLst/>
          </a:prstGeom>
          <a:solidFill>
            <a:srgbClr val="FF40E0"/>
          </a:solidFill>
          <a:ln w="12700">
            <a:solidFill>
              <a:srgbClr val="FF40E0"/>
            </a:solidFill>
            <a:prstDash val="solid"/>
          </a:ln>
        </p:spPr>
        <p:txBody>
          <a:bodyPr/>
          <a:lstStyle/>
          <a:p>
            <a:endParaRPr lang="en-US"/>
          </a:p>
        </p:txBody>
      </p:sp>
      <p:pic>
        <p:nvPicPr>
          <p:cNvPr id="48" name="Image 11" descr="preencoded.png"/>
          <p:cNvPicPr>
            <a:picLocks noChangeAspect="1"/>
          </p:cNvPicPr>
          <p:nvPr/>
        </p:nvPicPr>
        <p:blipFill>
          <a:blip r:embed="rId8"/>
          <a:stretch>
            <a:fillRect/>
          </a:stretch>
        </p:blipFill>
        <p:spPr>
          <a:xfrm>
            <a:off x="8147304" y="2633472"/>
            <a:ext cx="402336" cy="402336"/>
          </a:xfrm>
          <a:prstGeom prst="rect">
            <a:avLst/>
          </a:prstGeom>
        </p:spPr>
      </p:pic>
      <p:sp>
        <p:nvSpPr>
          <p:cNvPr id="49" name="Text 35"/>
          <p:cNvSpPr/>
          <p:nvPr/>
        </p:nvSpPr>
        <p:spPr>
          <a:xfrm>
            <a:off x="7351776" y="3246120"/>
            <a:ext cx="1993392"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Display" pitchFamily="34" charset="0"/>
                <a:ea typeface="Aptos Display" pitchFamily="34" charset="-122"/>
                <a:cs typeface="Aptos Display" pitchFamily="34" charset="-120"/>
              </a:rPr>
              <a:t>Skill atrophy</a:t>
            </a:r>
            <a:endParaRPr lang="en-US" sz="1300" dirty="0"/>
          </a:p>
        </p:txBody>
      </p:sp>
      <p:sp>
        <p:nvSpPr>
          <p:cNvPr id="50" name="Text 36"/>
          <p:cNvSpPr/>
          <p:nvPr/>
        </p:nvSpPr>
        <p:spPr>
          <a:xfrm>
            <a:off x="7397496" y="3721608"/>
            <a:ext cx="1901952" cy="365760"/>
          </a:xfrm>
          <a:prstGeom prst="rect">
            <a:avLst/>
          </a:prstGeom>
          <a:noFill/>
          <a:ln/>
        </p:spPr>
        <p:txBody>
          <a:bodyPr wrap="square" lIns="0" tIns="0" rIns="0" bIns="0" rtlCol="0" anchor="ctr"/>
          <a:lstStyle/>
          <a:p>
            <a:pPr marL="0" indent="0" algn="ctr">
              <a:buNone/>
            </a:pPr>
            <a:r>
              <a:rPr lang="en-US" sz="950" dirty="0">
                <a:solidFill>
                  <a:srgbClr val="D4D4E4"/>
                </a:solidFill>
                <a:latin typeface="Aptos" pitchFamily="34" charset="0"/>
                <a:ea typeface="Aptos" pitchFamily="34" charset="-122"/>
                <a:cs typeface="Aptos" pitchFamily="34" charset="-120"/>
              </a:rPr>
              <a:t>Analysts accept AI output without building the underlying detection muscle.</a:t>
            </a:r>
            <a:endParaRPr lang="en-US" sz="950" dirty="0"/>
          </a:p>
        </p:txBody>
      </p:sp>
      <p:sp>
        <p:nvSpPr>
          <p:cNvPr id="51" name="Shape 37"/>
          <p:cNvSpPr/>
          <p:nvPr/>
        </p:nvSpPr>
        <p:spPr>
          <a:xfrm>
            <a:off x="7260336" y="4162276"/>
            <a:ext cx="2176272" cy="1872234"/>
          </a:xfrm>
          <a:prstGeom prst="rect">
            <a:avLst/>
          </a:prstGeom>
          <a:solidFill>
            <a:srgbClr val="008AD7">
              <a:alpha val="35000"/>
            </a:srgbClr>
          </a:solidFill>
          <a:ln w="6350">
            <a:solidFill>
              <a:srgbClr val="008AD7">
                <a:alpha val="40000"/>
              </a:srgbClr>
            </a:solidFill>
            <a:prstDash val="solid"/>
          </a:ln>
        </p:spPr>
        <p:txBody>
          <a:bodyPr/>
          <a:lstStyle/>
          <a:p>
            <a:endParaRPr lang="en-US"/>
          </a:p>
        </p:txBody>
      </p:sp>
      <p:pic>
        <p:nvPicPr>
          <p:cNvPr id="52" name="Image 12" descr="preencoded.png"/>
          <p:cNvPicPr>
            <a:picLocks noChangeAspect="1"/>
          </p:cNvPicPr>
          <p:nvPr/>
        </p:nvPicPr>
        <p:blipFill>
          <a:blip r:embed="rId5"/>
          <a:stretch>
            <a:fillRect/>
          </a:stretch>
        </p:blipFill>
        <p:spPr>
          <a:xfrm>
            <a:off x="7397496" y="4229100"/>
            <a:ext cx="256032" cy="256032"/>
          </a:xfrm>
          <a:prstGeom prst="rect">
            <a:avLst/>
          </a:prstGeom>
        </p:spPr>
      </p:pic>
      <p:sp>
        <p:nvSpPr>
          <p:cNvPr id="53" name="Text 38"/>
          <p:cNvSpPr/>
          <p:nvPr/>
        </p:nvSpPr>
        <p:spPr>
          <a:xfrm>
            <a:off x="7717536" y="4210812"/>
            <a:ext cx="1627632" cy="27432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GUARDRAIL</a:t>
            </a:r>
            <a:endParaRPr lang="en-US" sz="800" dirty="0"/>
          </a:p>
        </p:txBody>
      </p:sp>
      <p:sp>
        <p:nvSpPr>
          <p:cNvPr id="54" name="Text 39"/>
          <p:cNvSpPr/>
          <p:nvPr/>
        </p:nvSpPr>
        <p:spPr>
          <a:xfrm>
            <a:off x="7397496" y="4594860"/>
            <a:ext cx="1901952" cy="128016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Run regular hands-on exercises without copilots. Verify skills, not just outputs.</a:t>
            </a:r>
            <a:endParaRPr lang="en-US" sz="1050" dirty="0"/>
          </a:p>
        </p:txBody>
      </p:sp>
      <p:sp>
        <p:nvSpPr>
          <p:cNvPr id="55" name="Shape 40"/>
          <p:cNvSpPr/>
          <p:nvPr/>
        </p:nvSpPr>
        <p:spPr>
          <a:xfrm>
            <a:off x="9528048" y="1965960"/>
            <a:ext cx="2176272" cy="2153412"/>
          </a:xfrm>
          <a:prstGeom prst="rect">
            <a:avLst/>
          </a:prstGeom>
          <a:solidFill>
            <a:srgbClr val="FF40E0">
              <a:alpha val="25000"/>
            </a:srgbClr>
          </a:solidFill>
          <a:ln w="6350">
            <a:solidFill>
              <a:srgbClr val="FF40E0">
                <a:alpha val="40000"/>
              </a:srgbClr>
            </a:solidFill>
            <a:prstDash val="solid"/>
          </a:ln>
        </p:spPr>
        <p:txBody>
          <a:bodyPr/>
          <a:lstStyle/>
          <a:p>
            <a:endParaRPr lang="en-US"/>
          </a:p>
        </p:txBody>
      </p:sp>
      <p:sp>
        <p:nvSpPr>
          <p:cNvPr id="56" name="Shape 41"/>
          <p:cNvSpPr/>
          <p:nvPr/>
        </p:nvSpPr>
        <p:spPr>
          <a:xfrm>
            <a:off x="9528048" y="1965960"/>
            <a:ext cx="2176272" cy="73152"/>
          </a:xfrm>
          <a:prstGeom prst="rect">
            <a:avLst/>
          </a:prstGeom>
          <a:solidFill>
            <a:srgbClr val="FF40E0"/>
          </a:solidFill>
          <a:ln w="12700">
            <a:solidFill>
              <a:srgbClr val="FF40E0"/>
            </a:solidFill>
            <a:prstDash val="solid"/>
          </a:ln>
        </p:spPr>
        <p:txBody>
          <a:bodyPr/>
          <a:lstStyle/>
          <a:p>
            <a:endParaRPr lang="en-US"/>
          </a:p>
        </p:txBody>
      </p:sp>
      <p:pic>
        <p:nvPicPr>
          <p:cNvPr id="57" name="Image 13" descr="preencoded.png"/>
          <p:cNvPicPr>
            <a:picLocks noChangeAspect="1"/>
          </p:cNvPicPr>
          <p:nvPr/>
        </p:nvPicPr>
        <p:blipFill>
          <a:blip r:embed="rId3"/>
          <a:stretch>
            <a:fillRect/>
          </a:stretch>
        </p:blipFill>
        <p:spPr>
          <a:xfrm>
            <a:off x="9665208" y="2130552"/>
            <a:ext cx="274320" cy="274320"/>
          </a:xfrm>
          <a:prstGeom prst="rect">
            <a:avLst/>
          </a:prstGeom>
        </p:spPr>
      </p:pic>
      <p:sp>
        <p:nvSpPr>
          <p:cNvPr id="58" name="Text 42"/>
          <p:cNvSpPr/>
          <p:nvPr/>
        </p:nvSpPr>
        <p:spPr>
          <a:xfrm>
            <a:off x="9985248" y="2103120"/>
            <a:ext cx="1627632" cy="274320"/>
          </a:xfrm>
          <a:prstGeom prst="rect">
            <a:avLst/>
          </a:prstGeom>
          <a:noFill/>
          <a:ln/>
        </p:spPr>
        <p:txBody>
          <a:bodyPr wrap="square" lIns="0" tIns="0" rIns="0" bIns="0" rtlCol="0" anchor="ctr"/>
          <a:lstStyle/>
          <a:p>
            <a:pPr marL="0" indent="0">
              <a:buNone/>
            </a:pPr>
            <a:r>
              <a:rPr lang="en-US" sz="900" b="1" kern="0" spc="400" dirty="0">
                <a:solidFill>
                  <a:srgbClr val="FF40E0"/>
                </a:solidFill>
                <a:latin typeface="Aptos" pitchFamily="34" charset="0"/>
                <a:ea typeface="Aptos" pitchFamily="34" charset="-122"/>
                <a:cs typeface="Aptos" pitchFamily="34" charset="-120"/>
              </a:rPr>
              <a:t>RISK</a:t>
            </a:r>
            <a:endParaRPr lang="en-US" sz="900" dirty="0"/>
          </a:p>
        </p:txBody>
      </p:sp>
      <p:sp>
        <p:nvSpPr>
          <p:cNvPr id="59" name="Shape 43"/>
          <p:cNvSpPr/>
          <p:nvPr/>
        </p:nvSpPr>
        <p:spPr>
          <a:xfrm>
            <a:off x="10296144" y="2514600"/>
            <a:ext cx="640080" cy="640080"/>
          </a:xfrm>
          <a:prstGeom prst="ellipse">
            <a:avLst/>
          </a:prstGeom>
          <a:solidFill>
            <a:srgbClr val="FF40E0"/>
          </a:solidFill>
          <a:ln w="12700">
            <a:solidFill>
              <a:srgbClr val="FF40E0"/>
            </a:solidFill>
            <a:prstDash val="solid"/>
          </a:ln>
        </p:spPr>
        <p:txBody>
          <a:bodyPr/>
          <a:lstStyle/>
          <a:p>
            <a:endParaRPr lang="en-US"/>
          </a:p>
        </p:txBody>
      </p:sp>
      <p:pic>
        <p:nvPicPr>
          <p:cNvPr id="60" name="Image 14" descr="preencoded.png"/>
          <p:cNvPicPr>
            <a:picLocks noChangeAspect="1"/>
          </p:cNvPicPr>
          <p:nvPr/>
        </p:nvPicPr>
        <p:blipFill>
          <a:blip r:embed="rId9"/>
          <a:stretch>
            <a:fillRect/>
          </a:stretch>
        </p:blipFill>
        <p:spPr>
          <a:xfrm>
            <a:off x="10415016" y="2633472"/>
            <a:ext cx="402336" cy="402336"/>
          </a:xfrm>
          <a:prstGeom prst="rect">
            <a:avLst/>
          </a:prstGeom>
        </p:spPr>
      </p:pic>
      <p:sp>
        <p:nvSpPr>
          <p:cNvPr id="61" name="Text 44"/>
          <p:cNvSpPr/>
          <p:nvPr/>
        </p:nvSpPr>
        <p:spPr>
          <a:xfrm>
            <a:off x="9619488" y="3246120"/>
            <a:ext cx="1993392"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Aptos Display" pitchFamily="34" charset="0"/>
                <a:ea typeface="Aptos Display" pitchFamily="34" charset="-122"/>
                <a:cs typeface="Aptos Display" pitchFamily="34" charset="-120"/>
              </a:rPr>
              <a:t>Vendor lock-in by copilot</a:t>
            </a:r>
            <a:endParaRPr lang="en-US" sz="1300" dirty="0"/>
          </a:p>
        </p:txBody>
      </p:sp>
      <p:sp>
        <p:nvSpPr>
          <p:cNvPr id="62" name="Text 45"/>
          <p:cNvSpPr/>
          <p:nvPr/>
        </p:nvSpPr>
        <p:spPr>
          <a:xfrm>
            <a:off x="9665208" y="3721608"/>
            <a:ext cx="1901952" cy="365760"/>
          </a:xfrm>
          <a:prstGeom prst="rect">
            <a:avLst/>
          </a:prstGeom>
          <a:noFill/>
          <a:ln/>
        </p:spPr>
        <p:txBody>
          <a:bodyPr wrap="square" lIns="0" tIns="0" rIns="0" bIns="0" rtlCol="0" anchor="ctr"/>
          <a:lstStyle/>
          <a:p>
            <a:pPr marL="0" indent="0" algn="ctr">
              <a:buNone/>
            </a:pPr>
            <a:r>
              <a:rPr lang="en-US" sz="950" dirty="0">
                <a:solidFill>
                  <a:srgbClr val="D4D4E4"/>
                </a:solidFill>
                <a:latin typeface="Aptos" pitchFamily="34" charset="0"/>
                <a:ea typeface="Aptos" pitchFamily="34" charset="-122"/>
                <a:cs typeface="Aptos" pitchFamily="34" charset="-120"/>
              </a:rPr>
              <a:t>Proprietary AI features make platform exit costs balloon over time.</a:t>
            </a:r>
            <a:endParaRPr lang="en-US" sz="950" dirty="0"/>
          </a:p>
        </p:txBody>
      </p:sp>
      <p:sp>
        <p:nvSpPr>
          <p:cNvPr id="63" name="Shape 46"/>
          <p:cNvSpPr/>
          <p:nvPr/>
        </p:nvSpPr>
        <p:spPr>
          <a:xfrm>
            <a:off x="9528048" y="4162276"/>
            <a:ext cx="2176272" cy="1872234"/>
          </a:xfrm>
          <a:prstGeom prst="rect">
            <a:avLst/>
          </a:prstGeom>
          <a:solidFill>
            <a:srgbClr val="008AD7">
              <a:alpha val="35000"/>
            </a:srgbClr>
          </a:solidFill>
          <a:ln w="6350">
            <a:solidFill>
              <a:srgbClr val="008AD7">
                <a:alpha val="40000"/>
              </a:srgbClr>
            </a:solidFill>
            <a:prstDash val="solid"/>
          </a:ln>
        </p:spPr>
        <p:txBody>
          <a:bodyPr/>
          <a:lstStyle/>
          <a:p>
            <a:endParaRPr lang="en-US"/>
          </a:p>
        </p:txBody>
      </p:sp>
      <p:pic>
        <p:nvPicPr>
          <p:cNvPr id="64" name="Image 15" descr="preencoded.png"/>
          <p:cNvPicPr>
            <a:picLocks noChangeAspect="1"/>
          </p:cNvPicPr>
          <p:nvPr/>
        </p:nvPicPr>
        <p:blipFill>
          <a:blip r:embed="rId5"/>
          <a:stretch>
            <a:fillRect/>
          </a:stretch>
        </p:blipFill>
        <p:spPr>
          <a:xfrm>
            <a:off x="9665208" y="4229100"/>
            <a:ext cx="256032" cy="256032"/>
          </a:xfrm>
          <a:prstGeom prst="rect">
            <a:avLst/>
          </a:prstGeom>
        </p:spPr>
      </p:pic>
      <p:sp>
        <p:nvSpPr>
          <p:cNvPr id="65" name="Text 47"/>
          <p:cNvSpPr/>
          <p:nvPr/>
        </p:nvSpPr>
        <p:spPr>
          <a:xfrm>
            <a:off x="9985248" y="4210812"/>
            <a:ext cx="1627632" cy="274320"/>
          </a:xfrm>
          <a:prstGeom prst="rect">
            <a:avLst/>
          </a:prstGeom>
          <a:noFill/>
          <a:ln/>
        </p:spPr>
        <p:txBody>
          <a:bodyPr wrap="square" lIns="0" tIns="0" rIns="0" bIns="0" rtlCol="0" anchor="ctr"/>
          <a:lstStyle/>
          <a:p>
            <a:pPr marL="0" indent="0">
              <a:buNone/>
            </a:pPr>
            <a:r>
              <a:rPr lang="en-US" sz="800" b="1" kern="0" spc="300" dirty="0">
                <a:solidFill>
                  <a:srgbClr val="008AD7"/>
                </a:solidFill>
                <a:latin typeface="Aptos" pitchFamily="34" charset="0"/>
                <a:ea typeface="Aptos" pitchFamily="34" charset="-122"/>
                <a:cs typeface="Aptos" pitchFamily="34" charset="-120"/>
              </a:rPr>
              <a:t>GUARDRAIL</a:t>
            </a:r>
            <a:endParaRPr lang="en-US" sz="800" dirty="0"/>
          </a:p>
        </p:txBody>
      </p:sp>
      <p:sp>
        <p:nvSpPr>
          <p:cNvPr id="66" name="Text 48"/>
          <p:cNvSpPr/>
          <p:nvPr/>
        </p:nvSpPr>
        <p:spPr>
          <a:xfrm>
            <a:off x="9665208" y="4594860"/>
            <a:ext cx="1901952" cy="128016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Favor MCP-compatible tools; keep prompt libraries and detections portable.</a:t>
            </a:r>
            <a:endParaRPr lang="en-US" sz="1050" dirty="0"/>
          </a:p>
        </p:txBody>
      </p:sp>
      <p:sp>
        <p:nvSpPr>
          <p:cNvPr id="67" name="Text 49"/>
          <p:cNvSpPr/>
          <p:nvPr/>
        </p:nvSpPr>
        <p:spPr>
          <a:xfrm>
            <a:off x="457200" y="6263640"/>
            <a:ext cx="11247120" cy="228600"/>
          </a:xfrm>
          <a:prstGeom prst="rect">
            <a:avLst/>
          </a:prstGeom>
          <a:noFill/>
          <a:ln/>
        </p:spPr>
        <p:txBody>
          <a:bodyPr wrap="square" lIns="0" tIns="0" rIns="0" bIns="0" rtlCol="0" anchor="ctr"/>
          <a:lstStyle/>
          <a:p>
            <a:pPr marL="0" indent="0" algn="ctr">
              <a:buNone/>
            </a:pPr>
            <a:r>
              <a:rPr lang="en-US" sz="1200" b="1" dirty="0">
                <a:solidFill>
                  <a:srgbClr val="008AD7"/>
                </a:solidFill>
                <a:latin typeface="Aptos" pitchFamily="34" charset="0"/>
                <a:ea typeface="Aptos" pitchFamily="34" charset="-122"/>
                <a:cs typeface="Aptos" pitchFamily="34" charset="-120"/>
              </a:rPr>
              <a:t>If you wouldn't give a contractor production access on day one, don't give an AI agent production access on day one.</a:t>
            </a:r>
            <a:endParaRPr lang="en-US" sz="1200" dirty="0"/>
          </a:p>
        </p:txBody>
      </p:sp>
      <p:sp>
        <p:nvSpPr>
          <p:cNvPr id="69" name="Shape 50"/>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70" name="Text 51"/>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8A8AA0"/>
                </a:solidFill>
                <a:latin typeface="Aptos" pitchFamily="34" charset="0"/>
                <a:ea typeface="Aptos" pitchFamily="34" charset="-122"/>
                <a:cs typeface="Aptos" pitchFamily="34" charset="-120"/>
              </a:rPr>
              <a:t>Supplement  ·  GenAI in tools and MCP in the SOC</a:t>
            </a:r>
            <a:endParaRPr lang="en-US" sz="900" dirty="0"/>
          </a:p>
        </p:txBody>
      </p:sp>
      <p:sp>
        <p:nvSpPr>
          <p:cNvPr id="71" name="Text 52"/>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RISKS AND GUARDRAILS</a:t>
            </a:r>
            <a:endParaRPr lang="en-US" sz="900" dirty="0"/>
          </a:p>
        </p:txBody>
      </p:sp>
      <p:sp>
        <p:nvSpPr>
          <p:cNvPr id="72" name="Text 53"/>
          <p:cNvSpPr/>
          <p:nvPr/>
        </p:nvSpPr>
        <p:spPr>
          <a:xfrm>
            <a:off x="11064240" y="6519672"/>
            <a:ext cx="1005840" cy="310896"/>
          </a:xfrm>
          <a:prstGeom prst="rect">
            <a:avLst/>
          </a:prstGeom>
          <a:noFill/>
          <a:ln/>
        </p:spPr>
        <p:txBody>
          <a:bodyPr wrap="square" rtlCol="0" anchor="ctr"/>
          <a:lstStyle/>
          <a:p>
            <a:pPr marL="0" indent="0" algn="r">
              <a:buNone/>
            </a:pPr>
            <a:r>
              <a:rPr lang="en-US" sz="900" dirty="0">
                <a:solidFill>
                  <a:srgbClr val="8A8AA0"/>
                </a:solidFill>
                <a:latin typeface="Aptos" pitchFamily="34" charset="0"/>
                <a:ea typeface="Aptos" pitchFamily="34" charset="-122"/>
                <a:cs typeface="Aptos" pitchFamily="34" charset="-120"/>
              </a:rPr>
              <a:t>4 / 4</a:t>
            </a:r>
            <a:endParaRPr lang="en-US" sz="900" dirty="0"/>
          </a:p>
        </p:txBody>
      </p:sp>
      <p:pic>
        <p:nvPicPr>
          <p:cNvPr id="68" name="Picture 67" descr="NICE | Conference and Expo">
            <a:extLst>
              <a:ext uri="{FF2B5EF4-FFF2-40B4-BE49-F238E27FC236}">
                <a16:creationId xmlns:a16="http://schemas.microsoft.com/office/drawing/2014/main" id="{FEAF07FD-A31F-3887-D3CE-1FA373D1845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TODAY'S SCOPE</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This talk: the SOC and AI for security</a:t>
            </a:r>
            <a:endParaRPr lang="en-US" sz="2800" dirty="0"/>
          </a:p>
        </p:txBody>
      </p:sp>
      <p:sp>
        <p:nvSpPr>
          <p:cNvPr id="6" name="Text 3"/>
          <p:cNvSpPr/>
          <p:nvPr/>
        </p:nvSpPr>
        <p:spPr>
          <a:xfrm>
            <a:off x="2011680" y="1143000"/>
            <a:ext cx="9601200" cy="594360"/>
          </a:xfrm>
          <a:prstGeom prst="rect">
            <a:avLst/>
          </a:prstGeom>
          <a:noFill/>
          <a:ln/>
        </p:spPr>
        <p:txBody>
          <a:bodyPr wrap="square" lIns="0" tIns="0" rIns="0" bIns="0" rtlCol="0" anchor="ctr"/>
          <a:lstStyle/>
          <a:p>
            <a:pPr marL="0" indent="0">
              <a:buNone/>
            </a:pPr>
            <a:r>
              <a:rPr lang="en-US" sz="1400" dirty="0">
                <a:solidFill>
                  <a:srgbClr val="D4D4E4"/>
                </a:solidFill>
                <a:latin typeface="Aptos" pitchFamily="34" charset="0"/>
                <a:ea typeface="Aptos" pitchFamily="34" charset="-122"/>
                <a:cs typeface="Aptos" pitchFamily="34" charset="-120"/>
              </a:rPr>
              <a:t>Other pillars will adopt AI on their own timeline. The SOC is where the human-machine partnership matters most, right now.</a:t>
            </a:r>
            <a:endParaRPr lang="en-US" sz="1400" dirty="0"/>
          </a:p>
        </p:txBody>
      </p:sp>
      <p:sp>
        <p:nvSpPr>
          <p:cNvPr id="7" name="Shape 4"/>
          <p:cNvSpPr/>
          <p:nvPr/>
        </p:nvSpPr>
        <p:spPr>
          <a:xfrm>
            <a:off x="457200" y="1874520"/>
            <a:ext cx="1798320" cy="777240"/>
          </a:xfrm>
          <a:prstGeom prst="rect">
            <a:avLst/>
          </a:prstGeom>
          <a:solidFill>
            <a:srgbClr val="008AD7"/>
          </a:solidFill>
          <a:ln w="12700">
            <a:solidFill>
              <a:srgbClr val="008AD7"/>
            </a:solidFill>
            <a:prstDash val="solid"/>
          </a:ln>
        </p:spPr>
        <p:txBody>
          <a:bodyPr/>
          <a:lstStyle/>
          <a:p>
            <a:endParaRPr lang="en-US" sz="2800"/>
          </a:p>
        </p:txBody>
      </p:sp>
      <p:sp>
        <p:nvSpPr>
          <p:cNvPr id="8" name="Text 5"/>
          <p:cNvSpPr/>
          <p:nvPr/>
        </p:nvSpPr>
        <p:spPr>
          <a:xfrm>
            <a:off x="457200" y="1965960"/>
            <a:ext cx="1798320"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SOC</a:t>
            </a:r>
            <a:endParaRPr lang="en-US" sz="2000" dirty="0"/>
          </a:p>
        </p:txBody>
      </p:sp>
      <p:sp>
        <p:nvSpPr>
          <p:cNvPr id="9" name="Text 6"/>
          <p:cNvSpPr/>
          <p:nvPr/>
        </p:nvSpPr>
        <p:spPr>
          <a:xfrm>
            <a:off x="502920" y="2286000"/>
            <a:ext cx="1706880" cy="320040"/>
          </a:xfrm>
          <a:prstGeom prst="rect">
            <a:avLst/>
          </a:prstGeom>
          <a:noFill/>
          <a:ln/>
        </p:spPr>
        <p:txBody>
          <a:bodyPr wrap="square" lIns="0" tIns="0" rIns="0" bIns="0" rtlCol="0" anchor="ctr"/>
          <a:lstStyle/>
          <a:p>
            <a:pPr marL="0" indent="0" algn="ctr">
              <a:buNone/>
            </a:pPr>
            <a:r>
              <a:rPr lang="en-US" sz="1100" dirty="0">
                <a:solidFill>
                  <a:srgbClr val="FFFFFF"/>
                </a:solidFill>
                <a:latin typeface="Aptos" pitchFamily="34" charset="0"/>
                <a:ea typeface="Aptos" pitchFamily="34" charset="-122"/>
                <a:cs typeface="Aptos" pitchFamily="34" charset="-120"/>
              </a:rPr>
              <a:t>Security operations</a:t>
            </a:r>
            <a:endParaRPr lang="en-US" sz="1100" dirty="0"/>
          </a:p>
        </p:txBody>
      </p:sp>
      <p:sp>
        <p:nvSpPr>
          <p:cNvPr id="10" name="Shape 7"/>
          <p:cNvSpPr/>
          <p:nvPr/>
        </p:nvSpPr>
        <p:spPr>
          <a:xfrm>
            <a:off x="2346960" y="1874520"/>
            <a:ext cx="1798320" cy="777240"/>
          </a:xfrm>
          <a:prstGeom prst="rect">
            <a:avLst/>
          </a:prstGeom>
          <a:solidFill>
            <a:srgbClr val="140240">
              <a:alpha val="60000"/>
            </a:srgbClr>
          </a:solidFill>
          <a:ln w="6350">
            <a:solidFill>
              <a:srgbClr val="008AD7">
                <a:alpha val="25000"/>
              </a:srgbClr>
            </a:solidFill>
            <a:prstDash val="solid"/>
          </a:ln>
        </p:spPr>
        <p:txBody>
          <a:bodyPr/>
          <a:lstStyle/>
          <a:p>
            <a:endParaRPr lang="en-US" sz="2800"/>
          </a:p>
        </p:txBody>
      </p:sp>
      <p:sp>
        <p:nvSpPr>
          <p:cNvPr id="11" name="Text 8"/>
          <p:cNvSpPr/>
          <p:nvPr/>
        </p:nvSpPr>
        <p:spPr>
          <a:xfrm>
            <a:off x="2346960" y="1965960"/>
            <a:ext cx="1798320"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AppSec</a:t>
            </a:r>
            <a:endParaRPr lang="en-US" sz="2000" dirty="0"/>
          </a:p>
        </p:txBody>
      </p:sp>
      <p:sp>
        <p:nvSpPr>
          <p:cNvPr id="12" name="Text 9"/>
          <p:cNvSpPr/>
          <p:nvPr/>
        </p:nvSpPr>
        <p:spPr>
          <a:xfrm>
            <a:off x="2392680" y="2286000"/>
            <a:ext cx="1706880" cy="32004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Application security</a:t>
            </a:r>
            <a:endParaRPr lang="en-US" sz="1100" dirty="0"/>
          </a:p>
        </p:txBody>
      </p:sp>
      <p:sp>
        <p:nvSpPr>
          <p:cNvPr id="13" name="Shape 10"/>
          <p:cNvSpPr/>
          <p:nvPr/>
        </p:nvSpPr>
        <p:spPr>
          <a:xfrm>
            <a:off x="4236720" y="1874520"/>
            <a:ext cx="1798320" cy="777240"/>
          </a:xfrm>
          <a:prstGeom prst="rect">
            <a:avLst/>
          </a:prstGeom>
          <a:solidFill>
            <a:srgbClr val="140240">
              <a:alpha val="60000"/>
            </a:srgbClr>
          </a:solidFill>
          <a:ln w="6350">
            <a:solidFill>
              <a:srgbClr val="008AD7">
                <a:alpha val="25000"/>
              </a:srgbClr>
            </a:solidFill>
            <a:prstDash val="solid"/>
          </a:ln>
        </p:spPr>
        <p:txBody>
          <a:bodyPr/>
          <a:lstStyle/>
          <a:p>
            <a:endParaRPr lang="en-US" sz="2800"/>
          </a:p>
        </p:txBody>
      </p:sp>
      <p:sp>
        <p:nvSpPr>
          <p:cNvPr id="14" name="Text 11"/>
          <p:cNvSpPr/>
          <p:nvPr/>
        </p:nvSpPr>
        <p:spPr>
          <a:xfrm>
            <a:off x="4236720" y="1965960"/>
            <a:ext cx="1798320"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ENG</a:t>
            </a:r>
            <a:endParaRPr lang="en-US" sz="2000" dirty="0"/>
          </a:p>
        </p:txBody>
      </p:sp>
      <p:sp>
        <p:nvSpPr>
          <p:cNvPr id="15" name="Text 12"/>
          <p:cNvSpPr/>
          <p:nvPr/>
        </p:nvSpPr>
        <p:spPr>
          <a:xfrm>
            <a:off x="4282440" y="2286000"/>
            <a:ext cx="1706880" cy="32004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Engineering and architecture</a:t>
            </a:r>
            <a:endParaRPr lang="en-US" sz="1100" dirty="0"/>
          </a:p>
        </p:txBody>
      </p:sp>
      <p:sp>
        <p:nvSpPr>
          <p:cNvPr id="16" name="Shape 13"/>
          <p:cNvSpPr/>
          <p:nvPr/>
        </p:nvSpPr>
        <p:spPr>
          <a:xfrm>
            <a:off x="6126480" y="1874520"/>
            <a:ext cx="1798320" cy="777240"/>
          </a:xfrm>
          <a:prstGeom prst="rect">
            <a:avLst/>
          </a:prstGeom>
          <a:solidFill>
            <a:srgbClr val="140240">
              <a:alpha val="60000"/>
            </a:srgbClr>
          </a:solidFill>
          <a:ln w="6350">
            <a:solidFill>
              <a:srgbClr val="008AD7">
                <a:alpha val="25000"/>
              </a:srgbClr>
            </a:solidFill>
            <a:prstDash val="solid"/>
          </a:ln>
        </p:spPr>
        <p:txBody>
          <a:bodyPr/>
          <a:lstStyle/>
          <a:p>
            <a:endParaRPr lang="en-US" sz="2800"/>
          </a:p>
        </p:txBody>
      </p:sp>
      <p:sp>
        <p:nvSpPr>
          <p:cNvPr id="17" name="Text 14"/>
          <p:cNvSpPr/>
          <p:nvPr/>
        </p:nvSpPr>
        <p:spPr>
          <a:xfrm>
            <a:off x="6126480" y="1965960"/>
            <a:ext cx="1798320"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GRC</a:t>
            </a:r>
            <a:endParaRPr lang="en-US" sz="2000" dirty="0"/>
          </a:p>
        </p:txBody>
      </p:sp>
      <p:sp>
        <p:nvSpPr>
          <p:cNvPr id="18" name="Text 15"/>
          <p:cNvSpPr/>
          <p:nvPr/>
        </p:nvSpPr>
        <p:spPr>
          <a:xfrm>
            <a:off x="6172200" y="2286000"/>
            <a:ext cx="1706880" cy="32004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Governance, risk, compliance</a:t>
            </a:r>
            <a:endParaRPr lang="en-US" sz="1100" dirty="0"/>
          </a:p>
        </p:txBody>
      </p:sp>
      <p:sp>
        <p:nvSpPr>
          <p:cNvPr id="19" name="Shape 16"/>
          <p:cNvSpPr/>
          <p:nvPr/>
        </p:nvSpPr>
        <p:spPr>
          <a:xfrm>
            <a:off x="8016240" y="1874520"/>
            <a:ext cx="1798320" cy="777240"/>
          </a:xfrm>
          <a:prstGeom prst="rect">
            <a:avLst/>
          </a:prstGeom>
          <a:solidFill>
            <a:srgbClr val="140240">
              <a:alpha val="60000"/>
            </a:srgbClr>
          </a:solidFill>
          <a:ln w="6350">
            <a:solidFill>
              <a:srgbClr val="008AD7">
                <a:alpha val="25000"/>
              </a:srgbClr>
            </a:solidFill>
            <a:prstDash val="solid"/>
          </a:ln>
        </p:spPr>
        <p:txBody>
          <a:bodyPr/>
          <a:lstStyle/>
          <a:p>
            <a:endParaRPr lang="en-US" sz="2800"/>
          </a:p>
        </p:txBody>
      </p:sp>
      <p:sp>
        <p:nvSpPr>
          <p:cNvPr id="20" name="Text 17"/>
          <p:cNvSpPr/>
          <p:nvPr/>
        </p:nvSpPr>
        <p:spPr>
          <a:xfrm>
            <a:off x="8016240" y="1965960"/>
            <a:ext cx="1798320"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IAM</a:t>
            </a:r>
            <a:endParaRPr lang="en-US" sz="2000" dirty="0"/>
          </a:p>
        </p:txBody>
      </p:sp>
      <p:sp>
        <p:nvSpPr>
          <p:cNvPr id="21" name="Text 18"/>
          <p:cNvSpPr/>
          <p:nvPr/>
        </p:nvSpPr>
        <p:spPr>
          <a:xfrm>
            <a:off x="8061960" y="2286000"/>
            <a:ext cx="1706880" cy="32004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Identity and access</a:t>
            </a:r>
            <a:endParaRPr lang="en-US" sz="1100" dirty="0"/>
          </a:p>
        </p:txBody>
      </p:sp>
      <p:sp>
        <p:nvSpPr>
          <p:cNvPr id="22" name="Shape 19"/>
          <p:cNvSpPr/>
          <p:nvPr/>
        </p:nvSpPr>
        <p:spPr>
          <a:xfrm>
            <a:off x="9906000" y="1874520"/>
            <a:ext cx="1798320" cy="777240"/>
          </a:xfrm>
          <a:prstGeom prst="rect">
            <a:avLst/>
          </a:prstGeom>
          <a:solidFill>
            <a:srgbClr val="140240">
              <a:alpha val="60000"/>
            </a:srgbClr>
          </a:solidFill>
          <a:ln w="6350">
            <a:solidFill>
              <a:srgbClr val="008AD7">
                <a:alpha val="25000"/>
              </a:srgbClr>
            </a:solidFill>
            <a:prstDash val="solid"/>
          </a:ln>
        </p:spPr>
        <p:txBody>
          <a:bodyPr/>
          <a:lstStyle/>
          <a:p>
            <a:endParaRPr lang="en-US" sz="2800"/>
          </a:p>
        </p:txBody>
      </p:sp>
      <p:sp>
        <p:nvSpPr>
          <p:cNvPr id="23" name="Text 20"/>
          <p:cNvSpPr/>
          <p:nvPr/>
        </p:nvSpPr>
        <p:spPr>
          <a:xfrm>
            <a:off x="9906000" y="1965960"/>
            <a:ext cx="1798320" cy="320040"/>
          </a:xfrm>
          <a:prstGeom prst="rect">
            <a:avLst/>
          </a:prstGeom>
          <a:noFill/>
          <a:ln/>
        </p:spPr>
        <p:txBody>
          <a:bodyPr wrap="square" lIns="0" tIns="0" rIns="0" bIns="0" rtlCol="0" anchor="ct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TI/RT</a:t>
            </a:r>
            <a:endParaRPr lang="en-US" sz="2000" dirty="0"/>
          </a:p>
        </p:txBody>
      </p:sp>
      <p:sp>
        <p:nvSpPr>
          <p:cNvPr id="24" name="Text 21"/>
          <p:cNvSpPr/>
          <p:nvPr/>
        </p:nvSpPr>
        <p:spPr>
          <a:xfrm>
            <a:off x="9951720" y="2286000"/>
            <a:ext cx="1706880" cy="32004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Threat intel and red team</a:t>
            </a:r>
            <a:endParaRPr lang="en-US" sz="1100" dirty="0"/>
          </a:p>
        </p:txBody>
      </p:sp>
      <p:sp>
        <p:nvSpPr>
          <p:cNvPr id="25" name="Shape 22"/>
          <p:cNvSpPr/>
          <p:nvPr/>
        </p:nvSpPr>
        <p:spPr>
          <a:xfrm flipV="1">
            <a:off x="1127760" y="2761488"/>
            <a:ext cx="457200" cy="320040"/>
          </a:xfrm>
          <a:prstGeom prst="triangle">
            <a:avLst/>
          </a:prstGeom>
          <a:solidFill>
            <a:srgbClr val="008AD7"/>
          </a:solidFill>
          <a:ln w="12700">
            <a:solidFill>
              <a:srgbClr val="008AD7"/>
            </a:solidFill>
            <a:prstDash val="solid"/>
          </a:ln>
        </p:spPr>
        <p:txBody>
          <a:bodyPr/>
          <a:lstStyle/>
          <a:p>
            <a:endParaRPr lang="en-US"/>
          </a:p>
        </p:txBody>
      </p:sp>
      <p:sp>
        <p:nvSpPr>
          <p:cNvPr id="26" name="Text 23"/>
          <p:cNvSpPr/>
          <p:nvPr/>
        </p:nvSpPr>
        <p:spPr>
          <a:xfrm>
            <a:off x="457200" y="3154680"/>
            <a:ext cx="1798320" cy="274320"/>
          </a:xfrm>
          <a:prstGeom prst="rect">
            <a:avLst/>
          </a:prstGeom>
          <a:noFill/>
          <a:ln/>
        </p:spPr>
        <p:txBody>
          <a:bodyPr wrap="square" lIns="0" tIns="0" rIns="0" bIns="0" rtlCol="0" anchor="ctr"/>
          <a:lstStyle/>
          <a:p>
            <a:pPr marL="0" indent="0" algn="ctr">
              <a:buNone/>
            </a:pPr>
            <a:r>
              <a:rPr lang="en-US" sz="1100" b="1" kern="0" spc="300" dirty="0">
                <a:solidFill>
                  <a:srgbClr val="008AD7"/>
                </a:solidFill>
                <a:latin typeface="Aptos" pitchFamily="34" charset="0"/>
                <a:ea typeface="Aptos" pitchFamily="34" charset="-122"/>
                <a:cs typeface="Aptos" pitchFamily="34" charset="-120"/>
              </a:rPr>
              <a:t>TODAY'S FOCUS</a:t>
            </a:r>
            <a:endParaRPr lang="en-US" sz="1100" dirty="0"/>
          </a:p>
        </p:txBody>
      </p:sp>
      <p:sp>
        <p:nvSpPr>
          <p:cNvPr id="27" name="Shape 24"/>
          <p:cNvSpPr/>
          <p:nvPr/>
        </p:nvSpPr>
        <p:spPr>
          <a:xfrm>
            <a:off x="457200" y="3611880"/>
            <a:ext cx="5577840" cy="2743200"/>
          </a:xfrm>
          <a:prstGeom prst="rect">
            <a:avLst/>
          </a:prstGeom>
          <a:solidFill>
            <a:srgbClr val="513DDC">
              <a:alpha val="70000"/>
            </a:srgbClr>
          </a:solidFill>
          <a:ln w="12700">
            <a:solidFill>
              <a:srgbClr val="008AD7"/>
            </a:solidFill>
            <a:prstDash val="solid"/>
          </a:ln>
        </p:spPr>
        <p:txBody>
          <a:bodyPr/>
          <a:lstStyle/>
          <a:p>
            <a:endParaRPr lang="en-US"/>
          </a:p>
        </p:txBody>
      </p:sp>
      <p:sp>
        <p:nvSpPr>
          <p:cNvPr id="28" name="Text 25"/>
          <p:cNvSpPr/>
          <p:nvPr/>
        </p:nvSpPr>
        <p:spPr>
          <a:xfrm>
            <a:off x="685800" y="3794760"/>
            <a:ext cx="5120640" cy="274320"/>
          </a:xfrm>
          <a:prstGeom prst="rect">
            <a:avLst/>
          </a:prstGeom>
          <a:noFill/>
          <a:ln/>
        </p:spPr>
        <p:txBody>
          <a:bodyPr wrap="square" lIns="0" tIns="0" rIns="0" bIns="0" rtlCol="0" anchor="ctr"/>
          <a:lstStyle/>
          <a:p>
            <a:pPr marL="0" indent="0">
              <a:buNone/>
            </a:pPr>
            <a:r>
              <a:rPr lang="en-US" sz="1000" b="1" kern="0" spc="400" dirty="0">
                <a:solidFill>
                  <a:srgbClr val="008AD7"/>
                </a:solidFill>
                <a:latin typeface="Aptos" pitchFamily="34" charset="0"/>
                <a:ea typeface="Aptos" pitchFamily="34" charset="-122"/>
                <a:cs typeface="Aptos" pitchFamily="34" charset="-120"/>
              </a:rPr>
              <a:t>WHY THE SOC</a:t>
            </a:r>
            <a:endParaRPr lang="en-US" sz="1000" dirty="0"/>
          </a:p>
        </p:txBody>
      </p:sp>
      <p:sp>
        <p:nvSpPr>
          <p:cNvPr id="29" name="Text 26"/>
          <p:cNvSpPr/>
          <p:nvPr/>
        </p:nvSpPr>
        <p:spPr>
          <a:xfrm>
            <a:off x="685800" y="4114800"/>
            <a:ext cx="5120640" cy="411480"/>
          </a:xfrm>
          <a:prstGeom prst="rect">
            <a:avLst/>
          </a:prstGeom>
          <a:noFill/>
          <a:ln/>
        </p:spPr>
        <p:txBody>
          <a:bodyPr wrap="square" lIns="0" tIns="0" rIns="0" bIns="0" rtlCol="0" anchor="ctr"/>
          <a:lstStyle/>
          <a:p>
            <a:pPr marL="0" indent="0">
              <a:buNone/>
            </a:pPr>
            <a:r>
              <a:rPr lang="en-US" sz="1700" b="1" dirty="0">
                <a:solidFill>
                  <a:srgbClr val="FFFFFF"/>
                </a:solidFill>
                <a:latin typeface="Aptos Display" pitchFamily="34" charset="0"/>
                <a:ea typeface="Aptos Display" pitchFamily="34" charset="-122"/>
                <a:cs typeface="Aptos Display" pitchFamily="34" charset="-120"/>
              </a:rPr>
              <a:t>The pressure is concentrated here.</a:t>
            </a:r>
            <a:endParaRPr lang="en-US" sz="1700" dirty="0"/>
          </a:p>
        </p:txBody>
      </p:sp>
      <p:sp>
        <p:nvSpPr>
          <p:cNvPr id="30" name="Shape 27"/>
          <p:cNvSpPr/>
          <p:nvPr/>
        </p:nvSpPr>
        <p:spPr>
          <a:xfrm>
            <a:off x="777240" y="4736592"/>
            <a:ext cx="146304" cy="146304"/>
          </a:xfrm>
          <a:prstGeom prst="rect">
            <a:avLst/>
          </a:prstGeom>
          <a:solidFill>
            <a:srgbClr val="008AD7"/>
          </a:solidFill>
          <a:ln w="12700">
            <a:solidFill>
              <a:srgbClr val="008AD7"/>
            </a:solidFill>
            <a:prstDash val="solid"/>
          </a:ln>
        </p:spPr>
        <p:txBody>
          <a:bodyPr/>
          <a:lstStyle/>
          <a:p>
            <a:endParaRPr lang="en-US"/>
          </a:p>
        </p:txBody>
      </p:sp>
      <p:sp>
        <p:nvSpPr>
          <p:cNvPr id="31" name="Text 28"/>
          <p:cNvSpPr/>
          <p:nvPr/>
        </p:nvSpPr>
        <p:spPr>
          <a:xfrm>
            <a:off x="1051560" y="4617720"/>
            <a:ext cx="4846320" cy="365760"/>
          </a:xfrm>
          <a:prstGeom prst="rect">
            <a:avLst/>
          </a:prstGeom>
          <a:noFill/>
          <a:ln/>
        </p:spPr>
        <p:txBody>
          <a:bodyPr wrap="square" lIns="0" tIns="0" rIns="0" bIns="0" rtlCol="0" anchor="ctr"/>
          <a:lstStyle/>
          <a:p>
            <a:pPr marL="0" indent="0">
              <a:buNone/>
            </a:pPr>
            <a:r>
              <a:rPr lang="en-US" sz="1200" dirty="0">
                <a:solidFill>
                  <a:srgbClr val="FFFFFF"/>
                </a:solidFill>
                <a:latin typeface="Aptos" pitchFamily="34" charset="0"/>
                <a:ea typeface="Aptos" pitchFamily="34" charset="-122"/>
                <a:cs typeface="Aptos" pitchFamily="34" charset="-120"/>
              </a:rPr>
              <a:t>Alert volume now outruns human headcount in nearly every enterprise.</a:t>
            </a:r>
            <a:endParaRPr lang="en-US" sz="1200" dirty="0"/>
          </a:p>
        </p:txBody>
      </p:sp>
      <p:sp>
        <p:nvSpPr>
          <p:cNvPr id="32" name="Shape 29"/>
          <p:cNvSpPr/>
          <p:nvPr/>
        </p:nvSpPr>
        <p:spPr>
          <a:xfrm>
            <a:off x="777240" y="5102352"/>
            <a:ext cx="146304" cy="146304"/>
          </a:xfrm>
          <a:prstGeom prst="rect">
            <a:avLst/>
          </a:prstGeom>
          <a:solidFill>
            <a:srgbClr val="008AD7"/>
          </a:solidFill>
          <a:ln w="12700">
            <a:solidFill>
              <a:srgbClr val="008AD7"/>
            </a:solidFill>
            <a:prstDash val="solid"/>
          </a:ln>
        </p:spPr>
        <p:txBody>
          <a:bodyPr/>
          <a:lstStyle/>
          <a:p>
            <a:endParaRPr lang="en-US"/>
          </a:p>
        </p:txBody>
      </p:sp>
      <p:sp>
        <p:nvSpPr>
          <p:cNvPr id="33" name="Text 30"/>
          <p:cNvSpPr/>
          <p:nvPr/>
        </p:nvSpPr>
        <p:spPr>
          <a:xfrm>
            <a:off x="1051560" y="4983480"/>
            <a:ext cx="4846320" cy="365760"/>
          </a:xfrm>
          <a:prstGeom prst="rect">
            <a:avLst/>
          </a:prstGeom>
          <a:noFill/>
          <a:ln/>
        </p:spPr>
        <p:txBody>
          <a:bodyPr wrap="square" lIns="0" tIns="0" rIns="0" bIns="0" rtlCol="0" anchor="ctr"/>
          <a:lstStyle/>
          <a:p>
            <a:pPr marL="0" indent="0">
              <a:buNone/>
            </a:pPr>
            <a:r>
              <a:rPr lang="en-US" sz="1200" dirty="0">
                <a:solidFill>
                  <a:srgbClr val="FFFFFF"/>
                </a:solidFill>
                <a:latin typeface="Aptos" pitchFamily="34" charset="0"/>
                <a:ea typeface="Aptos" pitchFamily="34" charset="-122"/>
                <a:cs typeface="Aptos" pitchFamily="34" charset="-120"/>
              </a:rPr>
              <a:t>AI is on both sides: attackers automate; defenders need to keep pace.</a:t>
            </a:r>
            <a:endParaRPr lang="en-US" sz="1200" dirty="0"/>
          </a:p>
        </p:txBody>
      </p:sp>
      <p:sp>
        <p:nvSpPr>
          <p:cNvPr id="34" name="Shape 31"/>
          <p:cNvSpPr/>
          <p:nvPr/>
        </p:nvSpPr>
        <p:spPr>
          <a:xfrm>
            <a:off x="777240" y="5468112"/>
            <a:ext cx="146304" cy="146304"/>
          </a:xfrm>
          <a:prstGeom prst="rect">
            <a:avLst/>
          </a:prstGeom>
          <a:solidFill>
            <a:srgbClr val="008AD7"/>
          </a:solidFill>
          <a:ln w="12700">
            <a:solidFill>
              <a:srgbClr val="008AD7"/>
            </a:solidFill>
            <a:prstDash val="solid"/>
          </a:ln>
        </p:spPr>
        <p:txBody>
          <a:bodyPr/>
          <a:lstStyle/>
          <a:p>
            <a:endParaRPr lang="en-US"/>
          </a:p>
        </p:txBody>
      </p:sp>
      <p:sp>
        <p:nvSpPr>
          <p:cNvPr id="35" name="Text 32"/>
          <p:cNvSpPr/>
          <p:nvPr/>
        </p:nvSpPr>
        <p:spPr>
          <a:xfrm>
            <a:off x="1051560" y="5349240"/>
            <a:ext cx="4846320" cy="365760"/>
          </a:xfrm>
          <a:prstGeom prst="rect">
            <a:avLst/>
          </a:prstGeom>
          <a:noFill/>
          <a:ln/>
        </p:spPr>
        <p:txBody>
          <a:bodyPr wrap="square" lIns="0" tIns="0" rIns="0" bIns="0" rtlCol="0" anchor="ctr"/>
          <a:lstStyle/>
          <a:p>
            <a:pPr marL="0" indent="0">
              <a:buNone/>
            </a:pPr>
            <a:r>
              <a:rPr lang="en-US" sz="1200" dirty="0">
                <a:solidFill>
                  <a:srgbClr val="FFFFFF"/>
                </a:solidFill>
                <a:latin typeface="Aptos" pitchFamily="34" charset="0"/>
                <a:ea typeface="Aptos" pitchFamily="34" charset="-122"/>
                <a:cs typeface="Aptos" pitchFamily="34" charset="-120"/>
              </a:rPr>
              <a:t>Burnout and attrition make the talent problem structural, not seasonal.</a:t>
            </a:r>
            <a:endParaRPr lang="en-US" sz="1200" dirty="0"/>
          </a:p>
        </p:txBody>
      </p:sp>
      <p:sp>
        <p:nvSpPr>
          <p:cNvPr id="36" name="Shape 33"/>
          <p:cNvSpPr/>
          <p:nvPr/>
        </p:nvSpPr>
        <p:spPr>
          <a:xfrm>
            <a:off x="777240" y="5833872"/>
            <a:ext cx="146304" cy="146304"/>
          </a:xfrm>
          <a:prstGeom prst="rect">
            <a:avLst/>
          </a:prstGeom>
          <a:solidFill>
            <a:srgbClr val="008AD7"/>
          </a:solidFill>
          <a:ln w="12700">
            <a:solidFill>
              <a:srgbClr val="008AD7"/>
            </a:solidFill>
            <a:prstDash val="solid"/>
          </a:ln>
        </p:spPr>
        <p:txBody>
          <a:bodyPr/>
          <a:lstStyle/>
          <a:p>
            <a:endParaRPr lang="en-US"/>
          </a:p>
        </p:txBody>
      </p:sp>
      <p:sp>
        <p:nvSpPr>
          <p:cNvPr id="37" name="Text 34"/>
          <p:cNvSpPr/>
          <p:nvPr/>
        </p:nvSpPr>
        <p:spPr>
          <a:xfrm>
            <a:off x="1051560" y="5715000"/>
            <a:ext cx="4846320" cy="365760"/>
          </a:xfrm>
          <a:prstGeom prst="rect">
            <a:avLst/>
          </a:prstGeom>
          <a:noFill/>
          <a:ln/>
        </p:spPr>
        <p:txBody>
          <a:bodyPr wrap="square" lIns="0" tIns="0" rIns="0" bIns="0" rtlCol="0" anchor="ctr"/>
          <a:lstStyle/>
          <a:p>
            <a:pPr marL="0" indent="0">
              <a:buNone/>
            </a:pPr>
            <a:r>
              <a:rPr lang="en-US" sz="1200" dirty="0">
                <a:solidFill>
                  <a:srgbClr val="FFFFFF"/>
                </a:solidFill>
                <a:latin typeface="Aptos" pitchFamily="34" charset="0"/>
                <a:ea typeface="Aptos" pitchFamily="34" charset="-122"/>
                <a:cs typeface="Aptos" pitchFamily="34" charset="-120"/>
              </a:rPr>
              <a:t>Detection and response is where AI's value is most measurable today.</a:t>
            </a:r>
            <a:endParaRPr lang="en-US" sz="1200" dirty="0"/>
          </a:p>
        </p:txBody>
      </p:sp>
      <p:sp>
        <p:nvSpPr>
          <p:cNvPr id="38" name="Shape 35"/>
          <p:cNvSpPr/>
          <p:nvPr/>
        </p:nvSpPr>
        <p:spPr>
          <a:xfrm>
            <a:off x="6126480" y="3611880"/>
            <a:ext cx="5577840" cy="274320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39" name="Text 36"/>
          <p:cNvSpPr/>
          <p:nvPr/>
        </p:nvSpPr>
        <p:spPr>
          <a:xfrm>
            <a:off x="6355080" y="3794760"/>
            <a:ext cx="5120640" cy="274320"/>
          </a:xfrm>
          <a:prstGeom prst="rect">
            <a:avLst/>
          </a:prstGeom>
          <a:noFill/>
          <a:ln/>
        </p:spPr>
        <p:txBody>
          <a:bodyPr wrap="square" lIns="0" tIns="0" rIns="0" bIns="0" rtlCol="0" anchor="ctr"/>
          <a:lstStyle/>
          <a:p>
            <a:pPr marL="0" indent="0">
              <a:buNone/>
            </a:pPr>
            <a:r>
              <a:rPr lang="en-US" sz="1000" b="1" kern="0" spc="400" dirty="0">
                <a:solidFill>
                  <a:srgbClr val="008AD7"/>
                </a:solidFill>
                <a:latin typeface="Aptos" pitchFamily="34" charset="0"/>
                <a:ea typeface="Aptos" pitchFamily="34" charset="-122"/>
                <a:cs typeface="Aptos" pitchFamily="34" charset="-120"/>
              </a:rPr>
              <a:t>AI FOR SECURITY  ·  THE TWO HALVES</a:t>
            </a:r>
            <a:endParaRPr lang="en-US" sz="1000" dirty="0"/>
          </a:p>
        </p:txBody>
      </p:sp>
      <p:sp>
        <p:nvSpPr>
          <p:cNvPr id="40" name="Text 37"/>
          <p:cNvSpPr/>
          <p:nvPr/>
        </p:nvSpPr>
        <p:spPr>
          <a:xfrm>
            <a:off x="6355080" y="4114800"/>
            <a:ext cx="5120640" cy="411480"/>
          </a:xfrm>
          <a:prstGeom prst="rect">
            <a:avLst/>
          </a:prstGeom>
          <a:noFill/>
          <a:ln/>
        </p:spPr>
        <p:txBody>
          <a:bodyPr wrap="square" lIns="0" tIns="0" rIns="0" bIns="0" rtlCol="0" anchor="ctr"/>
          <a:lstStyle/>
          <a:p>
            <a:pPr marL="0" indent="0">
              <a:buNone/>
            </a:pPr>
            <a:r>
              <a:rPr lang="en-US" sz="1700" b="1" dirty="0">
                <a:solidFill>
                  <a:srgbClr val="FFFFFF"/>
                </a:solidFill>
                <a:latin typeface="Aptos Display" pitchFamily="34" charset="0"/>
                <a:ea typeface="Aptos Display" pitchFamily="34" charset="-122"/>
                <a:cs typeface="Aptos Display" pitchFamily="34" charset="-120"/>
              </a:rPr>
              <a:t>Both halves run inside the SOC.</a:t>
            </a:r>
            <a:endParaRPr lang="en-US" sz="1700" dirty="0"/>
          </a:p>
        </p:txBody>
      </p:sp>
      <p:sp>
        <p:nvSpPr>
          <p:cNvPr id="41" name="Shape 38"/>
          <p:cNvSpPr/>
          <p:nvPr/>
        </p:nvSpPr>
        <p:spPr>
          <a:xfrm>
            <a:off x="6355080" y="4663440"/>
            <a:ext cx="2606040" cy="150876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42" name="Shape 39"/>
          <p:cNvSpPr/>
          <p:nvPr/>
        </p:nvSpPr>
        <p:spPr>
          <a:xfrm>
            <a:off x="6492240" y="4846320"/>
            <a:ext cx="502920" cy="502920"/>
          </a:xfrm>
          <a:prstGeom prst="ellipse">
            <a:avLst/>
          </a:prstGeom>
          <a:solidFill>
            <a:srgbClr val="008AD7"/>
          </a:solidFill>
          <a:ln w="12700">
            <a:solidFill>
              <a:srgbClr val="008AD7"/>
            </a:solidFill>
            <a:prstDash val="solid"/>
          </a:ln>
        </p:spPr>
        <p:txBody>
          <a:bodyPr/>
          <a:lstStyle/>
          <a:p>
            <a:endParaRPr lang="en-US"/>
          </a:p>
        </p:txBody>
      </p:sp>
      <p:pic>
        <p:nvPicPr>
          <p:cNvPr id="43" name="Image 1" descr="preencoded.png"/>
          <p:cNvPicPr>
            <a:picLocks noChangeAspect="1"/>
          </p:cNvPicPr>
          <p:nvPr/>
        </p:nvPicPr>
        <p:blipFill>
          <a:blip r:embed="rId3"/>
          <a:stretch>
            <a:fillRect/>
          </a:stretch>
        </p:blipFill>
        <p:spPr>
          <a:xfrm>
            <a:off x="6592824" y="4946904"/>
            <a:ext cx="301752" cy="301752"/>
          </a:xfrm>
          <a:prstGeom prst="rect">
            <a:avLst/>
          </a:prstGeom>
        </p:spPr>
      </p:pic>
      <p:sp>
        <p:nvSpPr>
          <p:cNvPr id="44" name="Text 40"/>
          <p:cNvSpPr/>
          <p:nvPr/>
        </p:nvSpPr>
        <p:spPr>
          <a:xfrm>
            <a:off x="7086600" y="4846320"/>
            <a:ext cx="1874520" cy="502920"/>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ML and deep learning</a:t>
            </a:r>
            <a:endParaRPr lang="en-US" sz="1200" dirty="0"/>
          </a:p>
        </p:txBody>
      </p:sp>
      <p:sp>
        <p:nvSpPr>
          <p:cNvPr id="45" name="Text 41"/>
          <p:cNvSpPr/>
          <p:nvPr/>
        </p:nvSpPr>
        <p:spPr>
          <a:xfrm>
            <a:off x="6492240" y="5486400"/>
            <a:ext cx="2423160" cy="64008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Detection, classification, scoring at machine speed.</a:t>
            </a:r>
            <a:endParaRPr lang="en-US" sz="1100" dirty="0"/>
          </a:p>
        </p:txBody>
      </p:sp>
      <p:sp>
        <p:nvSpPr>
          <p:cNvPr id="46" name="Shape 42"/>
          <p:cNvSpPr/>
          <p:nvPr/>
        </p:nvSpPr>
        <p:spPr>
          <a:xfrm>
            <a:off x="9098280" y="4663440"/>
            <a:ext cx="2606040" cy="1508760"/>
          </a:xfrm>
          <a:prstGeom prst="rect">
            <a:avLst/>
          </a:prstGeom>
          <a:solidFill>
            <a:srgbClr val="513DDC">
              <a:alpha val="65000"/>
            </a:srgbClr>
          </a:solidFill>
          <a:ln w="6350">
            <a:solidFill>
              <a:srgbClr val="008AD7">
                <a:alpha val="40000"/>
              </a:srgbClr>
            </a:solidFill>
            <a:prstDash val="solid"/>
          </a:ln>
        </p:spPr>
        <p:txBody>
          <a:bodyPr/>
          <a:lstStyle/>
          <a:p>
            <a:endParaRPr lang="en-US"/>
          </a:p>
        </p:txBody>
      </p:sp>
      <p:sp>
        <p:nvSpPr>
          <p:cNvPr id="47" name="Shape 43"/>
          <p:cNvSpPr/>
          <p:nvPr/>
        </p:nvSpPr>
        <p:spPr>
          <a:xfrm>
            <a:off x="9235440" y="4846320"/>
            <a:ext cx="502920" cy="502920"/>
          </a:xfrm>
          <a:prstGeom prst="ellipse">
            <a:avLst/>
          </a:prstGeom>
          <a:solidFill>
            <a:srgbClr val="008AD7"/>
          </a:solidFill>
          <a:ln w="12700">
            <a:solidFill>
              <a:srgbClr val="008AD7"/>
            </a:solidFill>
            <a:prstDash val="solid"/>
          </a:ln>
        </p:spPr>
        <p:txBody>
          <a:bodyPr/>
          <a:lstStyle/>
          <a:p>
            <a:endParaRPr lang="en-US"/>
          </a:p>
        </p:txBody>
      </p:sp>
      <p:pic>
        <p:nvPicPr>
          <p:cNvPr id="48" name="Image 2" descr="preencoded.png"/>
          <p:cNvPicPr>
            <a:picLocks noChangeAspect="1"/>
          </p:cNvPicPr>
          <p:nvPr/>
        </p:nvPicPr>
        <p:blipFill>
          <a:blip r:embed="rId4"/>
          <a:stretch>
            <a:fillRect/>
          </a:stretch>
        </p:blipFill>
        <p:spPr>
          <a:xfrm>
            <a:off x="9336024" y="4946904"/>
            <a:ext cx="301752" cy="301752"/>
          </a:xfrm>
          <a:prstGeom prst="rect">
            <a:avLst/>
          </a:prstGeom>
        </p:spPr>
      </p:pic>
      <p:sp>
        <p:nvSpPr>
          <p:cNvPr id="49" name="Text 44"/>
          <p:cNvSpPr/>
          <p:nvPr/>
        </p:nvSpPr>
        <p:spPr>
          <a:xfrm>
            <a:off x="9829800" y="4846320"/>
            <a:ext cx="1874520" cy="502920"/>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Large language models</a:t>
            </a:r>
            <a:endParaRPr lang="en-US" sz="1200" dirty="0"/>
          </a:p>
        </p:txBody>
      </p:sp>
      <p:sp>
        <p:nvSpPr>
          <p:cNvPr id="50" name="Text 45"/>
          <p:cNvSpPr/>
          <p:nvPr/>
        </p:nvSpPr>
        <p:spPr>
          <a:xfrm>
            <a:off x="9235440" y="5486400"/>
            <a:ext cx="2423160" cy="640080"/>
          </a:xfrm>
          <a:prstGeom prst="rect">
            <a:avLst/>
          </a:prstGeom>
          <a:noFill/>
          <a:ln/>
        </p:spPr>
        <p:txBody>
          <a:bodyPr wrap="square" lIns="0" tIns="0" rIns="0" bIns="0" rtlCol="0" anchor="ctr"/>
          <a:lstStyle/>
          <a:p>
            <a:pPr marL="0" indent="0">
              <a:buNone/>
            </a:pPr>
            <a:r>
              <a:rPr lang="en-US" sz="1100" dirty="0">
                <a:solidFill>
                  <a:srgbClr val="D4D4E4"/>
                </a:solidFill>
                <a:latin typeface="Aptos" pitchFamily="34" charset="0"/>
                <a:ea typeface="Aptos" pitchFamily="34" charset="-122"/>
                <a:cs typeface="Aptos" pitchFamily="34" charset="-120"/>
              </a:rPr>
              <a:t>Context, narrative, copilot for the analyst.</a:t>
            </a:r>
            <a:endParaRPr lang="en-US" sz="1100" dirty="0"/>
          </a:p>
        </p:txBody>
      </p:sp>
      <p:sp>
        <p:nvSpPr>
          <p:cNvPr id="51" name="Text 46"/>
          <p:cNvSpPr/>
          <p:nvPr/>
        </p:nvSpPr>
        <p:spPr>
          <a:xfrm>
            <a:off x="457200" y="6437376"/>
            <a:ext cx="11247120" cy="228600"/>
          </a:xfrm>
          <a:prstGeom prst="rect">
            <a:avLst/>
          </a:prstGeom>
          <a:noFill/>
          <a:ln/>
        </p:spPr>
        <p:txBody>
          <a:bodyPr wrap="square" lIns="0" tIns="0" rIns="0" bIns="0" rtlCol="0" anchor="ctr"/>
          <a:lstStyle/>
          <a:p>
            <a:pPr marL="0" indent="0" algn="ctr">
              <a:buNone/>
            </a:pPr>
            <a:r>
              <a:rPr lang="en-US" sz="1100" dirty="0">
                <a:solidFill>
                  <a:srgbClr val="D4D4E4"/>
                </a:solidFill>
                <a:latin typeface="Aptos" pitchFamily="34" charset="0"/>
                <a:ea typeface="Aptos" pitchFamily="34" charset="-122"/>
                <a:cs typeface="Aptos" pitchFamily="34" charset="-120"/>
              </a:rPr>
              <a:t>Other pillars each have their own AI story; today we focus where the partnership is operational.</a:t>
            </a:r>
            <a:endParaRPr lang="en-US" sz="1100" dirty="0"/>
          </a:p>
        </p:txBody>
      </p:sp>
      <p:sp>
        <p:nvSpPr>
          <p:cNvPr id="54" name="Text 48"/>
          <p:cNvSpPr/>
          <p:nvPr/>
        </p:nvSpPr>
        <p:spPr>
          <a:xfrm>
            <a:off x="365760" y="6519672"/>
            <a:ext cx="7772400" cy="310896"/>
          </a:xfrm>
          <a:prstGeom prst="rect">
            <a:avLst/>
          </a:prstGeom>
          <a:noFill/>
          <a:ln/>
        </p:spPr>
        <p:txBody>
          <a:bodyPr wrap="square" rtlCol="0" anchor="ctr"/>
          <a:lstStyle/>
          <a:p>
            <a:r>
              <a:rPr lang="en-US" sz="900" dirty="0">
                <a:solidFill>
                  <a:srgbClr val="B3B3CC"/>
                </a:solidFill>
                <a:latin typeface="Aptos" pitchFamily="34" charset="0"/>
                <a:ea typeface="Aptos" pitchFamily="34" charset="-122"/>
                <a:cs typeface="Aptos" pitchFamily="34" charset="-120"/>
              </a:rPr>
              <a:t>NICE 2026  · </a:t>
            </a:r>
            <a:r>
              <a:rPr lang="en-US" sz="900" dirty="0">
                <a:solidFill>
                  <a:srgbClr val="8A8AA0"/>
                </a:solidFill>
                <a:latin typeface="Aptos" pitchFamily="34" charset="0"/>
                <a:ea typeface="Aptos" pitchFamily="34" charset="-122"/>
                <a:cs typeface="Aptos" pitchFamily="34" charset="-120"/>
              </a:rPr>
              <a:t>Where the SOC sits in the security organization</a:t>
            </a:r>
            <a:endParaRPr lang="en-US" sz="900" dirty="0"/>
          </a:p>
        </p:txBody>
      </p:sp>
      <p:sp>
        <p:nvSpPr>
          <p:cNvPr id="55" name="Text 49"/>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TALK SCOPE</a:t>
            </a:r>
            <a:endParaRPr lang="en-US" sz="900" dirty="0"/>
          </a:p>
        </p:txBody>
      </p:sp>
      <p:pic>
        <p:nvPicPr>
          <p:cNvPr id="52" name="Picture 2" descr="NICE | Conference and Expo">
            <a:extLst>
              <a:ext uri="{FF2B5EF4-FFF2-40B4-BE49-F238E27FC236}">
                <a16:creationId xmlns:a16="http://schemas.microsoft.com/office/drawing/2014/main" id="{F64B8D00-BD38-5E8F-C97C-EA19BD484FF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ACT 1  ·  THE HERO</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Security Operations Center teams facing transformation</a:t>
            </a:r>
            <a:endParaRPr lang="en-US" sz="2800" dirty="0"/>
          </a:p>
        </p:txBody>
      </p:sp>
      <p:sp>
        <p:nvSpPr>
          <p:cNvPr id="6" name="Shape 3"/>
          <p:cNvSpPr/>
          <p:nvPr/>
        </p:nvSpPr>
        <p:spPr>
          <a:xfrm>
            <a:off x="457200" y="1417320"/>
            <a:ext cx="5394960" cy="489204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7" name="Shape 4"/>
          <p:cNvSpPr/>
          <p:nvPr/>
        </p:nvSpPr>
        <p:spPr>
          <a:xfrm>
            <a:off x="457200" y="1417320"/>
            <a:ext cx="91440" cy="4892040"/>
          </a:xfrm>
          <a:prstGeom prst="rect">
            <a:avLst/>
          </a:prstGeom>
          <a:solidFill>
            <a:srgbClr val="008AD7"/>
          </a:solidFill>
          <a:ln w="12700">
            <a:solidFill>
              <a:srgbClr val="008AD7"/>
            </a:solidFill>
            <a:prstDash val="solid"/>
          </a:ln>
        </p:spPr>
        <p:txBody>
          <a:bodyPr/>
          <a:lstStyle/>
          <a:p>
            <a:endParaRPr lang="en-US" sz="2800"/>
          </a:p>
        </p:txBody>
      </p:sp>
      <p:sp>
        <p:nvSpPr>
          <p:cNvPr id="8" name="Shape 5"/>
          <p:cNvSpPr/>
          <p:nvPr/>
        </p:nvSpPr>
        <p:spPr>
          <a:xfrm>
            <a:off x="777240" y="1737360"/>
            <a:ext cx="777240" cy="777240"/>
          </a:xfrm>
          <a:prstGeom prst="ellipse">
            <a:avLst/>
          </a:prstGeom>
          <a:solidFill>
            <a:srgbClr val="008AD7"/>
          </a:solidFill>
          <a:ln w="12700">
            <a:solidFill>
              <a:srgbClr val="008AD7"/>
            </a:solidFill>
            <a:prstDash val="solid"/>
          </a:ln>
        </p:spPr>
        <p:txBody>
          <a:bodyPr/>
          <a:lstStyle/>
          <a:p>
            <a:endParaRPr lang="en-US" sz="2800"/>
          </a:p>
        </p:txBody>
      </p:sp>
      <p:pic>
        <p:nvPicPr>
          <p:cNvPr id="9" name="Image 1" descr="preencoded.png"/>
          <p:cNvPicPr>
            <a:picLocks noChangeAspect="1"/>
          </p:cNvPicPr>
          <p:nvPr/>
        </p:nvPicPr>
        <p:blipFill>
          <a:blip r:embed="rId3"/>
          <a:stretch>
            <a:fillRect/>
          </a:stretch>
        </p:blipFill>
        <p:spPr>
          <a:xfrm>
            <a:off x="960120" y="1920240"/>
            <a:ext cx="411480" cy="411480"/>
          </a:xfrm>
          <a:prstGeom prst="rect">
            <a:avLst/>
          </a:prstGeom>
        </p:spPr>
      </p:pic>
      <p:sp>
        <p:nvSpPr>
          <p:cNvPr id="10" name="Text 6"/>
          <p:cNvSpPr/>
          <p:nvPr/>
        </p:nvSpPr>
        <p:spPr>
          <a:xfrm>
            <a:off x="1691640" y="1737360"/>
            <a:ext cx="3657600" cy="457200"/>
          </a:xfrm>
          <a:prstGeom prst="rect">
            <a:avLst/>
          </a:prstGeom>
          <a:noFill/>
          <a:ln/>
        </p:spPr>
        <p:txBody>
          <a:bodyPr wrap="square" lIns="0" tIns="0" rIns="0" bIns="0" rtlCol="0" anchor="ctr"/>
          <a:lstStyle/>
          <a:p>
            <a:pPr marL="0" indent="0">
              <a:buNone/>
            </a:pPr>
            <a:r>
              <a:rPr lang="en-US" sz="3200" b="1" dirty="0">
                <a:solidFill>
                  <a:srgbClr val="FFFFFF"/>
                </a:solidFill>
                <a:latin typeface="Aptos Display" pitchFamily="34" charset="0"/>
                <a:ea typeface="Aptos Display" pitchFamily="34" charset="-122"/>
                <a:cs typeface="Aptos Display" pitchFamily="34" charset="-120"/>
              </a:rPr>
              <a:t>You</a:t>
            </a:r>
            <a:endParaRPr lang="en-US" sz="3200" dirty="0"/>
          </a:p>
        </p:txBody>
      </p:sp>
      <p:sp>
        <p:nvSpPr>
          <p:cNvPr id="11" name="Text 7"/>
          <p:cNvSpPr/>
          <p:nvPr/>
        </p:nvSpPr>
        <p:spPr>
          <a:xfrm>
            <a:off x="1691640" y="2148840"/>
            <a:ext cx="4023360" cy="41148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The analysts, engineers, and leaders running the SOC.</a:t>
            </a:r>
            <a:endParaRPr lang="en-US" dirty="0"/>
          </a:p>
        </p:txBody>
      </p:sp>
      <p:sp>
        <p:nvSpPr>
          <p:cNvPr id="12" name="Text 8"/>
          <p:cNvSpPr/>
          <p:nvPr/>
        </p:nvSpPr>
        <p:spPr>
          <a:xfrm>
            <a:off x="777240" y="2834640"/>
            <a:ext cx="4846320" cy="3291840"/>
          </a:xfrm>
          <a:prstGeom prst="rect">
            <a:avLst/>
          </a:prstGeom>
          <a:noFill/>
          <a:ln/>
        </p:spPr>
        <p:txBody>
          <a:bodyPr wrap="square" lIns="0" tIns="0" rIns="0" bIns="0" rtlCol="0" anchor="t"/>
          <a:lstStyle/>
          <a:p>
            <a:pPr marL="0" indent="0">
              <a:buNone/>
            </a:pPr>
            <a:r>
              <a:rPr lang="en-US" sz="2400" b="1" dirty="0">
                <a:solidFill>
                  <a:srgbClr val="FFFFFF"/>
                </a:solidFill>
                <a:latin typeface="Aptos" pitchFamily="34" charset="0"/>
                <a:ea typeface="Aptos" pitchFamily="34" charset="-122"/>
                <a:cs typeface="Aptos" pitchFamily="34" charset="-120"/>
              </a:rPr>
              <a:t>You are the people keeping organizations safe.
</a:t>
            </a:r>
            <a:endParaRPr lang="en-US" sz="2400" dirty="0"/>
          </a:p>
          <a:p>
            <a:pPr marL="0" indent="0">
              <a:buNone/>
            </a:pPr>
            <a:r>
              <a:rPr lang="en-US" sz="2400" dirty="0">
                <a:solidFill>
                  <a:srgbClr val="000000"/>
                </a:solidFill>
                <a:latin typeface="Aptos" pitchFamily="34" charset="0"/>
                <a:ea typeface="Aptos" pitchFamily="34" charset="-122"/>
                <a:cs typeface="Aptos" pitchFamily="34" charset="-120"/>
              </a:rPr>
              <a:t>
</a:t>
            </a:r>
            <a:endParaRPr lang="en-US" sz="2400" dirty="0"/>
          </a:p>
          <a:p>
            <a:pPr marL="0" indent="0">
              <a:buNone/>
            </a:pPr>
            <a:r>
              <a:rPr lang="en-US" dirty="0">
                <a:solidFill>
                  <a:srgbClr val="B3B3CC"/>
                </a:solidFill>
                <a:latin typeface="Aptos" pitchFamily="34" charset="0"/>
                <a:ea typeface="Aptos" pitchFamily="34" charset="-122"/>
                <a:cs typeface="Aptos" pitchFamily="34" charset="-120"/>
              </a:rPr>
              <a:t>The environment around you is changing faster than traditional SOC models can support. Your role is being redefined in real time.</a:t>
            </a:r>
            <a:endParaRPr lang="en-US" sz="2400" dirty="0"/>
          </a:p>
        </p:txBody>
      </p:sp>
      <p:sp>
        <p:nvSpPr>
          <p:cNvPr id="13" name="Shape 9"/>
          <p:cNvSpPr/>
          <p:nvPr/>
        </p:nvSpPr>
        <p:spPr>
          <a:xfrm>
            <a:off x="6126480" y="1417320"/>
            <a:ext cx="5577840" cy="155448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4" name="Text 10"/>
          <p:cNvSpPr/>
          <p:nvPr/>
        </p:nvSpPr>
        <p:spPr>
          <a:xfrm>
            <a:off x="6355080" y="1581912"/>
            <a:ext cx="914400" cy="228600"/>
          </a:xfrm>
          <a:prstGeom prst="rect">
            <a:avLst/>
          </a:prstGeom>
          <a:noFill/>
          <a:ln/>
        </p:spPr>
        <p:txBody>
          <a:bodyPr wrap="square" lIns="0" tIns="0" rIns="0" bIns="0" rtlCol="0" anchor="ctr"/>
          <a:lstStyle/>
          <a:p>
            <a:pPr marL="0" indent="0">
              <a:buNone/>
            </a:pPr>
            <a:r>
              <a:rPr lang="en-US" sz="1100" b="1" kern="0" spc="300" dirty="0">
                <a:solidFill>
                  <a:srgbClr val="8080A0"/>
                </a:solidFill>
                <a:latin typeface="Aptos" pitchFamily="34" charset="0"/>
                <a:ea typeface="Aptos" pitchFamily="34" charset="-122"/>
                <a:cs typeface="Aptos" pitchFamily="34" charset="-120"/>
              </a:rPr>
              <a:t>FROM</a:t>
            </a:r>
            <a:endParaRPr lang="en-US" sz="1100" dirty="0"/>
          </a:p>
        </p:txBody>
      </p:sp>
      <p:sp>
        <p:nvSpPr>
          <p:cNvPr id="15" name="Text 11"/>
          <p:cNvSpPr/>
          <p:nvPr/>
        </p:nvSpPr>
        <p:spPr>
          <a:xfrm>
            <a:off x="6355080" y="1801368"/>
            <a:ext cx="2194560" cy="411480"/>
          </a:xfrm>
          <a:prstGeom prst="rect">
            <a:avLst/>
          </a:prstGeom>
          <a:noFill/>
          <a:ln/>
        </p:spPr>
        <p:txBody>
          <a:bodyPr wrap="square" lIns="0" tIns="0" rIns="0" bIns="0" rtlCol="0" anchor="ctr"/>
          <a:lstStyle/>
          <a:p>
            <a:pPr marL="0" indent="0">
              <a:buNone/>
            </a:pPr>
            <a:r>
              <a:rPr lang="en-US" sz="2800" b="1" dirty="0">
                <a:solidFill>
                  <a:srgbClr val="B3B3CC"/>
                </a:solidFill>
                <a:latin typeface="Aptos Display" pitchFamily="34" charset="0"/>
                <a:ea typeface="Aptos Display" pitchFamily="34" charset="-122"/>
                <a:cs typeface="Aptos Display" pitchFamily="34" charset="-120"/>
              </a:rPr>
              <a:t>Operator</a:t>
            </a:r>
            <a:endParaRPr lang="en-US" sz="2800" dirty="0"/>
          </a:p>
        </p:txBody>
      </p:sp>
      <p:pic>
        <p:nvPicPr>
          <p:cNvPr id="16" name="Image 2" descr="preencoded.png"/>
          <p:cNvPicPr>
            <a:picLocks noChangeAspect="1"/>
          </p:cNvPicPr>
          <p:nvPr/>
        </p:nvPicPr>
        <p:blipFill>
          <a:blip r:embed="rId4"/>
          <a:stretch>
            <a:fillRect/>
          </a:stretch>
        </p:blipFill>
        <p:spPr>
          <a:xfrm>
            <a:off x="8023860" y="1869948"/>
            <a:ext cx="320040" cy="320040"/>
          </a:xfrm>
          <a:prstGeom prst="rect">
            <a:avLst/>
          </a:prstGeom>
        </p:spPr>
      </p:pic>
      <p:sp>
        <p:nvSpPr>
          <p:cNvPr id="17" name="Text 12"/>
          <p:cNvSpPr/>
          <p:nvPr/>
        </p:nvSpPr>
        <p:spPr>
          <a:xfrm>
            <a:off x="9052560" y="1581912"/>
            <a:ext cx="914400" cy="228600"/>
          </a:xfrm>
          <a:prstGeom prst="rect">
            <a:avLst/>
          </a:prstGeom>
          <a:noFill/>
          <a:ln/>
        </p:spPr>
        <p:txBody>
          <a:bodyPr wrap="square" lIns="0" tIns="0" rIns="0" bIns="0" rtlCol="0" anchor="ctr"/>
          <a:lstStyle/>
          <a:p>
            <a:pPr marL="0" indent="0">
              <a:buNone/>
            </a:pPr>
            <a:r>
              <a:rPr lang="en-US" sz="1100" b="1" kern="0" spc="300" dirty="0">
                <a:solidFill>
                  <a:srgbClr val="008AD7"/>
                </a:solidFill>
                <a:latin typeface="Aptos" pitchFamily="34" charset="0"/>
                <a:ea typeface="Aptos" pitchFamily="34" charset="-122"/>
                <a:cs typeface="Aptos" pitchFamily="34" charset="-120"/>
              </a:rPr>
              <a:t>TO</a:t>
            </a:r>
            <a:endParaRPr lang="en-US" sz="1100" dirty="0"/>
          </a:p>
        </p:txBody>
      </p:sp>
      <p:sp>
        <p:nvSpPr>
          <p:cNvPr id="18" name="Text 13"/>
          <p:cNvSpPr/>
          <p:nvPr/>
        </p:nvSpPr>
        <p:spPr>
          <a:xfrm>
            <a:off x="9052560" y="1801368"/>
            <a:ext cx="2743200" cy="41148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Overseer</a:t>
            </a:r>
            <a:endParaRPr lang="en-US" sz="2800" dirty="0"/>
          </a:p>
        </p:txBody>
      </p:sp>
      <p:sp>
        <p:nvSpPr>
          <p:cNvPr id="19" name="Text 14"/>
          <p:cNvSpPr/>
          <p:nvPr/>
        </p:nvSpPr>
        <p:spPr>
          <a:xfrm>
            <a:off x="6355080" y="2286000"/>
            <a:ext cx="5120640" cy="5943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From manual alert review to orchestrating the AI that does the heavy lifting.</a:t>
            </a:r>
            <a:endParaRPr lang="en-US" sz="1600" dirty="0"/>
          </a:p>
        </p:txBody>
      </p:sp>
      <p:sp>
        <p:nvSpPr>
          <p:cNvPr id="20" name="Shape 15"/>
          <p:cNvSpPr/>
          <p:nvPr/>
        </p:nvSpPr>
        <p:spPr>
          <a:xfrm>
            <a:off x="6126480" y="3081528"/>
            <a:ext cx="5577840" cy="155448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1" name="Text 16"/>
          <p:cNvSpPr/>
          <p:nvPr/>
        </p:nvSpPr>
        <p:spPr>
          <a:xfrm>
            <a:off x="6355080" y="3246120"/>
            <a:ext cx="914400" cy="228600"/>
          </a:xfrm>
          <a:prstGeom prst="rect">
            <a:avLst/>
          </a:prstGeom>
          <a:noFill/>
          <a:ln/>
        </p:spPr>
        <p:txBody>
          <a:bodyPr wrap="square" lIns="0" tIns="0" rIns="0" bIns="0" rtlCol="0" anchor="ctr"/>
          <a:lstStyle/>
          <a:p>
            <a:pPr marL="0" indent="0">
              <a:buNone/>
            </a:pPr>
            <a:r>
              <a:rPr lang="en-US" sz="1100" b="1" kern="0" spc="300" dirty="0">
                <a:solidFill>
                  <a:srgbClr val="8080A0"/>
                </a:solidFill>
                <a:latin typeface="Aptos" pitchFamily="34" charset="0"/>
                <a:ea typeface="Aptos" pitchFamily="34" charset="-122"/>
                <a:cs typeface="Aptos" pitchFamily="34" charset="-120"/>
              </a:rPr>
              <a:t>FROM</a:t>
            </a:r>
            <a:endParaRPr lang="en-US" sz="1100" dirty="0"/>
          </a:p>
        </p:txBody>
      </p:sp>
      <p:sp>
        <p:nvSpPr>
          <p:cNvPr id="22" name="Text 17"/>
          <p:cNvSpPr/>
          <p:nvPr/>
        </p:nvSpPr>
        <p:spPr>
          <a:xfrm>
            <a:off x="6355080" y="3465576"/>
            <a:ext cx="2194560" cy="411480"/>
          </a:xfrm>
          <a:prstGeom prst="rect">
            <a:avLst/>
          </a:prstGeom>
          <a:noFill/>
          <a:ln/>
        </p:spPr>
        <p:txBody>
          <a:bodyPr wrap="square" lIns="0" tIns="0" rIns="0" bIns="0" rtlCol="0" anchor="ctr"/>
          <a:lstStyle/>
          <a:p>
            <a:pPr marL="0" indent="0">
              <a:buNone/>
            </a:pPr>
            <a:r>
              <a:rPr lang="en-US" sz="2800" b="1" dirty="0">
                <a:solidFill>
                  <a:srgbClr val="B3B3CC"/>
                </a:solidFill>
                <a:latin typeface="Aptos Display" pitchFamily="34" charset="0"/>
                <a:ea typeface="Aptos Display" pitchFamily="34" charset="-122"/>
                <a:cs typeface="Aptos Display" pitchFamily="34" charset="-120"/>
              </a:rPr>
              <a:t>Tool user</a:t>
            </a:r>
            <a:endParaRPr lang="en-US" sz="2800" dirty="0"/>
          </a:p>
        </p:txBody>
      </p:sp>
      <p:pic>
        <p:nvPicPr>
          <p:cNvPr id="23" name="Image 3" descr="preencoded.png"/>
          <p:cNvPicPr>
            <a:picLocks noChangeAspect="1"/>
          </p:cNvPicPr>
          <p:nvPr/>
        </p:nvPicPr>
        <p:blipFill>
          <a:blip r:embed="rId4"/>
          <a:stretch>
            <a:fillRect/>
          </a:stretch>
        </p:blipFill>
        <p:spPr>
          <a:xfrm>
            <a:off x="8023860" y="3520440"/>
            <a:ext cx="320040" cy="320040"/>
          </a:xfrm>
          <a:prstGeom prst="rect">
            <a:avLst/>
          </a:prstGeom>
        </p:spPr>
      </p:pic>
      <p:sp>
        <p:nvSpPr>
          <p:cNvPr id="24" name="Text 18"/>
          <p:cNvSpPr/>
          <p:nvPr/>
        </p:nvSpPr>
        <p:spPr>
          <a:xfrm>
            <a:off x="9052560" y="3246120"/>
            <a:ext cx="914400" cy="228600"/>
          </a:xfrm>
          <a:prstGeom prst="rect">
            <a:avLst/>
          </a:prstGeom>
          <a:noFill/>
          <a:ln/>
        </p:spPr>
        <p:txBody>
          <a:bodyPr wrap="square" lIns="0" tIns="0" rIns="0" bIns="0" rtlCol="0" anchor="ctr"/>
          <a:lstStyle/>
          <a:p>
            <a:pPr marL="0" indent="0">
              <a:buNone/>
            </a:pPr>
            <a:r>
              <a:rPr lang="en-US" sz="1100" b="1" kern="0" spc="300" dirty="0">
                <a:solidFill>
                  <a:srgbClr val="008AD7"/>
                </a:solidFill>
                <a:latin typeface="Aptos" pitchFamily="34" charset="0"/>
                <a:ea typeface="Aptos" pitchFamily="34" charset="-122"/>
                <a:cs typeface="Aptos" pitchFamily="34" charset="-120"/>
              </a:rPr>
              <a:t>TO</a:t>
            </a:r>
            <a:endParaRPr lang="en-US" sz="1100" dirty="0"/>
          </a:p>
        </p:txBody>
      </p:sp>
      <p:sp>
        <p:nvSpPr>
          <p:cNvPr id="25" name="Text 19"/>
          <p:cNvSpPr/>
          <p:nvPr/>
        </p:nvSpPr>
        <p:spPr>
          <a:xfrm>
            <a:off x="9052560" y="3465576"/>
            <a:ext cx="2743200" cy="41148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Architect</a:t>
            </a:r>
            <a:endParaRPr lang="en-US" sz="2800" dirty="0"/>
          </a:p>
        </p:txBody>
      </p:sp>
      <p:sp>
        <p:nvSpPr>
          <p:cNvPr id="26" name="Text 20"/>
          <p:cNvSpPr/>
          <p:nvPr/>
        </p:nvSpPr>
        <p:spPr>
          <a:xfrm>
            <a:off x="6355080" y="3950208"/>
            <a:ext cx="5120640" cy="5943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From executing pre-built playbooks to designing automated workflows in SOAR.</a:t>
            </a:r>
            <a:endParaRPr lang="en-US" sz="1600" dirty="0"/>
          </a:p>
        </p:txBody>
      </p:sp>
      <p:sp>
        <p:nvSpPr>
          <p:cNvPr id="27" name="Shape 21"/>
          <p:cNvSpPr/>
          <p:nvPr/>
        </p:nvSpPr>
        <p:spPr>
          <a:xfrm>
            <a:off x="6126480" y="4745736"/>
            <a:ext cx="5577840" cy="155448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28" name="Text 22"/>
          <p:cNvSpPr/>
          <p:nvPr/>
        </p:nvSpPr>
        <p:spPr>
          <a:xfrm>
            <a:off x="6355080" y="4910328"/>
            <a:ext cx="914400" cy="228600"/>
          </a:xfrm>
          <a:prstGeom prst="rect">
            <a:avLst/>
          </a:prstGeom>
          <a:noFill/>
          <a:ln/>
        </p:spPr>
        <p:txBody>
          <a:bodyPr wrap="square" lIns="0" tIns="0" rIns="0" bIns="0" rtlCol="0" anchor="ctr"/>
          <a:lstStyle/>
          <a:p>
            <a:pPr marL="0" indent="0">
              <a:buNone/>
            </a:pPr>
            <a:r>
              <a:rPr lang="en-US" sz="1100" b="1" kern="0" spc="300" dirty="0">
                <a:solidFill>
                  <a:srgbClr val="8080A0"/>
                </a:solidFill>
                <a:latin typeface="Aptos" pitchFamily="34" charset="0"/>
                <a:ea typeface="Aptos" pitchFamily="34" charset="-122"/>
                <a:cs typeface="Aptos" pitchFamily="34" charset="-120"/>
              </a:rPr>
              <a:t>FROM</a:t>
            </a:r>
            <a:endParaRPr lang="en-US" sz="1100" dirty="0"/>
          </a:p>
        </p:txBody>
      </p:sp>
      <p:sp>
        <p:nvSpPr>
          <p:cNvPr id="29" name="Text 23"/>
          <p:cNvSpPr/>
          <p:nvPr/>
        </p:nvSpPr>
        <p:spPr>
          <a:xfrm>
            <a:off x="6355080" y="5129784"/>
            <a:ext cx="2194560" cy="411480"/>
          </a:xfrm>
          <a:prstGeom prst="rect">
            <a:avLst/>
          </a:prstGeom>
          <a:noFill/>
          <a:ln/>
        </p:spPr>
        <p:txBody>
          <a:bodyPr wrap="square" lIns="0" tIns="0" rIns="0" bIns="0" rtlCol="0" anchor="ctr"/>
          <a:lstStyle/>
          <a:p>
            <a:pPr marL="0" indent="0">
              <a:buNone/>
            </a:pPr>
            <a:r>
              <a:rPr lang="en-US" sz="2800" b="1" dirty="0">
                <a:solidFill>
                  <a:srgbClr val="B3B3CC"/>
                </a:solidFill>
                <a:latin typeface="Aptos Display" pitchFamily="34" charset="0"/>
                <a:ea typeface="Aptos Display" pitchFamily="34" charset="-122"/>
                <a:cs typeface="Aptos Display" pitchFamily="34" charset="-120"/>
              </a:rPr>
              <a:t>Responder</a:t>
            </a:r>
            <a:endParaRPr lang="en-US" sz="2800" dirty="0"/>
          </a:p>
        </p:txBody>
      </p:sp>
      <p:pic>
        <p:nvPicPr>
          <p:cNvPr id="30" name="Image 4" descr="preencoded.png"/>
          <p:cNvPicPr>
            <a:picLocks noChangeAspect="1"/>
          </p:cNvPicPr>
          <p:nvPr/>
        </p:nvPicPr>
        <p:blipFill>
          <a:blip r:embed="rId4"/>
          <a:stretch>
            <a:fillRect/>
          </a:stretch>
        </p:blipFill>
        <p:spPr>
          <a:xfrm>
            <a:off x="8023860" y="5266944"/>
            <a:ext cx="320040" cy="320040"/>
          </a:xfrm>
          <a:prstGeom prst="rect">
            <a:avLst/>
          </a:prstGeom>
        </p:spPr>
      </p:pic>
      <p:sp>
        <p:nvSpPr>
          <p:cNvPr id="31" name="Text 24"/>
          <p:cNvSpPr/>
          <p:nvPr/>
        </p:nvSpPr>
        <p:spPr>
          <a:xfrm>
            <a:off x="9052560" y="4910328"/>
            <a:ext cx="914400" cy="228600"/>
          </a:xfrm>
          <a:prstGeom prst="rect">
            <a:avLst/>
          </a:prstGeom>
          <a:noFill/>
          <a:ln/>
        </p:spPr>
        <p:txBody>
          <a:bodyPr wrap="square" lIns="0" tIns="0" rIns="0" bIns="0" rtlCol="0" anchor="ctr"/>
          <a:lstStyle/>
          <a:p>
            <a:pPr marL="0" indent="0">
              <a:buNone/>
            </a:pPr>
            <a:r>
              <a:rPr lang="en-US" sz="1100" b="1" kern="0" spc="300" dirty="0">
                <a:solidFill>
                  <a:srgbClr val="008AD7"/>
                </a:solidFill>
                <a:latin typeface="Aptos" pitchFamily="34" charset="0"/>
                <a:ea typeface="Aptos" pitchFamily="34" charset="-122"/>
                <a:cs typeface="Aptos" pitchFamily="34" charset="-120"/>
              </a:rPr>
              <a:t>TO</a:t>
            </a:r>
            <a:endParaRPr lang="en-US" sz="1100" dirty="0"/>
          </a:p>
        </p:txBody>
      </p:sp>
      <p:sp>
        <p:nvSpPr>
          <p:cNvPr id="32" name="Text 25"/>
          <p:cNvSpPr/>
          <p:nvPr/>
        </p:nvSpPr>
        <p:spPr>
          <a:xfrm>
            <a:off x="9052560" y="5129784"/>
            <a:ext cx="2743200" cy="41148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Sense-maker</a:t>
            </a:r>
            <a:endParaRPr lang="en-US" sz="2800" dirty="0"/>
          </a:p>
        </p:txBody>
      </p:sp>
      <p:sp>
        <p:nvSpPr>
          <p:cNvPr id="33" name="Text 26"/>
          <p:cNvSpPr/>
          <p:nvPr/>
        </p:nvSpPr>
        <p:spPr>
          <a:xfrm>
            <a:off x="6355080" y="5614416"/>
            <a:ext cx="5120640" cy="59436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From answering what happened to answering so what for the business.</a:t>
            </a:r>
            <a:endParaRPr lang="en-US" sz="1600" dirty="0"/>
          </a:p>
        </p:txBody>
      </p:sp>
      <p:sp>
        <p:nvSpPr>
          <p:cNvPr id="35" name="Shape 27"/>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6" name="Text 28"/>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37" name="Text 29"/>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ACT 1  ·  HERO</a:t>
            </a:r>
            <a:endParaRPr lang="en-US" sz="900" dirty="0"/>
          </a:p>
        </p:txBody>
      </p:sp>
      <p:pic>
        <p:nvPicPr>
          <p:cNvPr id="3" name="Picture 2" descr="NICE | Conference and Expo">
            <a:extLst>
              <a:ext uri="{FF2B5EF4-FFF2-40B4-BE49-F238E27FC236}">
                <a16:creationId xmlns:a16="http://schemas.microsoft.com/office/drawing/2014/main" id="{98DE6F05-8547-5A3E-4E91-9D757A399B2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
          <p:cNvSpPr/>
          <p:nvPr/>
        </p:nvSpPr>
        <p:spPr>
          <a:xfrm>
            <a:off x="0" y="685800"/>
            <a:ext cx="12161520" cy="502920"/>
          </a:xfrm>
          <a:prstGeom prst="rect">
            <a:avLst/>
          </a:prstGeom>
          <a:solidFill>
            <a:srgbClr val="008AD7"/>
          </a:solidFill>
          <a:ln w="12700">
            <a:solidFill>
              <a:srgbClr val="008AD7"/>
            </a:solidFill>
            <a:prstDash val="solid"/>
          </a:ln>
        </p:spPr>
        <p:txBody>
          <a:bodyPr/>
          <a:lstStyle/>
          <a:p>
            <a:endParaRPr lang="en-US"/>
          </a:p>
        </p:txBody>
      </p:sp>
      <p:pic>
        <p:nvPicPr>
          <p:cNvPr id="5" name="Image 1" descr="preencoded.png"/>
          <p:cNvPicPr>
            <a:picLocks noChangeAspect="1"/>
          </p:cNvPicPr>
          <p:nvPr/>
        </p:nvPicPr>
        <p:blipFill>
          <a:blip r:embed="rId3"/>
          <a:stretch>
            <a:fillRect/>
          </a:stretch>
        </p:blipFill>
        <p:spPr>
          <a:xfrm>
            <a:off x="2011680" y="777240"/>
            <a:ext cx="320040" cy="320040"/>
          </a:xfrm>
          <a:prstGeom prst="rect">
            <a:avLst/>
          </a:prstGeom>
        </p:spPr>
      </p:pic>
      <p:sp>
        <p:nvSpPr>
          <p:cNvPr id="6" name="Text 2"/>
          <p:cNvSpPr/>
          <p:nvPr/>
        </p:nvSpPr>
        <p:spPr>
          <a:xfrm>
            <a:off x="2423160" y="777240"/>
            <a:ext cx="7315200" cy="320040"/>
          </a:xfrm>
          <a:prstGeom prst="rect">
            <a:avLst/>
          </a:prstGeom>
          <a:noFill/>
          <a:ln/>
        </p:spPr>
        <p:txBody>
          <a:bodyPr wrap="square" lIns="0" tIns="0" rIns="0" bIns="0" rtlCol="0" anchor="ctr"/>
          <a:lstStyle/>
          <a:p>
            <a:pPr marL="0" indent="0">
              <a:buNone/>
            </a:pPr>
            <a:r>
              <a:rPr lang="en-US" sz="1400" b="1" kern="0" spc="600" dirty="0">
                <a:solidFill>
                  <a:srgbClr val="FFFFFF"/>
                </a:solidFill>
                <a:latin typeface="Aptos" pitchFamily="34" charset="0"/>
                <a:ea typeface="Aptos" pitchFamily="34" charset="-122"/>
                <a:cs typeface="Aptos" pitchFamily="34" charset="-120"/>
              </a:rPr>
              <a:t>LIVE POLL  ·  #1  ·  ICEBREAKER</a:t>
            </a:r>
            <a:endParaRPr lang="en-US" sz="1400" dirty="0"/>
          </a:p>
        </p:txBody>
      </p:sp>
      <p:sp>
        <p:nvSpPr>
          <p:cNvPr id="8" name="Text 4"/>
          <p:cNvSpPr/>
          <p:nvPr/>
        </p:nvSpPr>
        <p:spPr>
          <a:xfrm>
            <a:off x="640080" y="1554480"/>
            <a:ext cx="7772400" cy="777240"/>
          </a:xfrm>
          <a:prstGeom prst="rect">
            <a:avLst/>
          </a:prstGeom>
          <a:noFill/>
          <a:ln/>
        </p:spPr>
        <p:txBody>
          <a:bodyPr wrap="square" lIns="0" tIns="0" rIns="0" bIns="0" rtlCol="0" anchor="ctr"/>
          <a:lstStyle/>
          <a:p>
            <a:pPr marL="0" indent="0">
              <a:buNone/>
            </a:pPr>
            <a:r>
              <a:rPr lang="en-US" sz="4400" b="1" dirty="0">
                <a:solidFill>
                  <a:srgbClr val="FFFFFF"/>
                </a:solidFill>
                <a:latin typeface="Aptos Display" pitchFamily="34" charset="0"/>
                <a:ea typeface="Aptos Display" pitchFamily="34" charset="-122"/>
                <a:cs typeface="Aptos Display" pitchFamily="34" charset="-120"/>
              </a:rPr>
              <a:t>Describe today's SOC</a:t>
            </a:r>
            <a:endParaRPr lang="en-US" sz="4400" dirty="0"/>
          </a:p>
        </p:txBody>
      </p:sp>
      <p:sp>
        <p:nvSpPr>
          <p:cNvPr id="9" name="Text 5"/>
          <p:cNvSpPr/>
          <p:nvPr/>
        </p:nvSpPr>
        <p:spPr>
          <a:xfrm>
            <a:off x="640080" y="2331720"/>
            <a:ext cx="7772400" cy="777240"/>
          </a:xfrm>
          <a:prstGeom prst="rect">
            <a:avLst/>
          </a:prstGeom>
          <a:noFill/>
          <a:ln/>
        </p:spPr>
        <p:txBody>
          <a:bodyPr wrap="square" lIns="0" tIns="0" rIns="0" bIns="0" rtlCol="0" anchor="ctr"/>
          <a:lstStyle/>
          <a:p>
            <a:pPr marL="0" indent="0">
              <a:buNone/>
            </a:pPr>
            <a:r>
              <a:rPr lang="en-US" sz="4400" b="1" dirty="0">
                <a:solidFill>
                  <a:srgbClr val="008AD7"/>
                </a:solidFill>
                <a:latin typeface="Aptos Display" pitchFamily="34" charset="0"/>
                <a:ea typeface="Aptos Display" pitchFamily="34" charset="-122"/>
                <a:cs typeface="Aptos Display" pitchFamily="34" charset="-120"/>
              </a:rPr>
              <a:t>in one or two words.</a:t>
            </a:r>
            <a:endParaRPr lang="en-US" sz="4400" dirty="0"/>
          </a:p>
        </p:txBody>
      </p:sp>
      <p:sp>
        <p:nvSpPr>
          <p:cNvPr id="10" name="Text 6"/>
          <p:cNvSpPr/>
          <p:nvPr/>
        </p:nvSpPr>
        <p:spPr>
          <a:xfrm>
            <a:off x="640080" y="3291840"/>
            <a:ext cx="7772400" cy="411480"/>
          </a:xfrm>
          <a:prstGeom prst="rect">
            <a:avLst/>
          </a:prstGeom>
          <a:noFill/>
          <a:ln/>
        </p:spPr>
        <p:txBody>
          <a:bodyPr wrap="square" lIns="0" tIns="0" rIns="0" bIns="0" rtlCol="0" anchor="ctr"/>
          <a:lstStyle/>
          <a:p>
            <a:pPr marL="0" indent="0">
              <a:buNone/>
            </a:pPr>
            <a:r>
              <a:rPr lang="en-US" sz="1600" dirty="0">
                <a:solidFill>
                  <a:srgbClr val="B3B3CC"/>
                </a:solidFill>
                <a:latin typeface="Aptos" pitchFamily="34" charset="0"/>
                <a:ea typeface="Aptos" pitchFamily="34" charset="-122"/>
                <a:cs typeface="Aptos" pitchFamily="34" charset="-120"/>
              </a:rPr>
              <a:t>Word cloud. No wrong answers. First thing that comes to mind.</a:t>
            </a:r>
            <a:endParaRPr lang="en-US" sz="1600" dirty="0"/>
          </a:p>
        </p:txBody>
      </p:sp>
      <p:sp>
        <p:nvSpPr>
          <p:cNvPr id="11" name="Shape 7"/>
          <p:cNvSpPr/>
          <p:nvPr/>
        </p:nvSpPr>
        <p:spPr>
          <a:xfrm>
            <a:off x="640080" y="4065105"/>
            <a:ext cx="7772400" cy="1540234"/>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pic>
        <p:nvPicPr>
          <p:cNvPr id="12" name="Image 2" descr="preencoded.png"/>
          <p:cNvPicPr>
            <a:picLocks noChangeAspect="1"/>
          </p:cNvPicPr>
          <p:nvPr/>
        </p:nvPicPr>
        <p:blipFill>
          <a:blip r:embed="rId4"/>
          <a:stretch>
            <a:fillRect/>
          </a:stretch>
        </p:blipFill>
        <p:spPr>
          <a:xfrm>
            <a:off x="868680" y="4343400"/>
            <a:ext cx="411480" cy="411480"/>
          </a:xfrm>
          <a:prstGeom prst="rect">
            <a:avLst/>
          </a:prstGeom>
        </p:spPr>
      </p:pic>
      <p:sp>
        <p:nvSpPr>
          <p:cNvPr id="13" name="Text 8"/>
          <p:cNvSpPr/>
          <p:nvPr/>
        </p:nvSpPr>
        <p:spPr>
          <a:xfrm>
            <a:off x="1371600" y="4343400"/>
            <a:ext cx="5486400" cy="365760"/>
          </a:xfrm>
          <a:prstGeom prst="rect">
            <a:avLst/>
          </a:prstGeom>
          <a:noFill/>
          <a:ln/>
        </p:spPr>
        <p:txBody>
          <a:bodyPr wrap="square" lIns="0" tIns="0" rIns="0" bIns="0" rtlCol="0" anchor="ctr"/>
          <a:lstStyle/>
          <a:p>
            <a:pPr marL="0" indent="0">
              <a:buNone/>
            </a:pPr>
            <a:r>
              <a:rPr lang="en-US" sz="1600" b="1" kern="0" spc="200" dirty="0">
                <a:solidFill>
                  <a:srgbClr val="FFFFFF"/>
                </a:solidFill>
                <a:latin typeface="Aptos Display" pitchFamily="34" charset="0"/>
                <a:ea typeface="Aptos Display" pitchFamily="34" charset="-122"/>
                <a:cs typeface="Aptos Display" pitchFamily="34" charset="-120"/>
              </a:rPr>
              <a:t>How to play</a:t>
            </a:r>
            <a:endParaRPr lang="en-US" sz="1600" dirty="0"/>
          </a:p>
        </p:txBody>
      </p:sp>
      <p:sp>
        <p:nvSpPr>
          <p:cNvPr id="14" name="Text 9"/>
          <p:cNvSpPr/>
          <p:nvPr/>
        </p:nvSpPr>
        <p:spPr>
          <a:xfrm>
            <a:off x="868680" y="4846320"/>
            <a:ext cx="7315200" cy="1371600"/>
          </a:xfrm>
          <a:prstGeom prst="rect">
            <a:avLst/>
          </a:prstGeom>
          <a:noFill/>
          <a:ln/>
        </p:spPr>
        <p:txBody>
          <a:bodyPr wrap="square" lIns="0" tIns="0" rIns="0" bIns="0" rtlCol="0" anchor="t"/>
          <a:lstStyle/>
          <a:p>
            <a:r>
              <a:rPr lang="en-US" sz="1300" b="1">
                <a:solidFill>
                  <a:srgbClr val="008AD7"/>
                </a:solidFill>
                <a:latin typeface="Aptos"/>
                <a:ea typeface="Aptos" pitchFamily="34" charset="-122"/>
                <a:cs typeface="Aptos" pitchFamily="34" charset="-120"/>
              </a:rPr>
              <a:t>1.  </a:t>
            </a:r>
            <a:r>
              <a:rPr lang="en-US" sz="1300">
                <a:solidFill>
                  <a:srgbClr val="FFFFFF"/>
                </a:solidFill>
                <a:latin typeface="Aptos"/>
                <a:ea typeface="Aptos" pitchFamily="34" charset="-122"/>
                <a:cs typeface="Aptos" pitchFamily="34" charset="-120"/>
              </a:rPr>
              <a:t>Open the Microsoft Forms link or scan the QR code.
</a:t>
            </a:r>
            <a:endParaRPr lang="en-US" sz="1300">
              <a:latin typeface="Aptos"/>
            </a:endParaRPr>
          </a:p>
          <a:p>
            <a:r>
              <a:rPr lang="en-US" sz="1300" b="1">
                <a:solidFill>
                  <a:srgbClr val="008AD7"/>
                </a:solidFill>
                <a:latin typeface="Aptos"/>
                <a:ea typeface="Aptos" pitchFamily="34" charset="-122"/>
                <a:cs typeface="Aptos" pitchFamily="34" charset="-120"/>
              </a:rPr>
              <a:t>2.  </a:t>
            </a:r>
            <a:r>
              <a:rPr lang="en-US" sz="1300">
                <a:solidFill>
                  <a:srgbClr val="FFFFFF"/>
                </a:solidFill>
                <a:latin typeface="Aptos"/>
                <a:ea typeface="Aptos" pitchFamily="34" charset="-122"/>
                <a:cs typeface="Aptos" pitchFamily="34" charset="-120"/>
              </a:rPr>
              <a:t>Submit your answers as we reach each question or poll.
</a:t>
            </a:r>
            <a:endParaRPr lang="en-US" sz="1300"/>
          </a:p>
        </p:txBody>
      </p:sp>
      <p:sp>
        <p:nvSpPr>
          <p:cNvPr id="17" name="Shape 12"/>
          <p:cNvSpPr/>
          <p:nvPr/>
        </p:nvSpPr>
        <p:spPr>
          <a:xfrm>
            <a:off x="9235440" y="2240280"/>
            <a:ext cx="2103120" cy="2103120"/>
          </a:xfrm>
          <a:prstGeom prst="rect">
            <a:avLst/>
          </a:prstGeom>
          <a:solidFill>
            <a:srgbClr val="FFFFFF"/>
          </a:solidFill>
          <a:ln w="12700">
            <a:solidFill>
              <a:srgbClr val="FFFFFF"/>
            </a:solidFill>
            <a:prstDash val="solid"/>
          </a:ln>
        </p:spPr>
        <p:txBody>
          <a:bodyPr/>
          <a:lstStyle/>
          <a:p>
            <a:endParaRPr lang="en-US"/>
          </a:p>
        </p:txBody>
      </p:sp>
      <p:pic>
        <p:nvPicPr>
          <p:cNvPr id="18" name="Image 3" descr="preencoded.png"/>
          <p:cNvPicPr>
            <a:picLocks noChangeAspect="1"/>
          </p:cNvPicPr>
          <p:nvPr/>
        </p:nvPicPr>
        <p:blipFill>
          <a:blip r:embed="rId5"/>
          <a:stretch>
            <a:fillRect/>
          </a:stretch>
        </p:blipFill>
        <p:spPr>
          <a:xfrm>
            <a:off x="10440796" y="3445636"/>
            <a:ext cx="623444" cy="623444"/>
          </a:xfrm>
          <a:prstGeom prst="rect">
            <a:avLst/>
          </a:prstGeom>
        </p:spPr>
      </p:pic>
      <p:sp>
        <p:nvSpPr>
          <p:cNvPr id="23" name="Shape 16"/>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24" name="Text 17"/>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25" name="Text 18"/>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POLL 1</a:t>
            </a:r>
            <a:endParaRPr lang="en-US" sz="900" dirty="0"/>
          </a:p>
        </p:txBody>
      </p:sp>
      <p:pic>
        <p:nvPicPr>
          <p:cNvPr id="22" name="Picture 2" descr="NICE | Conference and Expo">
            <a:extLst>
              <a:ext uri="{FF2B5EF4-FFF2-40B4-BE49-F238E27FC236}">
                <a16:creationId xmlns:a16="http://schemas.microsoft.com/office/drawing/2014/main" id="{D421704A-8D73-60B6-985F-F32E29E097A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CD33FCE7-DADF-D592-6BE7-BC083DB5DBFE}"/>
              </a:ext>
            </a:extLst>
          </p:cNvPr>
          <p:cNvGrpSpPr/>
          <p:nvPr/>
        </p:nvGrpSpPr>
        <p:grpSpPr>
          <a:xfrm>
            <a:off x="8531750" y="1677725"/>
            <a:ext cx="3522427" cy="3458818"/>
            <a:chOff x="8531750" y="1677725"/>
            <a:chExt cx="3522427" cy="3458818"/>
          </a:xfrm>
        </p:grpSpPr>
        <p:sp>
          <p:nvSpPr>
            <p:cNvPr id="27" name="Rectangle 26">
              <a:extLst>
                <a:ext uri="{FF2B5EF4-FFF2-40B4-BE49-F238E27FC236}">
                  <a16:creationId xmlns:a16="http://schemas.microsoft.com/office/drawing/2014/main" id="{05BCE050-9FF4-B33F-35F7-FEC472470941}"/>
                </a:ext>
              </a:extLst>
            </p:cNvPr>
            <p:cNvSpPr/>
            <p:nvPr/>
          </p:nvSpPr>
          <p:spPr>
            <a:xfrm>
              <a:off x="8531750" y="1677725"/>
              <a:ext cx="3522427" cy="3458818"/>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11"/>
            <p:cNvSpPr/>
            <p:nvPr/>
          </p:nvSpPr>
          <p:spPr>
            <a:xfrm>
              <a:off x="8869680" y="1783080"/>
              <a:ext cx="2834640" cy="320040"/>
            </a:xfrm>
            <a:prstGeom prst="rect">
              <a:avLst/>
            </a:prstGeom>
            <a:noFill/>
            <a:ln/>
          </p:spPr>
          <p:txBody>
            <a:bodyPr wrap="square" lIns="0" tIns="0" rIns="0" bIns="0" rtlCol="0" anchor="ctr"/>
            <a:lstStyle/>
            <a:p>
              <a:pPr marL="0" indent="0" algn="ctr">
                <a:buNone/>
              </a:pPr>
              <a:r>
                <a:rPr lang="en-US" sz="1200" b="1" kern="0" spc="400" dirty="0">
                  <a:solidFill>
                    <a:srgbClr val="008AD7"/>
                  </a:solidFill>
                  <a:latin typeface="Aptos" pitchFamily="34" charset="0"/>
                  <a:ea typeface="Aptos" pitchFamily="34" charset="-122"/>
                  <a:cs typeface="Aptos" pitchFamily="34" charset="-120"/>
                </a:rPr>
                <a:t>SCAN TO JOIN</a:t>
              </a:r>
              <a:endParaRPr lang="en-US" sz="1200" dirty="0"/>
            </a:p>
          </p:txBody>
        </p:sp>
        <p:sp>
          <p:nvSpPr>
            <p:cNvPr id="21" name="Text 15"/>
            <p:cNvSpPr/>
            <p:nvPr/>
          </p:nvSpPr>
          <p:spPr>
            <a:xfrm>
              <a:off x="8869680" y="4343400"/>
              <a:ext cx="2834640" cy="685800"/>
            </a:xfrm>
            <a:prstGeom prst="rect">
              <a:avLst/>
            </a:prstGeom>
            <a:noFill/>
            <a:ln/>
          </p:spPr>
          <p:txBody>
            <a:bodyPr wrap="square" lIns="0" tIns="0" rIns="0" bIns="0" rtlCol="0" anchor="ctr"/>
            <a:lstStyle/>
            <a:p>
              <a:pPr algn="ctr"/>
              <a:r>
                <a:rPr lang="en-US" sz="1200" b="1" dirty="0" err="1">
                  <a:solidFill>
                    <a:schemeClr val="bg1"/>
                  </a:solidFill>
                  <a:latin typeface="Aptos" pitchFamily="34" charset="0"/>
                  <a:ea typeface="Aptos" pitchFamily="34" charset="-122"/>
                  <a:cs typeface="Aptos" pitchFamily="34" charset="-120"/>
                </a:rPr>
                <a:t>forms.cloud.microsoft</a:t>
              </a:r>
              <a:r>
                <a:rPr lang="en-US" sz="1200" b="1" dirty="0">
                  <a:solidFill>
                    <a:schemeClr val="bg1"/>
                  </a:solidFill>
                  <a:latin typeface="Aptos" pitchFamily="34" charset="0"/>
                  <a:ea typeface="Aptos" pitchFamily="34" charset="-122"/>
                  <a:cs typeface="Aptos" pitchFamily="34" charset="-120"/>
                </a:rPr>
                <a:t>/r/5ns1UyWv2i</a:t>
              </a:r>
              <a:endParaRPr lang="en-US" sz="1200" b="1" dirty="0">
                <a:solidFill>
                  <a:schemeClr val="bg1"/>
                </a:solidFill>
              </a:endParaRPr>
            </a:p>
          </p:txBody>
        </p:sp>
      </p:grpSp>
      <p:pic>
        <p:nvPicPr>
          <p:cNvPr id="2" name="Picture 1">
            <a:extLst>
              <a:ext uri="{FF2B5EF4-FFF2-40B4-BE49-F238E27FC236}">
                <a16:creationId xmlns:a16="http://schemas.microsoft.com/office/drawing/2014/main" id="{334D6DAA-F987-4F0F-1631-026B02265E6A}"/>
              </a:ext>
            </a:extLst>
          </p:cNvPr>
          <p:cNvPicPr>
            <a:picLocks noChangeAspect="1"/>
          </p:cNvPicPr>
          <p:nvPr/>
        </p:nvPicPr>
        <p:blipFill>
          <a:blip r:embed="rId7"/>
          <a:stretch>
            <a:fillRect/>
          </a:stretch>
        </p:blipFill>
        <p:spPr>
          <a:xfrm>
            <a:off x="9083040" y="2075621"/>
            <a:ext cx="2407920" cy="24079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ACT 2  ·  THE PROBLEM</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r>
              <a:rPr lang="en-US" sz="2800" b="1">
                <a:solidFill>
                  <a:srgbClr val="FFFFFF"/>
                </a:solidFill>
                <a:latin typeface="Aptos Display"/>
                <a:ea typeface="Aptos Display" pitchFamily="34" charset="-122"/>
                <a:cs typeface="Aptos Display" pitchFamily="34" charset="-120"/>
              </a:rPr>
              <a:t>AI is rewriting the playbook faster than SOCs are adapting</a:t>
            </a:r>
            <a:endParaRPr lang="en-US" sz="2800">
              <a:latin typeface="Aptos Display"/>
            </a:endParaRPr>
          </a:p>
        </p:txBody>
      </p:sp>
      <p:sp>
        <p:nvSpPr>
          <p:cNvPr id="6" name="Text 3"/>
          <p:cNvSpPr/>
          <p:nvPr/>
        </p:nvSpPr>
        <p:spPr>
          <a:xfrm>
            <a:off x="2011680" y="1188720"/>
            <a:ext cx="9601200" cy="59436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The villain is the compounding gap between AI-enabled threats and SOC workflows built for a slower era.</a:t>
            </a:r>
            <a:endParaRPr lang="en-US" sz="1400" dirty="0"/>
          </a:p>
        </p:txBody>
      </p:sp>
      <p:sp>
        <p:nvSpPr>
          <p:cNvPr id="7" name="Shape 4"/>
          <p:cNvSpPr/>
          <p:nvPr/>
        </p:nvSpPr>
        <p:spPr>
          <a:xfrm>
            <a:off x="457200" y="2057400"/>
            <a:ext cx="5577840" cy="201168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8" name="Shape 5"/>
          <p:cNvSpPr/>
          <p:nvPr/>
        </p:nvSpPr>
        <p:spPr>
          <a:xfrm>
            <a:off x="777240" y="2377440"/>
            <a:ext cx="777240" cy="777240"/>
          </a:xfrm>
          <a:prstGeom prst="ellipse">
            <a:avLst/>
          </a:prstGeom>
          <a:solidFill>
            <a:srgbClr val="008AD7"/>
          </a:solidFill>
          <a:ln w="12700">
            <a:solidFill>
              <a:srgbClr val="008AD7"/>
            </a:solidFill>
            <a:prstDash val="solid"/>
          </a:ln>
        </p:spPr>
        <p:txBody>
          <a:bodyPr/>
          <a:lstStyle/>
          <a:p>
            <a:endParaRPr lang="en-US" sz="2800"/>
          </a:p>
        </p:txBody>
      </p:sp>
      <p:pic>
        <p:nvPicPr>
          <p:cNvPr id="9" name="Image 1" descr="preencoded.png"/>
          <p:cNvPicPr>
            <a:picLocks noChangeAspect="1"/>
          </p:cNvPicPr>
          <p:nvPr/>
        </p:nvPicPr>
        <p:blipFill>
          <a:blip r:embed="rId3"/>
          <a:stretch>
            <a:fillRect/>
          </a:stretch>
        </p:blipFill>
        <p:spPr>
          <a:xfrm>
            <a:off x="960120" y="2560320"/>
            <a:ext cx="411480" cy="411480"/>
          </a:xfrm>
          <a:prstGeom prst="rect">
            <a:avLst/>
          </a:prstGeom>
        </p:spPr>
      </p:pic>
      <p:sp>
        <p:nvSpPr>
          <p:cNvPr id="10" name="Text 6"/>
          <p:cNvSpPr/>
          <p:nvPr/>
        </p:nvSpPr>
        <p:spPr>
          <a:xfrm>
            <a:off x="1737360" y="2377440"/>
            <a:ext cx="4114800" cy="457200"/>
          </a:xfrm>
          <a:prstGeom prst="rect">
            <a:avLst/>
          </a:prstGeom>
          <a:noFill/>
          <a:ln/>
        </p:spPr>
        <p:txBody>
          <a:bodyPr wrap="square" lIns="0" tIns="0" rIns="0" bIns="0" rtlCol="0" anchor="ctr"/>
          <a:lstStyle/>
          <a:p>
            <a:pPr marL="0" indent="0">
              <a:buNone/>
            </a:pPr>
            <a:r>
              <a:rPr lang="en-US" sz="3200" b="1" dirty="0">
                <a:solidFill>
                  <a:srgbClr val="FFFFFF"/>
                </a:solidFill>
                <a:latin typeface="Aptos Display" pitchFamily="34" charset="0"/>
                <a:ea typeface="Aptos Display" pitchFamily="34" charset="-122"/>
                <a:cs typeface="Aptos Display" pitchFamily="34" charset="-120"/>
              </a:rPr>
              <a:t>Alert overload</a:t>
            </a:r>
            <a:endParaRPr lang="en-US" sz="3200" dirty="0"/>
          </a:p>
        </p:txBody>
      </p:sp>
      <p:sp>
        <p:nvSpPr>
          <p:cNvPr id="11" name="Text 7"/>
          <p:cNvSpPr/>
          <p:nvPr/>
        </p:nvSpPr>
        <p:spPr>
          <a:xfrm>
            <a:off x="1737360" y="2880360"/>
            <a:ext cx="4114800" cy="100584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Analysts drown in low-signal noise; high-fidelity threats slip past.</a:t>
            </a:r>
            <a:endParaRPr lang="en-US" dirty="0"/>
          </a:p>
        </p:txBody>
      </p:sp>
      <p:sp>
        <p:nvSpPr>
          <p:cNvPr id="12" name="Shape 8"/>
          <p:cNvSpPr/>
          <p:nvPr/>
        </p:nvSpPr>
        <p:spPr>
          <a:xfrm>
            <a:off x="6263640" y="2057400"/>
            <a:ext cx="5577840" cy="2011680"/>
          </a:xfrm>
          <a:prstGeom prst="rect">
            <a:avLst/>
          </a:prstGeom>
          <a:solidFill>
            <a:srgbClr val="140240">
              <a:alpha val="82000"/>
            </a:srgbClr>
          </a:solidFill>
          <a:ln w="6350">
            <a:solidFill>
              <a:srgbClr val="008AD7">
                <a:alpha val="40000"/>
              </a:srgbClr>
            </a:solidFill>
            <a:prstDash val="solid"/>
          </a:ln>
        </p:spPr>
        <p:txBody>
          <a:bodyPr/>
          <a:lstStyle/>
          <a:p>
            <a:endParaRPr lang="en-US" sz="2800"/>
          </a:p>
        </p:txBody>
      </p:sp>
      <p:sp>
        <p:nvSpPr>
          <p:cNvPr id="13" name="Shape 9"/>
          <p:cNvSpPr/>
          <p:nvPr/>
        </p:nvSpPr>
        <p:spPr>
          <a:xfrm>
            <a:off x="6583680" y="2377440"/>
            <a:ext cx="777240" cy="777240"/>
          </a:xfrm>
          <a:prstGeom prst="ellipse">
            <a:avLst/>
          </a:prstGeom>
          <a:solidFill>
            <a:srgbClr val="008AD7"/>
          </a:solidFill>
          <a:ln w="12700">
            <a:solidFill>
              <a:srgbClr val="008AD7"/>
            </a:solidFill>
            <a:prstDash val="solid"/>
          </a:ln>
        </p:spPr>
        <p:txBody>
          <a:bodyPr/>
          <a:lstStyle/>
          <a:p>
            <a:endParaRPr lang="en-US" sz="2800"/>
          </a:p>
        </p:txBody>
      </p:sp>
      <p:pic>
        <p:nvPicPr>
          <p:cNvPr id="14" name="Image 2" descr="preencoded.png"/>
          <p:cNvPicPr>
            <a:picLocks noChangeAspect="1"/>
          </p:cNvPicPr>
          <p:nvPr/>
        </p:nvPicPr>
        <p:blipFill>
          <a:blip r:embed="rId4"/>
          <a:stretch>
            <a:fillRect/>
          </a:stretch>
        </p:blipFill>
        <p:spPr>
          <a:xfrm>
            <a:off x="6766560" y="2560320"/>
            <a:ext cx="411480" cy="411480"/>
          </a:xfrm>
          <a:prstGeom prst="rect">
            <a:avLst/>
          </a:prstGeom>
        </p:spPr>
      </p:pic>
      <p:sp>
        <p:nvSpPr>
          <p:cNvPr id="15" name="Text 10"/>
          <p:cNvSpPr/>
          <p:nvPr/>
        </p:nvSpPr>
        <p:spPr>
          <a:xfrm>
            <a:off x="7543800" y="2377440"/>
            <a:ext cx="4114800" cy="457200"/>
          </a:xfrm>
          <a:prstGeom prst="rect">
            <a:avLst/>
          </a:prstGeom>
          <a:noFill/>
          <a:ln/>
        </p:spPr>
        <p:txBody>
          <a:bodyPr wrap="square" lIns="0" tIns="0" rIns="0" bIns="0" rtlCol="0" anchor="ctr"/>
          <a:lstStyle/>
          <a:p>
            <a:pPr marL="0" indent="0">
              <a:buNone/>
            </a:pPr>
            <a:r>
              <a:rPr lang="en-US" sz="3200" b="1" dirty="0">
                <a:solidFill>
                  <a:srgbClr val="FFFFFF"/>
                </a:solidFill>
                <a:latin typeface="Aptos Display" pitchFamily="34" charset="0"/>
                <a:ea typeface="Aptos Display" pitchFamily="34" charset="-122"/>
                <a:cs typeface="Aptos Display" pitchFamily="34" charset="-120"/>
              </a:rPr>
              <a:t>Tool sprawl</a:t>
            </a:r>
            <a:endParaRPr lang="en-US" sz="3200" dirty="0"/>
          </a:p>
        </p:txBody>
      </p:sp>
      <p:sp>
        <p:nvSpPr>
          <p:cNvPr id="16" name="Text 11"/>
          <p:cNvSpPr/>
          <p:nvPr/>
        </p:nvSpPr>
        <p:spPr>
          <a:xfrm>
            <a:off x="7543800" y="2880360"/>
            <a:ext cx="4114800" cy="100584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Enterprises run 50+ security tools; half sit underutilized.</a:t>
            </a:r>
            <a:endParaRPr lang="en-US" dirty="0"/>
          </a:p>
        </p:txBody>
      </p:sp>
      <p:sp>
        <p:nvSpPr>
          <p:cNvPr id="17" name="Shape 12"/>
          <p:cNvSpPr/>
          <p:nvPr/>
        </p:nvSpPr>
        <p:spPr>
          <a:xfrm>
            <a:off x="457200" y="4251960"/>
            <a:ext cx="5577840" cy="20116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18" name="Shape 13"/>
          <p:cNvSpPr/>
          <p:nvPr/>
        </p:nvSpPr>
        <p:spPr>
          <a:xfrm>
            <a:off x="777240" y="4572000"/>
            <a:ext cx="777240" cy="777240"/>
          </a:xfrm>
          <a:prstGeom prst="ellipse">
            <a:avLst/>
          </a:prstGeom>
          <a:solidFill>
            <a:srgbClr val="008AD7"/>
          </a:solidFill>
          <a:ln w="12700">
            <a:solidFill>
              <a:srgbClr val="008AD7"/>
            </a:solidFill>
            <a:prstDash val="solid"/>
          </a:ln>
        </p:spPr>
        <p:txBody>
          <a:bodyPr/>
          <a:lstStyle/>
          <a:p>
            <a:endParaRPr lang="en-US" sz="2800"/>
          </a:p>
        </p:txBody>
      </p:sp>
      <p:pic>
        <p:nvPicPr>
          <p:cNvPr id="19" name="Image 3" descr="preencoded.png"/>
          <p:cNvPicPr>
            <a:picLocks noChangeAspect="1"/>
          </p:cNvPicPr>
          <p:nvPr/>
        </p:nvPicPr>
        <p:blipFill>
          <a:blip r:embed="rId5"/>
          <a:stretch>
            <a:fillRect/>
          </a:stretch>
        </p:blipFill>
        <p:spPr>
          <a:xfrm>
            <a:off x="960120" y="4754880"/>
            <a:ext cx="411480" cy="411480"/>
          </a:xfrm>
          <a:prstGeom prst="rect">
            <a:avLst/>
          </a:prstGeom>
        </p:spPr>
      </p:pic>
      <p:sp>
        <p:nvSpPr>
          <p:cNvPr id="20" name="Text 14"/>
          <p:cNvSpPr/>
          <p:nvPr/>
        </p:nvSpPr>
        <p:spPr>
          <a:xfrm>
            <a:off x="1737360" y="4572000"/>
            <a:ext cx="4114800" cy="457200"/>
          </a:xfrm>
          <a:prstGeom prst="rect">
            <a:avLst/>
          </a:prstGeom>
          <a:noFill/>
          <a:ln/>
        </p:spPr>
        <p:txBody>
          <a:bodyPr wrap="square" lIns="0" tIns="0" rIns="0" bIns="0" rtlCol="0" anchor="ctr"/>
          <a:lstStyle/>
          <a:p>
            <a:pPr marL="0" indent="0">
              <a:buNone/>
            </a:pPr>
            <a:r>
              <a:rPr lang="en-US" sz="3200" b="1">
                <a:solidFill>
                  <a:srgbClr val="FFFFFF"/>
                </a:solidFill>
                <a:latin typeface="Aptos Display"/>
                <a:ea typeface="Aptos Display" pitchFamily="34" charset="-122"/>
                <a:cs typeface="Aptos Display" pitchFamily="34" charset="-120"/>
              </a:rPr>
              <a:t>Skills Velocity</a:t>
            </a:r>
            <a:endParaRPr lang="en-US" sz="3200" dirty="0"/>
          </a:p>
        </p:txBody>
      </p:sp>
      <p:sp>
        <p:nvSpPr>
          <p:cNvPr id="21" name="Text 15"/>
          <p:cNvSpPr/>
          <p:nvPr/>
        </p:nvSpPr>
        <p:spPr>
          <a:xfrm>
            <a:off x="1737360" y="5074920"/>
            <a:ext cx="4114800" cy="1005840"/>
          </a:xfrm>
          <a:prstGeom prst="rect">
            <a:avLst/>
          </a:prstGeom>
          <a:noFill/>
          <a:ln/>
        </p:spPr>
        <p:txBody>
          <a:bodyPr wrap="square" lIns="0" tIns="0" rIns="0" bIns="0" rtlCol="0" anchor="ctr"/>
          <a:lstStyle/>
          <a:p>
            <a:r>
              <a:rPr lang="en-US">
                <a:solidFill>
                  <a:srgbClr val="B3B3CC"/>
                </a:solidFill>
                <a:latin typeface="Aptos"/>
                <a:ea typeface="Aptos" pitchFamily="34" charset="-122"/>
                <a:cs typeface="Aptos" pitchFamily="34" charset="-120"/>
              </a:rPr>
              <a:t>AI literacy, prompt engineering, and automation are rapidly changes.</a:t>
            </a:r>
            <a:endParaRPr lang="en-US">
              <a:latin typeface="Aptos"/>
            </a:endParaRPr>
          </a:p>
        </p:txBody>
      </p:sp>
      <p:sp>
        <p:nvSpPr>
          <p:cNvPr id="22" name="Shape 16"/>
          <p:cNvSpPr/>
          <p:nvPr/>
        </p:nvSpPr>
        <p:spPr>
          <a:xfrm>
            <a:off x="6263640" y="4251960"/>
            <a:ext cx="5577840" cy="2011680"/>
          </a:xfrm>
          <a:prstGeom prst="rect">
            <a:avLst/>
          </a:prstGeom>
          <a:solidFill>
            <a:srgbClr val="140240">
              <a:alpha val="82000"/>
            </a:srgbClr>
          </a:solidFill>
          <a:ln w="6350">
            <a:solidFill>
              <a:srgbClr val="008AD7">
                <a:alpha val="40000"/>
              </a:srgbClr>
            </a:solidFill>
            <a:prstDash val="solid"/>
          </a:ln>
        </p:spPr>
        <p:txBody>
          <a:bodyPr/>
          <a:lstStyle/>
          <a:p>
            <a:endParaRPr lang="en-US"/>
          </a:p>
        </p:txBody>
      </p:sp>
      <p:sp>
        <p:nvSpPr>
          <p:cNvPr id="23" name="Shape 17"/>
          <p:cNvSpPr/>
          <p:nvPr/>
        </p:nvSpPr>
        <p:spPr>
          <a:xfrm>
            <a:off x="6583680" y="4572000"/>
            <a:ext cx="777240" cy="777240"/>
          </a:xfrm>
          <a:prstGeom prst="ellipse">
            <a:avLst/>
          </a:prstGeom>
          <a:solidFill>
            <a:srgbClr val="008AD7"/>
          </a:solidFill>
          <a:ln w="12700">
            <a:solidFill>
              <a:srgbClr val="008AD7"/>
            </a:solidFill>
            <a:prstDash val="solid"/>
          </a:ln>
        </p:spPr>
        <p:txBody>
          <a:bodyPr/>
          <a:lstStyle/>
          <a:p>
            <a:endParaRPr lang="en-US" sz="2800"/>
          </a:p>
        </p:txBody>
      </p:sp>
      <p:pic>
        <p:nvPicPr>
          <p:cNvPr id="24" name="Image 4" descr="preencoded.png"/>
          <p:cNvPicPr>
            <a:picLocks noChangeAspect="1"/>
          </p:cNvPicPr>
          <p:nvPr/>
        </p:nvPicPr>
        <p:blipFill>
          <a:blip r:embed="rId6"/>
          <a:stretch>
            <a:fillRect/>
          </a:stretch>
        </p:blipFill>
        <p:spPr>
          <a:xfrm>
            <a:off x="6766560" y="4754880"/>
            <a:ext cx="411480" cy="411480"/>
          </a:xfrm>
          <a:prstGeom prst="rect">
            <a:avLst/>
          </a:prstGeom>
        </p:spPr>
      </p:pic>
      <p:sp>
        <p:nvSpPr>
          <p:cNvPr id="25" name="Text 18"/>
          <p:cNvSpPr/>
          <p:nvPr/>
        </p:nvSpPr>
        <p:spPr>
          <a:xfrm>
            <a:off x="7543800" y="4572000"/>
            <a:ext cx="4114800" cy="457200"/>
          </a:xfrm>
          <a:prstGeom prst="rect">
            <a:avLst/>
          </a:prstGeom>
          <a:noFill/>
          <a:ln/>
        </p:spPr>
        <p:txBody>
          <a:bodyPr wrap="square" lIns="0" tIns="0" rIns="0" bIns="0" rtlCol="0" anchor="ctr"/>
          <a:lstStyle/>
          <a:p>
            <a:pPr marL="0" indent="0">
              <a:buNone/>
            </a:pPr>
            <a:r>
              <a:rPr lang="en-US" sz="3200" b="1" dirty="0">
                <a:solidFill>
                  <a:srgbClr val="FFFFFF"/>
                </a:solidFill>
                <a:latin typeface="Aptos Display" pitchFamily="34" charset="0"/>
                <a:ea typeface="Aptos Display" pitchFamily="34" charset="-122"/>
                <a:cs typeface="Aptos Display" pitchFamily="34" charset="-120"/>
              </a:rPr>
              <a:t>Adversarial AI</a:t>
            </a:r>
            <a:endParaRPr lang="en-US" sz="3200" dirty="0"/>
          </a:p>
        </p:txBody>
      </p:sp>
      <p:sp>
        <p:nvSpPr>
          <p:cNvPr id="26" name="Text 19"/>
          <p:cNvSpPr/>
          <p:nvPr/>
        </p:nvSpPr>
        <p:spPr>
          <a:xfrm>
            <a:off x="7543800" y="5074920"/>
            <a:ext cx="4114800" cy="1005840"/>
          </a:xfrm>
          <a:prstGeom prst="rect">
            <a:avLst/>
          </a:prstGeom>
          <a:noFill/>
          <a:ln/>
        </p:spPr>
        <p:txBody>
          <a:bodyPr wrap="square" lIns="0" tIns="0" rIns="0" bIns="0" rtlCol="0" anchor="ctr"/>
          <a:lstStyle/>
          <a:p>
            <a:pPr marL="0" indent="0">
              <a:buNone/>
            </a:pPr>
            <a:r>
              <a:rPr lang="en-US" dirty="0">
                <a:solidFill>
                  <a:srgbClr val="B3B3CC"/>
                </a:solidFill>
                <a:latin typeface="Aptos" pitchFamily="34" charset="0"/>
                <a:ea typeface="Aptos" pitchFamily="34" charset="-122"/>
                <a:cs typeface="Aptos" pitchFamily="34" charset="-120"/>
              </a:rPr>
              <a:t>Flawless phishing, polymorphic malware, deepfakes; attacks now automate themselves.</a:t>
            </a:r>
            <a:endParaRPr lang="en-US" dirty="0"/>
          </a:p>
        </p:txBody>
      </p:sp>
      <p:sp>
        <p:nvSpPr>
          <p:cNvPr id="27" name="Text 20"/>
          <p:cNvSpPr/>
          <p:nvPr/>
        </p:nvSpPr>
        <p:spPr>
          <a:xfrm>
            <a:off x="457200" y="6263640"/>
            <a:ext cx="11247120" cy="274320"/>
          </a:xfrm>
          <a:prstGeom prst="rect">
            <a:avLst/>
          </a:prstGeom>
          <a:noFill/>
          <a:ln/>
        </p:spPr>
        <p:txBody>
          <a:bodyPr wrap="square" lIns="0" tIns="0" rIns="0" bIns="0" rtlCol="0" anchor="ctr"/>
          <a:lstStyle/>
          <a:p>
            <a:pPr marL="0" indent="0">
              <a:buNone/>
            </a:pPr>
            <a:r>
              <a:rPr lang="en-US" sz="1200" b="1" kern="0" spc="300" dirty="0">
                <a:solidFill>
                  <a:srgbClr val="008AD7"/>
                </a:solidFill>
                <a:latin typeface="Aptos" pitchFamily="34" charset="0"/>
                <a:ea typeface="Aptos" pitchFamily="34" charset="-122"/>
                <a:cs typeface="Aptos" pitchFamily="34" charset="-120"/>
              </a:rPr>
              <a:t>THE RESULT:  </a:t>
            </a:r>
            <a:r>
              <a:rPr lang="en-US" sz="1200" b="1" dirty="0">
                <a:solidFill>
                  <a:srgbClr val="FFFFFF"/>
                </a:solidFill>
                <a:latin typeface="Aptos" pitchFamily="34" charset="0"/>
                <a:ea typeface="Aptos" pitchFamily="34" charset="-122"/>
                <a:cs typeface="Aptos" pitchFamily="34" charset="-120"/>
              </a:rPr>
              <a:t>a workforce trained for yesterday's threats, defending against tomorrow's.</a:t>
            </a:r>
            <a:endParaRPr lang="en-US" sz="1200" dirty="0"/>
          </a:p>
        </p:txBody>
      </p:sp>
      <p:sp>
        <p:nvSpPr>
          <p:cNvPr id="29" name="Shape 21"/>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30" name="Text 22"/>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31" name="Text 23"/>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ACT 2  ·  PROBLEM</a:t>
            </a:r>
            <a:endParaRPr lang="en-US" sz="900" dirty="0"/>
          </a:p>
        </p:txBody>
      </p:sp>
      <p:pic>
        <p:nvPicPr>
          <p:cNvPr id="3" name="Picture 2" descr="NICE | Conference and Expo">
            <a:extLst>
              <a:ext uri="{FF2B5EF4-FFF2-40B4-BE49-F238E27FC236}">
                <a16:creationId xmlns:a16="http://schemas.microsoft.com/office/drawing/2014/main" id="{7A0CAA7B-9EFB-2459-A51C-93F2F57919D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228600"/>
            <a:ext cx="12161520" cy="685800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 name="Shape 1"/>
          <p:cNvSpPr/>
          <p:nvPr/>
        </p:nvSpPr>
        <p:spPr>
          <a:xfrm>
            <a:off x="0" y="685800"/>
            <a:ext cx="12161520" cy="502920"/>
          </a:xfrm>
          <a:prstGeom prst="rect">
            <a:avLst/>
          </a:prstGeom>
          <a:solidFill>
            <a:srgbClr val="008AD7"/>
          </a:solidFill>
          <a:ln w="12700">
            <a:solidFill>
              <a:srgbClr val="008AD7"/>
            </a:solidFill>
            <a:prstDash val="solid"/>
          </a:ln>
        </p:spPr>
        <p:txBody>
          <a:bodyPr/>
          <a:lstStyle/>
          <a:p>
            <a:endParaRPr lang="en-US"/>
          </a:p>
        </p:txBody>
      </p:sp>
      <p:pic>
        <p:nvPicPr>
          <p:cNvPr id="5" name="Image 1" descr="preencoded.png"/>
          <p:cNvPicPr>
            <a:picLocks noChangeAspect="1"/>
          </p:cNvPicPr>
          <p:nvPr/>
        </p:nvPicPr>
        <p:blipFill>
          <a:blip r:embed="rId3"/>
          <a:stretch>
            <a:fillRect/>
          </a:stretch>
        </p:blipFill>
        <p:spPr>
          <a:xfrm>
            <a:off x="2011680" y="777240"/>
            <a:ext cx="320040" cy="320040"/>
          </a:xfrm>
          <a:prstGeom prst="rect">
            <a:avLst/>
          </a:prstGeom>
        </p:spPr>
      </p:pic>
      <p:sp>
        <p:nvSpPr>
          <p:cNvPr id="6" name="Text 2"/>
          <p:cNvSpPr/>
          <p:nvPr/>
        </p:nvSpPr>
        <p:spPr>
          <a:xfrm>
            <a:off x="2423160" y="777240"/>
            <a:ext cx="7315200" cy="320040"/>
          </a:xfrm>
          <a:prstGeom prst="rect">
            <a:avLst/>
          </a:prstGeom>
          <a:noFill/>
          <a:ln/>
        </p:spPr>
        <p:txBody>
          <a:bodyPr wrap="square" lIns="0" tIns="0" rIns="0" bIns="0" rtlCol="0" anchor="ctr"/>
          <a:lstStyle/>
          <a:p>
            <a:pPr marL="0" indent="0">
              <a:buNone/>
            </a:pPr>
            <a:r>
              <a:rPr lang="en-US" sz="1400" b="1" kern="0" spc="600" dirty="0">
                <a:solidFill>
                  <a:srgbClr val="FFFFFF"/>
                </a:solidFill>
                <a:latin typeface="Aptos" pitchFamily="34" charset="0"/>
                <a:ea typeface="Aptos" pitchFamily="34" charset="-122"/>
                <a:cs typeface="Aptos" pitchFamily="34" charset="-120"/>
              </a:rPr>
              <a:t>LIVE POLL  ·  #2  ·  SHARED PAIN</a:t>
            </a:r>
            <a:endParaRPr lang="en-US" sz="1400" dirty="0"/>
          </a:p>
        </p:txBody>
      </p:sp>
      <p:sp>
        <p:nvSpPr>
          <p:cNvPr id="8" name="Text 4"/>
          <p:cNvSpPr/>
          <p:nvPr/>
        </p:nvSpPr>
        <p:spPr>
          <a:xfrm>
            <a:off x="640080" y="1417320"/>
            <a:ext cx="7772400" cy="685800"/>
          </a:xfrm>
          <a:prstGeom prst="rect">
            <a:avLst/>
          </a:prstGeom>
          <a:noFill/>
          <a:ln/>
        </p:spPr>
        <p:txBody>
          <a:bodyPr wrap="square" lIns="0" tIns="0" rIns="0" bIns="0" rtlCol="0" anchor="ctr"/>
          <a:lstStyle/>
          <a:p>
            <a:pPr marL="0" indent="0">
              <a:buNone/>
            </a:pPr>
            <a:r>
              <a:rPr lang="en-US" sz="3800" b="1" dirty="0">
                <a:solidFill>
                  <a:srgbClr val="FFFFFF"/>
                </a:solidFill>
                <a:latin typeface="Aptos Display" pitchFamily="34" charset="0"/>
                <a:ea typeface="Aptos Display" pitchFamily="34" charset="-122"/>
                <a:cs typeface="Aptos Display" pitchFamily="34" charset="-120"/>
              </a:rPr>
              <a:t>What is your SOC's</a:t>
            </a:r>
            <a:endParaRPr lang="en-US" sz="3800" dirty="0"/>
          </a:p>
        </p:txBody>
      </p:sp>
      <p:sp>
        <p:nvSpPr>
          <p:cNvPr id="9" name="Text 5"/>
          <p:cNvSpPr/>
          <p:nvPr/>
        </p:nvSpPr>
        <p:spPr>
          <a:xfrm>
            <a:off x="640080" y="2103120"/>
            <a:ext cx="7772400" cy="777240"/>
          </a:xfrm>
          <a:prstGeom prst="rect">
            <a:avLst/>
          </a:prstGeom>
          <a:noFill/>
          <a:ln/>
        </p:spPr>
        <p:txBody>
          <a:bodyPr wrap="square" lIns="0" tIns="0" rIns="0" bIns="0" rtlCol="0" anchor="ctr"/>
          <a:lstStyle/>
          <a:p>
            <a:pPr marL="0" indent="0">
              <a:buNone/>
            </a:pPr>
            <a:r>
              <a:rPr lang="en-US" sz="4200" b="1" dirty="0">
                <a:solidFill>
                  <a:srgbClr val="008AD7"/>
                </a:solidFill>
                <a:latin typeface="Aptos Display" pitchFamily="34" charset="0"/>
                <a:ea typeface="Aptos Display" pitchFamily="34" charset="-122"/>
                <a:cs typeface="Aptos Display" pitchFamily="34" charset="-120"/>
              </a:rPr>
              <a:t>biggest challenge today?</a:t>
            </a:r>
            <a:endParaRPr lang="en-US" sz="4200" dirty="0"/>
          </a:p>
        </p:txBody>
      </p:sp>
      <p:sp>
        <p:nvSpPr>
          <p:cNvPr id="10" name="Text 6"/>
          <p:cNvSpPr/>
          <p:nvPr/>
        </p:nvSpPr>
        <p:spPr>
          <a:xfrm>
            <a:off x="640080" y="2971800"/>
            <a:ext cx="7772400" cy="365760"/>
          </a:xfrm>
          <a:prstGeom prst="rect">
            <a:avLst/>
          </a:prstGeom>
          <a:noFill/>
          <a:ln/>
        </p:spPr>
        <p:txBody>
          <a:bodyPr wrap="square" lIns="0" tIns="0" rIns="0" bIns="0" rtlCol="0" anchor="ctr"/>
          <a:lstStyle/>
          <a:p>
            <a:pPr marL="0" indent="0">
              <a:buNone/>
            </a:pPr>
            <a:r>
              <a:rPr lang="en-US" sz="1400" dirty="0">
                <a:solidFill>
                  <a:srgbClr val="B3B3CC"/>
                </a:solidFill>
                <a:latin typeface="Aptos" pitchFamily="34" charset="0"/>
                <a:ea typeface="Aptos" pitchFamily="34" charset="-122"/>
                <a:cs typeface="Aptos" pitchFamily="34" charset="-120"/>
              </a:rPr>
              <a:t>Pick the option that hurts most.</a:t>
            </a:r>
            <a:endParaRPr lang="en-US" sz="1400" dirty="0"/>
          </a:p>
        </p:txBody>
      </p:sp>
      <p:sp>
        <p:nvSpPr>
          <p:cNvPr id="11" name="Shape 7"/>
          <p:cNvSpPr/>
          <p:nvPr/>
        </p:nvSpPr>
        <p:spPr>
          <a:xfrm>
            <a:off x="640080" y="3657600"/>
            <a:ext cx="379476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2" name="Shape 8"/>
          <p:cNvSpPr/>
          <p:nvPr/>
        </p:nvSpPr>
        <p:spPr>
          <a:xfrm>
            <a:off x="640080" y="3657600"/>
            <a:ext cx="54864" cy="777240"/>
          </a:xfrm>
          <a:prstGeom prst="rect">
            <a:avLst/>
          </a:prstGeom>
          <a:solidFill>
            <a:srgbClr val="008AD7"/>
          </a:solidFill>
          <a:ln w="12700">
            <a:solidFill>
              <a:srgbClr val="008AD7"/>
            </a:solidFill>
            <a:prstDash val="solid"/>
          </a:ln>
        </p:spPr>
        <p:txBody>
          <a:bodyPr/>
          <a:lstStyle/>
          <a:p>
            <a:endParaRPr lang="en-US"/>
          </a:p>
        </p:txBody>
      </p:sp>
      <p:sp>
        <p:nvSpPr>
          <p:cNvPr id="13" name="Text 9"/>
          <p:cNvSpPr/>
          <p:nvPr/>
        </p:nvSpPr>
        <p:spPr>
          <a:xfrm>
            <a:off x="868680" y="379476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01</a:t>
            </a:r>
            <a:endParaRPr lang="en-US" sz="2000" dirty="0"/>
          </a:p>
        </p:txBody>
      </p:sp>
      <p:sp>
        <p:nvSpPr>
          <p:cNvPr id="14" name="Text 10"/>
          <p:cNvSpPr/>
          <p:nvPr/>
        </p:nvSpPr>
        <p:spPr>
          <a:xfrm>
            <a:off x="1554480" y="3794760"/>
            <a:ext cx="2788920" cy="50292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Alert fatigue</a:t>
            </a:r>
            <a:endParaRPr lang="en-US" sz="1500" dirty="0"/>
          </a:p>
        </p:txBody>
      </p:sp>
      <p:sp>
        <p:nvSpPr>
          <p:cNvPr id="15" name="Shape 11"/>
          <p:cNvSpPr/>
          <p:nvPr/>
        </p:nvSpPr>
        <p:spPr>
          <a:xfrm>
            <a:off x="4599432" y="3657600"/>
            <a:ext cx="379476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6" name="Shape 12"/>
          <p:cNvSpPr/>
          <p:nvPr/>
        </p:nvSpPr>
        <p:spPr>
          <a:xfrm>
            <a:off x="4599432" y="3657600"/>
            <a:ext cx="54864" cy="777240"/>
          </a:xfrm>
          <a:prstGeom prst="rect">
            <a:avLst/>
          </a:prstGeom>
          <a:solidFill>
            <a:srgbClr val="008AD7"/>
          </a:solidFill>
          <a:ln w="12700">
            <a:solidFill>
              <a:srgbClr val="008AD7"/>
            </a:solidFill>
            <a:prstDash val="solid"/>
          </a:ln>
        </p:spPr>
        <p:txBody>
          <a:bodyPr/>
          <a:lstStyle/>
          <a:p>
            <a:endParaRPr lang="en-US"/>
          </a:p>
        </p:txBody>
      </p:sp>
      <p:sp>
        <p:nvSpPr>
          <p:cNvPr id="17" name="Text 13"/>
          <p:cNvSpPr/>
          <p:nvPr/>
        </p:nvSpPr>
        <p:spPr>
          <a:xfrm>
            <a:off x="4828032" y="379476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02</a:t>
            </a:r>
            <a:endParaRPr lang="en-US" sz="2000" dirty="0"/>
          </a:p>
        </p:txBody>
      </p:sp>
      <p:sp>
        <p:nvSpPr>
          <p:cNvPr id="18" name="Text 14"/>
          <p:cNvSpPr/>
          <p:nvPr/>
        </p:nvSpPr>
        <p:spPr>
          <a:xfrm>
            <a:off x="5513832" y="3794760"/>
            <a:ext cx="2788920" cy="50292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Too many tools</a:t>
            </a:r>
            <a:endParaRPr lang="en-US" sz="1500" dirty="0"/>
          </a:p>
        </p:txBody>
      </p:sp>
      <p:sp>
        <p:nvSpPr>
          <p:cNvPr id="19" name="Shape 15"/>
          <p:cNvSpPr/>
          <p:nvPr/>
        </p:nvSpPr>
        <p:spPr>
          <a:xfrm>
            <a:off x="640080" y="4572000"/>
            <a:ext cx="379476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0" name="Shape 16"/>
          <p:cNvSpPr/>
          <p:nvPr/>
        </p:nvSpPr>
        <p:spPr>
          <a:xfrm>
            <a:off x="640080" y="4572000"/>
            <a:ext cx="54864" cy="777240"/>
          </a:xfrm>
          <a:prstGeom prst="rect">
            <a:avLst/>
          </a:prstGeom>
          <a:solidFill>
            <a:srgbClr val="008AD7"/>
          </a:solidFill>
          <a:ln w="12700">
            <a:solidFill>
              <a:srgbClr val="008AD7"/>
            </a:solidFill>
            <a:prstDash val="solid"/>
          </a:ln>
        </p:spPr>
        <p:txBody>
          <a:bodyPr/>
          <a:lstStyle/>
          <a:p>
            <a:endParaRPr lang="en-US"/>
          </a:p>
        </p:txBody>
      </p:sp>
      <p:sp>
        <p:nvSpPr>
          <p:cNvPr id="21" name="Text 17"/>
          <p:cNvSpPr/>
          <p:nvPr/>
        </p:nvSpPr>
        <p:spPr>
          <a:xfrm>
            <a:off x="868680" y="470916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03</a:t>
            </a:r>
            <a:endParaRPr lang="en-US" sz="2000" dirty="0"/>
          </a:p>
        </p:txBody>
      </p:sp>
      <p:sp>
        <p:nvSpPr>
          <p:cNvPr id="22" name="Text 18"/>
          <p:cNvSpPr/>
          <p:nvPr/>
        </p:nvSpPr>
        <p:spPr>
          <a:xfrm>
            <a:off x="1554480" y="4709160"/>
            <a:ext cx="2788920" cy="50292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Not enough skilled analysts</a:t>
            </a:r>
            <a:endParaRPr lang="en-US" sz="1500" dirty="0"/>
          </a:p>
        </p:txBody>
      </p:sp>
      <p:sp>
        <p:nvSpPr>
          <p:cNvPr id="23" name="Shape 19"/>
          <p:cNvSpPr/>
          <p:nvPr/>
        </p:nvSpPr>
        <p:spPr>
          <a:xfrm>
            <a:off x="4599432" y="4572000"/>
            <a:ext cx="379476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4" name="Shape 20"/>
          <p:cNvSpPr/>
          <p:nvPr/>
        </p:nvSpPr>
        <p:spPr>
          <a:xfrm>
            <a:off x="4599432" y="4572000"/>
            <a:ext cx="54864" cy="777240"/>
          </a:xfrm>
          <a:prstGeom prst="rect">
            <a:avLst/>
          </a:prstGeom>
          <a:solidFill>
            <a:srgbClr val="008AD7"/>
          </a:solidFill>
          <a:ln w="12700">
            <a:solidFill>
              <a:srgbClr val="008AD7"/>
            </a:solidFill>
            <a:prstDash val="solid"/>
          </a:ln>
        </p:spPr>
        <p:txBody>
          <a:bodyPr/>
          <a:lstStyle/>
          <a:p>
            <a:endParaRPr lang="en-US"/>
          </a:p>
        </p:txBody>
      </p:sp>
      <p:sp>
        <p:nvSpPr>
          <p:cNvPr id="25" name="Text 21"/>
          <p:cNvSpPr/>
          <p:nvPr/>
        </p:nvSpPr>
        <p:spPr>
          <a:xfrm>
            <a:off x="4828032" y="470916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04</a:t>
            </a:r>
            <a:endParaRPr lang="en-US" sz="2000" dirty="0"/>
          </a:p>
        </p:txBody>
      </p:sp>
      <p:sp>
        <p:nvSpPr>
          <p:cNvPr id="26" name="Text 22"/>
          <p:cNvSpPr/>
          <p:nvPr/>
        </p:nvSpPr>
        <p:spPr>
          <a:xfrm>
            <a:off x="5513832" y="4709160"/>
            <a:ext cx="2788920" cy="50292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Manual investigations</a:t>
            </a:r>
            <a:endParaRPr lang="en-US" sz="1500" dirty="0"/>
          </a:p>
        </p:txBody>
      </p:sp>
      <p:sp>
        <p:nvSpPr>
          <p:cNvPr id="27" name="Shape 23"/>
          <p:cNvSpPr/>
          <p:nvPr/>
        </p:nvSpPr>
        <p:spPr>
          <a:xfrm>
            <a:off x="640080" y="5486400"/>
            <a:ext cx="379476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28" name="Shape 24"/>
          <p:cNvSpPr/>
          <p:nvPr/>
        </p:nvSpPr>
        <p:spPr>
          <a:xfrm>
            <a:off x="640080" y="5486400"/>
            <a:ext cx="54864" cy="777240"/>
          </a:xfrm>
          <a:prstGeom prst="rect">
            <a:avLst/>
          </a:prstGeom>
          <a:solidFill>
            <a:srgbClr val="008AD7"/>
          </a:solidFill>
          <a:ln w="12700">
            <a:solidFill>
              <a:srgbClr val="008AD7"/>
            </a:solidFill>
            <a:prstDash val="solid"/>
          </a:ln>
        </p:spPr>
        <p:txBody>
          <a:bodyPr/>
          <a:lstStyle/>
          <a:p>
            <a:endParaRPr lang="en-US"/>
          </a:p>
        </p:txBody>
      </p:sp>
      <p:sp>
        <p:nvSpPr>
          <p:cNvPr id="29" name="Text 25"/>
          <p:cNvSpPr/>
          <p:nvPr/>
        </p:nvSpPr>
        <p:spPr>
          <a:xfrm>
            <a:off x="868680" y="562356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05</a:t>
            </a:r>
            <a:endParaRPr lang="en-US" sz="2000" dirty="0"/>
          </a:p>
        </p:txBody>
      </p:sp>
      <p:sp>
        <p:nvSpPr>
          <p:cNvPr id="30" name="Text 26"/>
          <p:cNvSpPr/>
          <p:nvPr/>
        </p:nvSpPr>
        <p:spPr>
          <a:xfrm>
            <a:off x="1554480" y="5623560"/>
            <a:ext cx="2788920" cy="50292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Time to triage or analyze</a:t>
            </a:r>
            <a:endParaRPr lang="en-US" sz="1500" dirty="0"/>
          </a:p>
        </p:txBody>
      </p:sp>
      <p:sp>
        <p:nvSpPr>
          <p:cNvPr id="31" name="Shape 27"/>
          <p:cNvSpPr/>
          <p:nvPr/>
        </p:nvSpPr>
        <p:spPr>
          <a:xfrm>
            <a:off x="4599432" y="5486400"/>
            <a:ext cx="3794760" cy="77724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32" name="Shape 28"/>
          <p:cNvSpPr/>
          <p:nvPr/>
        </p:nvSpPr>
        <p:spPr>
          <a:xfrm>
            <a:off x="4599432" y="5486400"/>
            <a:ext cx="54864" cy="777240"/>
          </a:xfrm>
          <a:prstGeom prst="rect">
            <a:avLst/>
          </a:prstGeom>
          <a:solidFill>
            <a:srgbClr val="008AD7"/>
          </a:solidFill>
          <a:ln w="12700">
            <a:solidFill>
              <a:srgbClr val="008AD7"/>
            </a:solidFill>
            <a:prstDash val="solid"/>
          </a:ln>
        </p:spPr>
        <p:txBody>
          <a:bodyPr/>
          <a:lstStyle/>
          <a:p>
            <a:endParaRPr lang="en-US"/>
          </a:p>
        </p:txBody>
      </p:sp>
      <p:sp>
        <p:nvSpPr>
          <p:cNvPr id="33" name="Text 29"/>
          <p:cNvSpPr/>
          <p:nvPr/>
        </p:nvSpPr>
        <p:spPr>
          <a:xfrm>
            <a:off x="4828032" y="5623560"/>
            <a:ext cx="640080" cy="502920"/>
          </a:xfrm>
          <a:prstGeom prst="rect">
            <a:avLst/>
          </a:prstGeom>
          <a:noFill/>
          <a:ln/>
        </p:spPr>
        <p:txBody>
          <a:bodyPr wrap="square" lIns="0" tIns="0" rIns="0" bIns="0" rtlCol="0" anchor="ctr"/>
          <a:lstStyle/>
          <a:p>
            <a:pPr marL="0" indent="0">
              <a:buNone/>
            </a:pPr>
            <a:r>
              <a:rPr lang="en-US" sz="2000" b="1" dirty="0">
                <a:solidFill>
                  <a:srgbClr val="008AD7"/>
                </a:solidFill>
                <a:latin typeface="Aptos Display" pitchFamily="34" charset="0"/>
                <a:ea typeface="Aptos Display" pitchFamily="34" charset="-122"/>
                <a:cs typeface="Aptos Display" pitchFamily="34" charset="-120"/>
              </a:rPr>
              <a:t>06</a:t>
            </a:r>
            <a:endParaRPr lang="en-US" sz="2000" dirty="0"/>
          </a:p>
        </p:txBody>
      </p:sp>
      <p:sp>
        <p:nvSpPr>
          <p:cNvPr id="34" name="Text 30"/>
          <p:cNvSpPr/>
          <p:nvPr/>
        </p:nvSpPr>
        <p:spPr>
          <a:xfrm>
            <a:off x="5513832" y="5623560"/>
            <a:ext cx="2788920" cy="502920"/>
          </a:xfrm>
          <a:prstGeom prst="rect">
            <a:avLst/>
          </a:prstGeom>
          <a:noFill/>
          <a:ln/>
        </p:spPr>
        <p:txBody>
          <a:bodyPr wrap="square" lIns="0" tIns="0" rIns="0" bIns="0" rtlCol="0" anchor="ctr"/>
          <a:lstStyle/>
          <a:p>
            <a:pPr marL="0" indent="0">
              <a:buNone/>
            </a:pPr>
            <a:r>
              <a:rPr lang="en-US" sz="1500" b="1" dirty="0">
                <a:solidFill>
                  <a:srgbClr val="FFFFFF"/>
                </a:solidFill>
                <a:latin typeface="Aptos Display" pitchFamily="34" charset="0"/>
                <a:ea typeface="Aptos Display" pitchFamily="34" charset="-122"/>
                <a:cs typeface="Aptos Display" pitchFamily="34" charset="-120"/>
              </a:rPr>
              <a:t>Lack of automation</a:t>
            </a:r>
            <a:endParaRPr lang="en-US" sz="1500" dirty="0"/>
          </a:p>
        </p:txBody>
      </p:sp>
      <p:sp>
        <p:nvSpPr>
          <p:cNvPr id="43" name="Shape 37"/>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44" name="Text 38"/>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45" name="Text 39"/>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POLL 2</a:t>
            </a:r>
            <a:endParaRPr lang="en-US" sz="900" dirty="0"/>
          </a:p>
        </p:txBody>
      </p:sp>
      <p:pic>
        <p:nvPicPr>
          <p:cNvPr id="3" name="Picture 2" descr="NICE | Conference and Expo">
            <a:extLst>
              <a:ext uri="{FF2B5EF4-FFF2-40B4-BE49-F238E27FC236}">
                <a16:creationId xmlns:a16="http://schemas.microsoft.com/office/drawing/2014/main" id="{FE5C9AE9-D914-138B-A1BC-E35E131FF92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528DF7EF-0CD3-99EE-C985-1D487ECBC5C9}"/>
              </a:ext>
            </a:extLst>
          </p:cNvPr>
          <p:cNvGrpSpPr/>
          <p:nvPr/>
        </p:nvGrpSpPr>
        <p:grpSpPr>
          <a:xfrm>
            <a:off x="8531750" y="1677725"/>
            <a:ext cx="3522427" cy="3458818"/>
            <a:chOff x="8531750" y="1677725"/>
            <a:chExt cx="3522427" cy="3458818"/>
          </a:xfrm>
        </p:grpSpPr>
        <p:sp>
          <p:nvSpPr>
            <p:cNvPr id="47" name="Rectangle 46">
              <a:extLst>
                <a:ext uri="{FF2B5EF4-FFF2-40B4-BE49-F238E27FC236}">
                  <a16:creationId xmlns:a16="http://schemas.microsoft.com/office/drawing/2014/main" id="{45D7F2E6-24C3-ADA6-C2F8-0DA8048E8E31}"/>
                </a:ext>
              </a:extLst>
            </p:cNvPr>
            <p:cNvSpPr/>
            <p:nvPr/>
          </p:nvSpPr>
          <p:spPr>
            <a:xfrm>
              <a:off x="8531750" y="1677725"/>
              <a:ext cx="3522427" cy="3458818"/>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11">
              <a:extLst>
                <a:ext uri="{FF2B5EF4-FFF2-40B4-BE49-F238E27FC236}">
                  <a16:creationId xmlns:a16="http://schemas.microsoft.com/office/drawing/2014/main" id="{9260B253-E7E6-2CB2-40AD-15C14017D4E5}"/>
                </a:ext>
              </a:extLst>
            </p:cNvPr>
            <p:cNvSpPr/>
            <p:nvPr/>
          </p:nvSpPr>
          <p:spPr>
            <a:xfrm>
              <a:off x="8869680" y="1783080"/>
              <a:ext cx="2834640" cy="320040"/>
            </a:xfrm>
            <a:prstGeom prst="rect">
              <a:avLst/>
            </a:prstGeom>
            <a:noFill/>
            <a:ln/>
          </p:spPr>
          <p:txBody>
            <a:bodyPr wrap="square" lIns="0" tIns="0" rIns="0" bIns="0" rtlCol="0" anchor="ctr"/>
            <a:lstStyle/>
            <a:p>
              <a:pPr marL="0" indent="0" algn="ctr">
                <a:buNone/>
              </a:pPr>
              <a:r>
                <a:rPr lang="en-US" sz="1200" b="1" kern="0" spc="400" dirty="0">
                  <a:solidFill>
                    <a:srgbClr val="008AD7"/>
                  </a:solidFill>
                  <a:latin typeface="Aptos" pitchFamily="34" charset="0"/>
                  <a:ea typeface="Aptos" pitchFamily="34" charset="-122"/>
                  <a:cs typeface="Aptos" pitchFamily="34" charset="-120"/>
                </a:rPr>
                <a:t>SCAN TO JOIN</a:t>
              </a:r>
              <a:endParaRPr lang="en-US" sz="1200" dirty="0"/>
            </a:p>
          </p:txBody>
        </p:sp>
        <p:sp>
          <p:nvSpPr>
            <p:cNvPr id="49" name="Text 15">
              <a:extLst>
                <a:ext uri="{FF2B5EF4-FFF2-40B4-BE49-F238E27FC236}">
                  <a16:creationId xmlns:a16="http://schemas.microsoft.com/office/drawing/2014/main" id="{A0F8EA81-81E7-5777-4A59-E8747E8E230A}"/>
                </a:ext>
              </a:extLst>
            </p:cNvPr>
            <p:cNvSpPr/>
            <p:nvPr/>
          </p:nvSpPr>
          <p:spPr>
            <a:xfrm>
              <a:off x="8869680" y="4343400"/>
              <a:ext cx="2834640" cy="685800"/>
            </a:xfrm>
            <a:prstGeom prst="rect">
              <a:avLst/>
            </a:prstGeom>
            <a:noFill/>
            <a:ln/>
          </p:spPr>
          <p:txBody>
            <a:bodyPr wrap="square" lIns="0" tIns="0" rIns="0" bIns="0" rtlCol="0" anchor="ctr"/>
            <a:lstStyle/>
            <a:p>
              <a:pPr algn="ctr"/>
              <a:r>
                <a:rPr lang="en-US" sz="1200" b="1" dirty="0" err="1">
                  <a:solidFill>
                    <a:schemeClr val="bg1"/>
                  </a:solidFill>
                  <a:latin typeface="Aptos" pitchFamily="34" charset="0"/>
                  <a:ea typeface="Aptos" pitchFamily="34" charset="-122"/>
                  <a:cs typeface="Aptos" pitchFamily="34" charset="-120"/>
                </a:rPr>
                <a:t>forms.cloud.microsoft</a:t>
              </a:r>
              <a:r>
                <a:rPr lang="en-US" sz="1200" b="1" dirty="0">
                  <a:solidFill>
                    <a:schemeClr val="bg1"/>
                  </a:solidFill>
                  <a:latin typeface="Aptos" pitchFamily="34" charset="0"/>
                  <a:ea typeface="Aptos" pitchFamily="34" charset="-122"/>
                  <a:cs typeface="Aptos" pitchFamily="34" charset="-120"/>
                </a:rPr>
                <a:t>/r/gmqSjbxBq8</a:t>
              </a:r>
              <a:endParaRPr lang="en-US" sz="1200" b="1" dirty="0">
                <a:solidFill>
                  <a:schemeClr val="bg1"/>
                </a:solidFill>
              </a:endParaRPr>
            </a:p>
          </p:txBody>
        </p:sp>
      </p:grpSp>
      <p:pic>
        <p:nvPicPr>
          <p:cNvPr id="7" name="Picture 6">
            <a:extLst>
              <a:ext uri="{FF2B5EF4-FFF2-40B4-BE49-F238E27FC236}">
                <a16:creationId xmlns:a16="http://schemas.microsoft.com/office/drawing/2014/main" id="{BEB439B9-64DF-AB08-53C2-F407F64D57DE}"/>
              </a:ext>
            </a:extLst>
          </p:cNvPr>
          <p:cNvPicPr>
            <a:picLocks noChangeAspect="1"/>
          </p:cNvPicPr>
          <p:nvPr/>
        </p:nvPicPr>
        <p:blipFill>
          <a:blip r:embed="rId5"/>
          <a:stretch>
            <a:fillRect/>
          </a:stretch>
        </p:blipFill>
        <p:spPr>
          <a:xfrm>
            <a:off x="9193398" y="2208475"/>
            <a:ext cx="2187203" cy="223990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011680" y="292608"/>
            <a:ext cx="9144000" cy="274320"/>
          </a:xfrm>
          <a:prstGeom prst="rect">
            <a:avLst/>
          </a:prstGeom>
          <a:noFill/>
          <a:ln/>
        </p:spPr>
        <p:txBody>
          <a:bodyPr wrap="square" lIns="0" tIns="0" rIns="0" bIns="0" rtlCol="0" anchor="ctr"/>
          <a:lstStyle/>
          <a:p>
            <a:pPr marL="0" indent="0">
              <a:buNone/>
            </a:pPr>
            <a:r>
              <a:rPr lang="en-US" sz="1100" b="1" kern="0" spc="400" dirty="0">
                <a:solidFill>
                  <a:srgbClr val="008AD7"/>
                </a:solidFill>
                <a:latin typeface="Aptos" pitchFamily="34" charset="0"/>
                <a:ea typeface="Aptos" pitchFamily="34" charset="-122"/>
                <a:cs typeface="Aptos" pitchFamily="34" charset="-120"/>
              </a:rPr>
              <a:t>ACT 3  ·  THE GUIDE</a:t>
            </a:r>
            <a:endParaRPr lang="en-US" sz="1100" dirty="0"/>
          </a:p>
        </p:txBody>
      </p:sp>
      <p:sp>
        <p:nvSpPr>
          <p:cNvPr id="5" name="Text 2"/>
          <p:cNvSpPr/>
          <p:nvPr/>
        </p:nvSpPr>
        <p:spPr>
          <a:xfrm>
            <a:off x="2011680" y="566928"/>
            <a:ext cx="9601200" cy="548640"/>
          </a:xfrm>
          <a:prstGeom prst="rect">
            <a:avLst/>
          </a:prstGeom>
          <a:noFill/>
          <a:ln/>
        </p:spPr>
        <p:txBody>
          <a:bodyPr wrap="square" lIns="0" tIns="0" rIns="0" bIns="0" rtlCol="0" anchor="ctr"/>
          <a:lstStyle/>
          <a:p>
            <a:pPr marL="0" indent="0">
              <a:buNone/>
            </a:pPr>
            <a:r>
              <a:rPr lang="en-US" sz="2800" b="1" dirty="0">
                <a:solidFill>
                  <a:srgbClr val="FFFFFF"/>
                </a:solidFill>
                <a:latin typeface="Aptos Display" pitchFamily="34" charset="0"/>
                <a:ea typeface="Aptos Display" pitchFamily="34" charset="-122"/>
                <a:cs typeface="Aptos Display" pitchFamily="34" charset="-120"/>
              </a:rPr>
              <a:t>You're not alone; here's a clear roadmap</a:t>
            </a:r>
            <a:endParaRPr lang="en-US" sz="2800" dirty="0"/>
          </a:p>
        </p:txBody>
      </p:sp>
      <p:sp>
        <p:nvSpPr>
          <p:cNvPr id="6" name="Shape 3"/>
          <p:cNvSpPr/>
          <p:nvPr/>
        </p:nvSpPr>
        <p:spPr>
          <a:xfrm>
            <a:off x="457200" y="1508760"/>
            <a:ext cx="640080" cy="640080"/>
          </a:xfrm>
          <a:prstGeom prst="ellipse">
            <a:avLst/>
          </a:prstGeom>
          <a:solidFill>
            <a:srgbClr val="008AD7"/>
          </a:solidFill>
          <a:ln w="12700">
            <a:solidFill>
              <a:srgbClr val="008AD7"/>
            </a:solidFill>
            <a:prstDash val="solid"/>
          </a:ln>
        </p:spPr>
        <p:txBody>
          <a:bodyPr/>
          <a:lstStyle/>
          <a:p>
            <a:endParaRPr lang="en-US"/>
          </a:p>
        </p:txBody>
      </p:sp>
      <p:pic>
        <p:nvPicPr>
          <p:cNvPr id="7" name="Image 1" descr="preencoded.png"/>
          <p:cNvPicPr>
            <a:picLocks noChangeAspect="1"/>
          </p:cNvPicPr>
          <p:nvPr/>
        </p:nvPicPr>
        <p:blipFill>
          <a:blip r:embed="rId3"/>
          <a:stretch>
            <a:fillRect/>
          </a:stretch>
        </p:blipFill>
        <p:spPr>
          <a:xfrm>
            <a:off x="603504" y="1655064"/>
            <a:ext cx="347472" cy="347472"/>
          </a:xfrm>
          <a:prstGeom prst="rect">
            <a:avLst/>
          </a:prstGeom>
        </p:spPr>
      </p:pic>
      <p:sp>
        <p:nvSpPr>
          <p:cNvPr id="8" name="Text 4"/>
          <p:cNvSpPr/>
          <p:nvPr/>
        </p:nvSpPr>
        <p:spPr>
          <a:xfrm>
            <a:off x="1234440" y="1508760"/>
            <a:ext cx="6492240" cy="777240"/>
          </a:xfrm>
          <a:prstGeom prst="rect">
            <a:avLst/>
          </a:prstGeom>
          <a:noFill/>
          <a:ln/>
        </p:spPr>
        <p:txBody>
          <a:bodyPr wrap="square" lIns="0" tIns="0" rIns="0" bIns="0" rtlCol="0" anchor="ctr"/>
          <a:lstStyle/>
          <a:p>
            <a:pPr marL="0" indent="0">
              <a:buNone/>
            </a:pPr>
            <a:r>
              <a:rPr lang="en-US" sz="2400" b="1" dirty="0">
                <a:solidFill>
                  <a:srgbClr val="FFFFFF"/>
                </a:solidFill>
                <a:latin typeface="Aptos Display" pitchFamily="34" charset="0"/>
                <a:ea typeface="Aptos Display" pitchFamily="34" charset="-122"/>
                <a:cs typeface="Aptos Display" pitchFamily="34" charset="-120"/>
              </a:rPr>
              <a:t>Nearly every SOC we talk to is struggling with the same shift.</a:t>
            </a:r>
            <a:endParaRPr lang="en-US" sz="2400" dirty="0"/>
          </a:p>
        </p:txBody>
      </p:sp>
      <p:sp>
        <p:nvSpPr>
          <p:cNvPr id="9" name="Text 5"/>
          <p:cNvSpPr/>
          <p:nvPr/>
        </p:nvSpPr>
        <p:spPr>
          <a:xfrm>
            <a:off x="457200" y="2468880"/>
            <a:ext cx="7223760" cy="1188720"/>
          </a:xfrm>
          <a:prstGeom prst="rect">
            <a:avLst/>
          </a:prstGeom>
          <a:noFill/>
          <a:ln/>
        </p:spPr>
        <p:txBody>
          <a:bodyPr wrap="square" lIns="0" tIns="0" rIns="0" bIns="0" rtlCol="0" anchor="t"/>
          <a:lstStyle/>
          <a:p>
            <a:pPr marL="0" indent="0">
              <a:buNone/>
            </a:pPr>
            <a:r>
              <a:rPr lang="en-US" sz="1300" dirty="0">
                <a:solidFill>
                  <a:srgbClr val="B3B3CC"/>
                </a:solidFill>
                <a:latin typeface="Aptos" pitchFamily="34" charset="0"/>
                <a:ea typeface="Aptos" pitchFamily="34" charset="-122"/>
                <a:cs typeface="Aptos" pitchFamily="34" charset="-120"/>
              </a:rPr>
              <a:t>Across customer engagements, industry research, and conference floors, the pattern repeats. </a:t>
            </a:r>
            <a:r>
              <a:rPr lang="en-US" sz="1300" b="1" dirty="0">
                <a:solidFill>
                  <a:srgbClr val="FFFFFF"/>
                </a:solidFill>
                <a:latin typeface="Aptos" pitchFamily="34" charset="0"/>
                <a:ea typeface="Aptos" pitchFamily="34" charset="-122"/>
                <a:cs typeface="Aptos" pitchFamily="34" charset="-120"/>
              </a:rPr>
              <a:t>The goal is not to buy a new SOC; the goal is to upgrade the partnership between your people, processes, and platforms.</a:t>
            </a:r>
            <a:endParaRPr lang="en-US" sz="1300" dirty="0"/>
          </a:p>
        </p:txBody>
      </p:sp>
      <p:sp>
        <p:nvSpPr>
          <p:cNvPr id="10" name="Shape 6"/>
          <p:cNvSpPr/>
          <p:nvPr/>
        </p:nvSpPr>
        <p:spPr>
          <a:xfrm>
            <a:off x="457200" y="3794760"/>
            <a:ext cx="7223760" cy="64008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1" name="Text 7"/>
          <p:cNvSpPr/>
          <p:nvPr/>
        </p:nvSpPr>
        <p:spPr>
          <a:xfrm>
            <a:off x="640080" y="3794760"/>
            <a:ext cx="1737360" cy="640080"/>
          </a:xfrm>
          <a:prstGeom prst="rect">
            <a:avLst/>
          </a:prstGeom>
          <a:noFill/>
          <a:ln/>
        </p:spPr>
        <p:txBody>
          <a:bodyPr wrap="square" lIns="0" tIns="0" rIns="0" bIns="0" rtlCol="0" anchor="ctr"/>
          <a:lstStyle/>
          <a:p>
            <a:pPr marL="0" indent="0">
              <a:buNone/>
            </a:pPr>
            <a:r>
              <a:rPr lang="en-US" sz="2200" b="1" dirty="0">
                <a:solidFill>
                  <a:srgbClr val="008AD7"/>
                </a:solidFill>
                <a:latin typeface="Aptos Display" pitchFamily="34" charset="0"/>
                <a:ea typeface="Aptos Display" pitchFamily="34" charset="-122"/>
                <a:cs typeface="Aptos Display" pitchFamily="34" charset="-120"/>
              </a:rPr>
              <a:t>200+</a:t>
            </a:r>
            <a:endParaRPr lang="en-US" sz="2200" dirty="0"/>
          </a:p>
        </p:txBody>
      </p:sp>
      <p:sp>
        <p:nvSpPr>
          <p:cNvPr id="12" name="Text 8"/>
          <p:cNvSpPr/>
          <p:nvPr/>
        </p:nvSpPr>
        <p:spPr>
          <a:xfrm>
            <a:off x="2423160" y="3794760"/>
            <a:ext cx="5120640" cy="64008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SOC programs analyzed across global enterprises</a:t>
            </a:r>
            <a:endParaRPr lang="en-US" sz="1300" dirty="0"/>
          </a:p>
        </p:txBody>
      </p:sp>
      <p:sp>
        <p:nvSpPr>
          <p:cNvPr id="13" name="Shape 9"/>
          <p:cNvSpPr/>
          <p:nvPr/>
        </p:nvSpPr>
        <p:spPr>
          <a:xfrm>
            <a:off x="457200" y="4572000"/>
            <a:ext cx="7223760" cy="64008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4" name="Text 10"/>
          <p:cNvSpPr/>
          <p:nvPr/>
        </p:nvSpPr>
        <p:spPr>
          <a:xfrm>
            <a:off x="640080" y="4572000"/>
            <a:ext cx="1737360" cy="640080"/>
          </a:xfrm>
          <a:prstGeom prst="rect">
            <a:avLst/>
          </a:prstGeom>
          <a:noFill/>
          <a:ln/>
        </p:spPr>
        <p:txBody>
          <a:bodyPr wrap="square" lIns="0" tIns="0" rIns="0" bIns="0" rtlCol="0" anchor="ctr"/>
          <a:lstStyle/>
          <a:p>
            <a:pPr marL="0" indent="0">
              <a:buNone/>
            </a:pPr>
            <a:r>
              <a:rPr lang="en-US" sz="2200" b="1" dirty="0">
                <a:solidFill>
                  <a:srgbClr val="008AD7"/>
                </a:solidFill>
                <a:latin typeface="Aptos Display" pitchFamily="34" charset="0"/>
                <a:ea typeface="Aptos Display" pitchFamily="34" charset="-122"/>
                <a:cs typeface="Aptos Display" pitchFamily="34" charset="-120"/>
              </a:rPr>
              <a:t>3</a:t>
            </a:r>
            <a:endParaRPr lang="en-US" sz="2200" dirty="0"/>
          </a:p>
        </p:txBody>
      </p:sp>
      <p:sp>
        <p:nvSpPr>
          <p:cNvPr id="15" name="Text 11"/>
          <p:cNvSpPr/>
          <p:nvPr/>
        </p:nvSpPr>
        <p:spPr>
          <a:xfrm>
            <a:off x="2423160" y="4572000"/>
            <a:ext cx="5120640" cy="64008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consistent skill pillars demanded by every modern SOC</a:t>
            </a:r>
            <a:endParaRPr lang="en-US" sz="1300" dirty="0"/>
          </a:p>
        </p:txBody>
      </p:sp>
      <p:sp>
        <p:nvSpPr>
          <p:cNvPr id="16" name="Shape 12"/>
          <p:cNvSpPr/>
          <p:nvPr/>
        </p:nvSpPr>
        <p:spPr>
          <a:xfrm>
            <a:off x="457200" y="5349240"/>
            <a:ext cx="7223760" cy="640080"/>
          </a:xfrm>
          <a:prstGeom prst="rect">
            <a:avLst/>
          </a:prstGeom>
          <a:solidFill>
            <a:srgbClr val="140240">
              <a:alpha val="75000"/>
            </a:srgbClr>
          </a:solidFill>
          <a:ln w="6350">
            <a:solidFill>
              <a:srgbClr val="008AD7">
                <a:alpha val="40000"/>
              </a:srgbClr>
            </a:solidFill>
            <a:prstDash val="solid"/>
          </a:ln>
        </p:spPr>
        <p:txBody>
          <a:bodyPr/>
          <a:lstStyle/>
          <a:p>
            <a:endParaRPr lang="en-US"/>
          </a:p>
        </p:txBody>
      </p:sp>
      <p:sp>
        <p:nvSpPr>
          <p:cNvPr id="17" name="Text 13"/>
          <p:cNvSpPr/>
          <p:nvPr/>
        </p:nvSpPr>
        <p:spPr>
          <a:xfrm>
            <a:off x="640080" y="5349240"/>
            <a:ext cx="1737360" cy="640080"/>
          </a:xfrm>
          <a:prstGeom prst="rect">
            <a:avLst/>
          </a:prstGeom>
          <a:noFill/>
          <a:ln/>
        </p:spPr>
        <p:txBody>
          <a:bodyPr wrap="square" lIns="0" tIns="0" rIns="0" bIns="0" rtlCol="0" anchor="ctr"/>
          <a:lstStyle/>
          <a:p>
            <a:pPr marL="0" indent="0">
              <a:buNone/>
            </a:pPr>
            <a:r>
              <a:rPr lang="en-US" sz="2200" b="1" dirty="0">
                <a:solidFill>
                  <a:srgbClr val="008AD7"/>
                </a:solidFill>
                <a:latin typeface="Aptos Display" pitchFamily="34" charset="0"/>
                <a:ea typeface="Aptos Display" pitchFamily="34" charset="-122"/>
                <a:cs typeface="Aptos Display" pitchFamily="34" charset="-120"/>
              </a:rPr>
              <a:t>6 steps</a:t>
            </a:r>
            <a:endParaRPr lang="en-US" sz="2200" dirty="0"/>
          </a:p>
        </p:txBody>
      </p:sp>
      <p:sp>
        <p:nvSpPr>
          <p:cNvPr id="18" name="Text 14"/>
          <p:cNvSpPr/>
          <p:nvPr/>
        </p:nvSpPr>
        <p:spPr>
          <a:xfrm>
            <a:off x="2423160" y="5349240"/>
            <a:ext cx="5120640" cy="640080"/>
          </a:xfrm>
          <a:prstGeom prst="rect">
            <a:avLst/>
          </a:prstGeom>
          <a:noFill/>
          <a:ln/>
        </p:spPr>
        <p:txBody>
          <a:bodyPr wrap="square" lIns="0" tIns="0" rIns="0" bIns="0" rtlCol="0" anchor="ctr"/>
          <a:lstStyle/>
          <a:p>
            <a:pPr marL="0" indent="0">
              <a:buNone/>
            </a:pPr>
            <a:r>
              <a:rPr lang="en-US" sz="1300" dirty="0">
                <a:solidFill>
                  <a:srgbClr val="B3B3CC"/>
                </a:solidFill>
                <a:latin typeface="Aptos" pitchFamily="34" charset="0"/>
                <a:ea typeface="Aptos" pitchFamily="34" charset="-122"/>
                <a:cs typeface="Aptos" pitchFamily="34" charset="-120"/>
              </a:rPr>
              <a:t>to operationalize human-machine partnership</a:t>
            </a:r>
            <a:endParaRPr lang="en-US" sz="1300" dirty="0"/>
          </a:p>
        </p:txBody>
      </p:sp>
      <p:sp>
        <p:nvSpPr>
          <p:cNvPr id="19" name="Shape 15"/>
          <p:cNvSpPr/>
          <p:nvPr/>
        </p:nvSpPr>
        <p:spPr>
          <a:xfrm>
            <a:off x="7955280" y="1463040"/>
            <a:ext cx="3749040" cy="4846320"/>
          </a:xfrm>
          <a:prstGeom prst="rect">
            <a:avLst/>
          </a:prstGeom>
          <a:solidFill>
            <a:srgbClr val="513DDC">
              <a:alpha val="65000"/>
            </a:srgbClr>
          </a:solidFill>
          <a:ln w="12700">
            <a:solidFill>
              <a:srgbClr val="008AD7"/>
            </a:solidFill>
            <a:prstDash val="solid"/>
          </a:ln>
        </p:spPr>
        <p:txBody>
          <a:bodyPr/>
          <a:lstStyle/>
          <a:p>
            <a:endParaRPr lang="en-US"/>
          </a:p>
        </p:txBody>
      </p:sp>
      <p:pic>
        <p:nvPicPr>
          <p:cNvPr id="20" name="Image 2" descr="preencoded.png"/>
          <p:cNvPicPr>
            <a:picLocks noChangeAspect="1"/>
          </p:cNvPicPr>
          <p:nvPr/>
        </p:nvPicPr>
        <p:blipFill>
          <a:blip r:embed="rId4"/>
          <a:stretch>
            <a:fillRect/>
          </a:stretch>
        </p:blipFill>
        <p:spPr>
          <a:xfrm>
            <a:off x="8183880" y="1691640"/>
            <a:ext cx="457200" cy="457200"/>
          </a:xfrm>
          <a:prstGeom prst="rect">
            <a:avLst/>
          </a:prstGeom>
        </p:spPr>
      </p:pic>
      <p:sp>
        <p:nvSpPr>
          <p:cNvPr id="21" name="Text 16"/>
          <p:cNvSpPr/>
          <p:nvPr/>
        </p:nvSpPr>
        <p:spPr>
          <a:xfrm>
            <a:off x="8732520" y="1691640"/>
            <a:ext cx="2926080" cy="365760"/>
          </a:xfrm>
          <a:prstGeom prst="rect">
            <a:avLst/>
          </a:prstGeom>
          <a:noFill/>
          <a:ln/>
        </p:spPr>
        <p:txBody>
          <a:bodyPr wrap="square" lIns="0" tIns="0" rIns="0" bIns="0" rtlCol="0" anchor="ctr"/>
          <a:lstStyle/>
          <a:p>
            <a:pPr marL="0" indent="0">
              <a:buNone/>
            </a:pPr>
            <a:r>
              <a:rPr lang="en-US" sz="1400" b="1" kern="0" spc="300" dirty="0">
                <a:solidFill>
                  <a:srgbClr val="008AD7"/>
                </a:solidFill>
                <a:latin typeface="Aptos Display" pitchFamily="34" charset="0"/>
                <a:ea typeface="Aptos Display" pitchFamily="34" charset="-122"/>
                <a:cs typeface="Aptos Display" pitchFamily="34" charset="-120"/>
              </a:rPr>
              <a:t>What we've learned</a:t>
            </a:r>
            <a:endParaRPr lang="en-US" sz="1400" dirty="0"/>
          </a:p>
        </p:txBody>
      </p:sp>
      <p:sp>
        <p:nvSpPr>
          <p:cNvPr id="22" name="Text 17"/>
          <p:cNvSpPr/>
          <p:nvPr/>
        </p:nvSpPr>
        <p:spPr>
          <a:xfrm>
            <a:off x="8183880" y="2286000"/>
            <a:ext cx="3291840" cy="3840480"/>
          </a:xfrm>
          <a:prstGeom prst="rect">
            <a:avLst/>
          </a:prstGeom>
          <a:noFill/>
          <a:ln/>
        </p:spPr>
        <p:txBody>
          <a:bodyPr wrap="square" lIns="0" tIns="0" rIns="0" bIns="0" rtlCol="0" anchor="t"/>
          <a:lstStyle/>
          <a:p>
            <a:pPr marL="0" indent="0">
              <a:buNone/>
            </a:pPr>
            <a:r>
              <a:rPr lang="en-US" sz="1300" dirty="0">
                <a:solidFill>
                  <a:srgbClr val="B3B3CC"/>
                </a:solidFill>
                <a:latin typeface="Aptos" pitchFamily="34" charset="0"/>
                <a:ea typeface="Aptos" pitchFamily="34" charset="-122"/>
                <a:cs typeface="Aptos" pitchFamily="34" charset="-120"/>
              </a:rPr>
              <a:t>Tools change. Vendors change. </a:t>
            </a:r>
            <a:endParaRPr lang="en-US" sz="1300" dirty="0"/>
          </a:p>
          <a:p>
            <a:pPr marL="0" indent="0">
              <a:buNone/>
            </a:pPr>
            <a:r>
              <a:rPr lang="en-US" sz="1300" dirty="0">
                <a:solidFill>
                  <a:srgbClr val="B3B3CC"/>
                </a:solidFill>
                <a:latin typeface="Aptos" pitchFamily="34" charset="0"/>
                <a:ea typeface="Aptos" pitchFamily="34" charset="-122"/>
                <a:cs typeface="Aptos" pitchFamily="34" charset="-120"/>
              </a:rPr>
              <a:t>Threats change.
</a:t>
            </a:r>
            <a:endParaRPr lang="en-US" sz="1300" dirty="0"/>
          </a:p>
          <a:p>
            <a:pPr marL="0" indent="0">
              <a:buNone/>
            </a:pPr>
            <a:r>
              <a:rPr lang="en-US" sz="1300" dirty="0">
                <a:solidFill>
                  <a:srgbClr val="000000"/>
                </a:solidFill>
                <a:latin typeface="Aptos" pitchFamily="34" charset="0"/>
                <a:ea typeface="Aptos" pitchFamily="34" charset="-122"/>
                <a:cs typeface="Aptos" pitchFamily="34" charset="-120"/>
              </a:rPr>
              <a:t>
</a:t>
            </a:r>
            <a:endParaRPr lang="en-US" sz="1300" dirty="0"/>
          </a:p>
          <a:p>
            <a:pPr marL="0" indent="0">
              <a:buNone/>
            </a:pPr>
            <a:r>
              <a:rPr lang="en-US" sz="1300" dirty="0">
                <a:solidFill>
                  <a:srgbClr val="B3B3CC"/>
                </a:solidFill>
                <a:latin typeface="Aptos" pitchFamily="34" charset="0"/>
                <a:ea typeface="Aptos" pitchFamily="34" charset="-122"/>
                <a:cs typeface="Aptos" pitchFamily="34" charset="-120"/>
              </a:rPr>
              <a:t>What endures is the </a:t>
            </a:r>
            <a:r>
              <a:rPr lang="en-US" sz="1300" b="1" dirty="0">
                <a:solidFill>
                  <a:srgbClr val="FFFFFF"/>
                </a:solidFill>
                <a:latin typeface="Aptos" pitchFamily="34" charset="0"/>
                <a:ea typeface="Aptos" pitchFamily="34" charset="-122"/>
                <a:cs typeface="Aptos" pitchFamily="34" charset="-120"/>
              </a:rPr>
              <a:t>team's ability to learn and re-team with machines</a:t>
            </a:r>
            <a:r>
              <a:rPr lang="en-US" sz="1300" dirty="0">
                <a:solidFill>
                  <a:srgbClr val="B3B3CC"/>
                </a:solidFill>
                <a:latin typeface="Aptos" pitchFamily="34" charset="0"/>
                <a:ea typeface="Aptos" pitchFamily="34" charset="-122"/>
                <a:cs typeface="Aptos" pitchFamily="34" charset="-120"/>
              </a:rPr>
              <a:t>.
</a:t>
            </a:r>
            <a:endParaRPr lang="en-US" sz="1300" dirty="0"/>
          </a:p>
          <a:p>
            <a:pPr marL="0" indent="0">
              <a:buNone/>
            </a:pPr>
            <a:r>
              <a:rPr lang="en-US" sz="1300" dirty="0">
                <a:solidFill>
                  <a:srgbClr val="000000"/>
                </a:solidFill>
                <a:latin typeface="Aptos" pitchFamily="34" charset="0"/>
                <a:ea typeface="Aptos" pitchFamily="34" charset="-122"/>
                <a:cs typeface="Aptos" pitchFamily="34" charset="-120"/>
              </a:rPr>
              <a:t>
</a:t>
            </a:r>
            <a:endParaRPr lang="en-US" sz="1300" dirty="0"/>
          </a:p>
          <a:p>
            <a:pPr marL="0" indent="0">
              <a:buNone/>
            </a:pPr>
            <a:r>
              <a:rPr lang="en-US" sz="1300" b="1" dirty="0">
                <a:solidFill>
                  <a:srgbClr val="FFFFFF"/>
                </a:solidFill>
                <a:latin typeface="Aptos" pitchFamily="34" charset="0"/>
                <a:ea typeface="Aptos" pitchFamily="34" charset="-122"/>
                <a:cs typeface="Aptos" pitchFamily="34" charset="-120"/>
              </a:rPr>
              <a:t>That is the only roadmap that does not expire.</a:t>
            </a:r>
            <a:endParaRPr lang="en-US" sz="1300" dirty="0"/>
          </a:p>
        </p:txBody>
      </p:sp>
      <p:sp>
        <p:nvSpPr>
          <p:cNvPr id="24" name="Shape 18"/>
          <p:cNvSpPr/>
          <p:nvPr/>
        </p:nvSpPr>
        <p:spPr>
          <a:xfrm>
            <a:off x="0" y="6492240"/>
            <a:ext cx="12161520" cy="365760"/>
          </a:xfrm>
          <a:prstGeom prst="rect">
            <a:avLst/>
          </a:prstGeom>
          <a:solidFill>
            <a:srgbClr val="000000">
              <a:alpha val="70000"/>
            </a:srgbClr>
          </a:solidFill>
          <a:ln w="12700">
            <a:solidFill>
              <a:srgbClr val="000000">
                <a:alpha val="0"/>
              </a:srgbClr>
            </a:solidFill>
            <a:prstDash val="solid"/>
          </a:ln>
        </p:spPr>
        <p:txBody>
          <a:bodyPr/>
          <a:lstStyle/>
          <a:p>
            <a:endParaRPr lang="en-US"/>
          </a:p>
        </p:txBody>
      </p:sp>
      <p:sp>
        <p:nvSpPr>
          <p:cNvPr id="25" name="Text 19"/>
          <p:cNvSpPr/>
          <p:nvPr/>
        </p:nvSpPr>
        <p:spPr>
          <a:xfrm>
            <a:off x="365760" y="6519672"/>
            <a:ext cx="7772400" cy="310896"/>
          </a:xfrm>
          <a:prstGeom prst="rect">
            <a:avLst/>
          </a:prstGeom>
          <a:noFill/>
          <a:ln/>
        </p:spPr>
        <p:txBody>
          <a:bodyPr wrap="square" rtlCol="0" anchor="ctr"/>
          <a:lstStyle/>
          <a:p>
            <a:pPr marL="0" indent="0">
              <a:buNone/>
            </a:pPr>
            <a:r>
              <a:rPr lang="en-US" sz="900" dirty="0">
                <a:solidFill>
                  <a:srgbClr val="B3B3CC"/>
                </a:solidFill>
                <a:latin typeface="Aptos" pitchFamily="34" charset="0"/>
                <a:ea typeface="Aptos" pitchFamily="34" charset="-122"/>
                <a:cs typeface="Aptos" pitchFamily="34" charset="-120"/>
              </a:rPr>
              <a:t>NICE 2026  ·  The new human-machine partnership in cybersecurity</a:t>
            </a:r>
            <a:endParaRPr lang="en-US" sz="900" dirty="0"/>
          </a:p>
        </p:txBody>
      </p:sp>
      <p:sp>
        <p:nvSpPr>
          <p:cNvPr id="26" name="Text 20"/>
          <p:cNvSpPr/>
          <p:nvPr/>
        </p:nvSpPr>
        <p:spPr>
          <a:xfrm>
            <a:off x="6858000" y="6519672"/>
            <a:ext cx="4114800" cy="310896"/>
          </a:xfrm>
          <a:prstGeom prst="rect">
            <a:avLst/>
          </a:prstGeom>
          <a:noFill/>
          <a:ln/>
        </p:spPr>
        <p:txBody>
          <a:bodyPr wrap="square" rtlCol="0" anchor="ctr"/>
          <a:lstStyle/>
          <a:p>
            <a:pPr marL="0" indent="0" algn="r">
              <a:buNone/>
            </a:pPr>
            <a:r>
              <a:rPr lang="en-US" sz="900" b="1" kern="0" spc="200" dirty="0">
                <a:solidFill>
                  <a:srgbClr val="008AD7"/>
                </a:solidFill>
                <a:latin typeface="Aptos" pitchFamily="34" charset="0"/>
                <a:ea typeface="Aptos" pitchFamily="34" charset="-122"/>
                <a:cs typeface="Aptos" pitchFamily="34" charset="-120"/>
              </a:rPr>
              <a:t>ACT 3  ·  GUIDE</a:t>
            </a:r>
            <a:endParaRPr lang="en-US" sz="900" dirty="0"/>
          </a:p>
        </p:txBody>
      </p:sp>
      <p:pic>
        <p:nvPicPr>
          <p:cNvPr id="3" name="Picture 2" descr="NICE | Conference and Expo">
            <a:extLst>
              <a:ext uri="{FF2B5EF4-FFF2-40B4-BE49-F238E27FC236}">
                <a16:creationId xmlns:a16="http://schemas.microsoft.com/office/drawing/2014/main" id="{6D4E7FC2-24D6-A24F-02E8-5891A78E84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5916"/>
          <a:stretch>
            <a:fillRect/>
          </a:stretch>
        </p:blipFill>
        <p:spPr bwMode="auto">
          <a:xfrm>
            <a:off x="387556" y="197735"/>
            <a:ext cx="1373727" cy="62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Cyberbit2026">
      <a:dk1>
        <a:srgbClr val="FFFFFF"/>
      </a:dk1>
      <a:lt1>
        <a:srgbClr val="FFFFFF"/>
      </a:lt1>
      <a:dk2>
        <a:srgbClr val="140240"/>
      </a:dk2>
      <a:lt2>
        <a:srgbClr val="4F0B81"/>
      </a:lt2>
      <a:accent1>
        <a:srgbClr val="FF40E0"/>
      </a:accent1>
      <a:accent2>
        <a:srgbClr val="FF96FF"/>
      </a:accent2>
      <a:accent3>
        <a:srgbClr val="008AD7"/>
      </a:accent3>
      <a:accent4>
        <a:srgbClr val="513DDC"/>
      </a:accent4>
      <a:accent5>
        <a:srgbClr val="2F197D"/>
      </a:accent5>
      <a:accent6>
        <a:srgbClr val="2F197D"/>
      </a:accent6>
      <a:hlink>
        <a:srgbClr val="FFFFFF"/>
      </a:hlink>
      <a:folHlink>
        <a:srgbClr val="0097A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ean_non_cyberbit" id="{A6946221-E19A-164A-8498-9353A82CE4FB}" vid="{8C70C2C0-BFAF-E848-A450-36ED4C7A76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6633</TotalTime>
  <Words>13682</Words>
  <Application>Microsoft Office PowerPoint</Application>
  <PresentationFormat>Widescreen</PresentationFormat>
  <Paragraphs>1474</Paragraphs>
  <Slides>38</Slides>
  <Notes>37</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Dobbs</dc:creator>
  <cp:lastModifiedBy>Matthew Dobbs</cp:lastModifiedBy>
  <cp:revision>5</cp:revision>
  <dcterms:created xsi:type="dcterms:W3CDTF">2026-05-20T16:20:22Z</dcterms:created>
  <dcterms:modified xsi:type="dcterms:W3CDTF">2026-05-31T18:10:39Z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55b6ed3-49d9-4c8b-b721-6e88a1f26c44_Enabled">
    <vt:lpwstr>true</vt:lpwstr>
  </property>
  <property fmtid="{D5CDD505-2E9C-101B-9397-08002B2CF9AE}" pid="3" name="MSIP_Label_055b6ed3-49d9-4c8b-b721-6e88a1f26c44_SetDate">
    <vt:lpwstr>2026-05-31T18:10:38Z</vt:lpwstr>
  </property>
  <property fmtid="{D5CDD505-2E9C-101B-9397-08002B2CF9AE}" pid="4" name="MSIP_Label_055b6ed3-49d9-4c8b-b721-6e88a1f26c44_Method">
    <vt:lpwstr>Standard</vt:lpwstr>
  </property>
  <property fmtid="{D5CDD505-2E9C-101B-9397-08002B2CF9AE}" pid="5" name="MSIP_Label_055b6ed3-49d9-4c8b-b721-6e88a1f26c44_Name">
    <vt:lpwstr>Internal or Private Data</vt:lpwstr>
  </property>
  <property fmtid="{D5CDD505-2E9C-101B-9397-08002B2CF9AE}" pid="6" name="MSIP_Label_055b6ed3-49d9-4c8b-b721-6e88a1f26c44_SiteId">
    <vt:lpwstr>ac79e5a8-e0e4-434b-a292-2c89b5c28366</vt:lpwstr>
  </property>
  <property fmtid="{D5CDD505-2E9C-101B-9397-08002B2CF9AE}" pid="7" name="MSIP_Label_055b6ed3-49d9-4c8b-b721-6e88a1f26c44_ActionId">
    <vt:lpwstr>192b77ee-5ae0-4297-aad1-d940e439b187</vt:lpwstr>
  </property>
  <property fmtid="{D5CDD505-2E9C-101B-9397-08002B2CF9AE}" pid="8" name="MSIP_Label_055b6ed3-49d9-4c8b-b721-6e88a1f26c44_ContentBits">
    <vt:lpwstr>2</vt:lpwstr>
  </property>
  <property fmtid="{D5CDD505-2E9C-101B-9397-08002B2CF9AE}" pid="9" name="MSIP_Label_055b6ed3-49d9-4c8b-b721-6e88a1f26c44_Tag">
    <vt:lpwstr>10, 3, 0, 2</vt:lpwstr>
  </property>
  <property fmtid="{D5CDD505-2E9C-101B-9397-08002B2CF9AE}" pid="10" name="ClassificationContentMarkingFooterLocations">
    <vt:lpwstr>Office Theme:3</vt:lpwstr>
  </property>
  <property fmtid="{D5CDD505-2E9C-101B-9397-08002B2CF9AE}" pid="11" name="ClassificationContentMarkingFooterText">
    <vt:lpwstr>FIU - Internal Data</vt:lpwstr>
  </property>
</Properties>
</file>