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embeddedFontLst>
    <p:embeddedFont>
      <p:font typeface="Albert Sans" pitchFamily="2" charset="77"/>
      <p:regular r:id="rId24"/>
    </p:embeddedFont>
    <p:embeddedFont>
      <p:font typeface="Consolas" panose="020B0609020204030204" pitchFamily="49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4610"/>
  </p:normalViewPr>
  <p:slideViewPr>
    <p:cSldViewPr snapToGrid="0" snapToObjects="1">
      <p:cViewPr varScale="1">
        <p:scale>
          <a:sx n="158" d="100"/>
          <a:sy n="158" d="100"/>
        </p:scale>
        <p:origin x="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5047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ritasabri.github.io/rita-cyber-ed/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zpoxjmH12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XajtJCiav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apstudents.collegeboard.org/courses/ap-computer-science-principles" TargetMode="External"/><Relationship Id="rId13" Type="http://schemas.openxmlformats.org/officeDocument/2006/relationships/hyperlink" Target="https://uscyberpatriot.org" TargetMode="External"/><Relationship Id="rId18" Type="http://schemas.openxmlformats.org/officeDocument/2006/relationships/hyperlink" Target="https://niceconference.org" TargetMode="External"/><Relationship Id="rId3" Type="http://schemas.openxmlformats.org/officeDocument/2006/relationships/hyperlink" Target="https://sans.org/workforce-research" TargetMode="External"/><Relationship Id="rId7" Type="http://schemas.openxmlformats.org/officeDocument/2006/relationships/hyperlink" Target="https://cisecurity.org/benchmark/amazon_web_services" TargetMode="External"/><Relationship Id="rId12" Type="http://schemas.openxmlformats.org/officeDocument/2006/relationships/hyperlink" Target="https://cyberseek.org" TargetMode="External"/><Relationship Id="rId17" Type="http://schemas.openxmlformats.org/officeDocument/2006/relationships/hyperlink" Target="https://codehs.com/info/curriculum/cybersecurity" TargetMode="External"/><Relationship Id="rId2" Type="http://schemas.openxmlformats.org/officeDocument/2006/relationships/notesSlide" Target="../notesSlides/notesSlide21.xml"/><Relationship Id="rId16" Type="http://schemas.openxmlformats.org/officeDocument/2006/relationships/hyperlink" Target="https://ring.utsa.edu" TargetMode="Externa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genai.owasp.org" TargetMode="External"/><Relationship Id="rId11" Type="http://schemas.openxmlformats.org/officeDocument/2006/relationships/hyperlink" Target="https://kc7cyber.com" TargetMode="External"/><Relationship Id="rId5" Type="http://schemas.openxmlformats.org/officeDocument/2006/relationships/hyperlink" Target="https://nist.gov/itl/applied-cybersecurity/nice/nice-framework-resource-center" TargetMode="External"/><Relationship Id="rId15" Type="http://schemas.openxmlformats.org/officeDocument/2006/relationships/hyperlink" Target="https://pltw.org/our-programs/pltw-engineering/cybersecurity" TargetMode="External"/><Relationship Id="rId10" Type="http://schemas.openxmlformats.org/officeDocument/2006/relationships/hyperlink" Target="https://wholecyber.org" TargetMode="External"/><Relationship Id="rId4" Type="http://schemas.openxmlformats.org/officeDocument/2006/relationships/hyperlink" Target="https://cloud.google.com/security/resources/cybersecurity-forecast" TargetMode="External"/><Relationship Id="rId9" Type="http://schemas.openxmlformats.org/officeDocument/2006/relationships/hyperlink" Target="https://today.ucsd.edu" TargetMode="External"/><Relationship Id="rId14" Type="http://schemas.openxmlformats.org/officeDocument/2006/relationships/hyperlink" Target="https://cyber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62757" y="761990"/>
            <a:ext cx="6818486" cy="876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Future-Ready K-12 Cybersecurity:</a:t>
            </a:r>
            <a:endParaRPr lang="en-US" sz="2750" dirty="0"/>
          </a:p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Cloud, GenAI, and the Curriculum Patch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254630" y="2905944"/>
            <a:ext cx="829285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Patching what we teach for what students will face in the future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39874" y="3158505"/>
            <a:ext cx="8064252" cy="11534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11274" y="3382119"/>
            <a:ext cx="829285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Rita Sabri  ·  Cardozo Education Campus, DCPS  ·  NICE Conference 2026  ·  Philadelphia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69938" y="380181"/>
            <a:ext cx="3623146" cy="1232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LLM is not the tutor. 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1169938" y="1688976"/>
            <a:ext cx="3623146" cy="1232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LLM is the target.</a:t>
            </a:r>
            <a:endParaRPr lang="en-US" sz="3850" dirty="0"/>
          </a:p>
        </p:txBody>
      </p:sp>
      <p:sp>
        <p:nvSpPr>
          <p:cNvPr id="4" name="Text 2"/>
          <p:cNvSpPr/>
          <p:nvPr/>
        </p:nvSpPr>
        <p:spPr>
          <a:xfrm>
            <a:off x="5062463" y="380181"/>
            <a:ext cx="2974777" cy="308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Red Team Model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062463" y="764530"/>
            <a:ext cx="2916213" cy="304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4000"/>
              </a:lnSpc>
              <a:spcAft>
                <a:spcPts val="500"/>
              </a:spcAft>
              <a:buNone/>
            </a:pPr>
            <a:r>
              <a:rPr lang="en-US" sz="6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Adapted from Porter &amp; Zingaro (UC San Diego, University of Toronto)</a:t>
            </a:r>
            <a:endParaRPr lang="en-US" sz="6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463" y="1155278"/>
            <a:ext cx="2916213" cy="359836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32049" y="444401"/>
            <a:ext cx="6851228" cy="390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OWASP Top 10 for LLM Applications (2025)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80864" y="1079376"/>
            <a:ext cx="8182273" cy="3315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b="1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#1 Prompt Injection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b="1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#2 Sensitive Information Disclosure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#3 Supply Chain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#4 Data and Model Poisoning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#5 Improper Output Handling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#6 Excessive Agency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b="1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#7 System Prompt Leakage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#8 Vector and Embedding Weaknesses</a:t>
            </a:r>
            <a:endParaRPr lang="en-US" sz="1050" dirty="0"/>
          </a:p>
          <a:p>
            <a:pPr marL="0" indent="0" algn="l">
              <a:lnSpc>
                <a:spcPct val="126000"/>
              </a:lnSpc>
              <a:spcAft>
                <a:spcPts val="1050"/>
              </a:spcAft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#9 Misinformation</a:t>
            </a:r>
            <a:endParaRPr lang="en-US" sz="1050" dirty="0"/>
          </a:p>
          <a:p>
            <a:pPr marL="0" indent="0" algn="l">
              <a:lnSpc>
                <a:spcPct val="126000"/>
              </a:lnSpc>
              <a:buNone/>
            </a:pPr>
            <a:r>
              <a:rPr lang="en-US" sz="1050" dirty="0">
                <a:solidFill>
                  <a:srgbClr val="80808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#10 Unbounded Consumption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252264" y="4532933"/>
            <a:ext cx="8410873" cy="166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6000"/>
              </a:lnSpc>
              <a:buNone/>
            </a:pPr>
            <a:r>
              <a:rPr lang="en-US" sz="85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OWASP 2025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50679" y="0"/>
            <a:ext cx="2814042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New AI Security Roles Created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2152799" y="445117"/>
            <a:ext cx="4838402" cy="2285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spcAft>
                <a:spcPts val="300"/>
              </a:spcAft>
              <a:buNone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Among organizations adding roles in 2026</a:t>
            </a:r>
            <a:endParaRPr lang="en-US" sz="14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Three roles that barely existed three years ago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152799" y="1282378"/>
            <a:ext cx="4838402" cy="5730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90" y="709995"/>
            <a:ext cx="7062961" cy="365543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25426" y="4281041"/>
            <a:ext cx="8893147" cy="541735"/>
          </a:xfrm>
          <a:prstGeom prst="roundRect">
            <a:avLst>
              <a:gd name="adj" fmla="val 5086"/>
            </a:avLst>
          </a:prstGeom>
          <a:solidFill>
            <a:srgbClr val="EDD5C4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9892" y="4203948"/>
            <a:ext cx="96366" cy="770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2756" y="4338076"/>
            <a:ext cx="8613016" cy="659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2,500+ active AI/ML security engineer postings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1924199" y="4374505"/>
            <a:ext cx="5067002" cy="7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5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SANS 2026th</a:t>
            </a:r>
            <a:endParaRPr lang="en-US" sz="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0991" y="449907"/>
            <a:ext cx="6633418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Simulating Tomorrow's Cyber Battles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311274" y="1196727"/>
            <a:ext cx="829285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Educating students on the evolving landscape of cybersecurity challenges.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39874" y="1655564"/>
            <a:ext cx="8064252" cy="11534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74" y="1879178"/>
            <a:ext cx="2688059" cy="61704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94134" y="2650480"/>
            <a:ext cx="2379538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CyberPatriot: Locking Down the Perimeter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94134" y="3181276"/>
            <a:ext cx="2379538" cy="987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Focuses on foundational defensive skills: VM hardening, patching vulnerabilities, and managing access permissions.</a:t>
            </a:r>
            <a:endParaRPr lang="en-US" sz="1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933" y="1879178"/>
            <a:ext cx="2688059" cy="61704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382194" y="2650480"/>
            <a:ext cx="2379538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KC7: Investigating the Breach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382194" y="3181276"/>
            <a:ext cx="2379538" cy="987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Teaches critical incident response skills like log analysis and threat hunting to detect and understand intrusions.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5992" y="1879178"/>
            <a:ext cx="2688134" cy="61704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70253" y="2650480"/>
            <a:ext cx="2379613" cy="4382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Bank Heist Lab: Modern Threats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070253" y="3181276"/>
            <a:ext cx="2379613" cy="987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Simulates advanced scenarios where attackers leverage AI, and critical assets reside in vulnerable cloud environments.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311274" y="4496098"/>
            <a:ext cx="8292852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Learn more at </a:t>
            </a:r>
            <a:r>
              <a:rPr lang="en-US" sz="95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ritasabri.github.io/rita-cyber-ed/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99171" y="316557"/>
            <a:ext cx="4608909" cy="260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GitHub Ressources + Demo (Pdf or Latex)</a:t>
            </a:r>
            <a:endParaRPr lang="en-US" sz="1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42" y="703325"/>
            <a:ext cx="3462879" cy="266128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778444"/>
            <a:ext cx="3971509" cy="2345082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958" y="2842328"/>
            <a:ext cx="2993082" cy="21383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1855812"/>
            <a:ext cx="8064252" cy="876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Demo: </a:t>
            </a:r>
            <a:r>
              <a:rPr lang="en-US" sz="2750" u="sng" dirty="0">
                <a:solidFill>
                  <a:srgbClr val="3E2513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https://www.youtube.com/watch?v=OzpoxjmH12A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39874" y="3040931"/>
            <a:ext cx="852145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59173" y="714449"/>
            <a:ext cx="6196980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Lessons from Real-World Breaches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311274" y="1461269"/>
            <a:ext cx="829285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Creating fun Labs to teach real world breaches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39874" y="1920106"/>
            <a:ext cx="8064252" cy="11534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39874" y="2143720"/>
            <a:ext cx="3954959" cy="2285256"/>
          </a:xfrm>
          <a:prstGeom prst="roundRect">
            <a:avLst>
              <a:gd name="adj" fmla="val 1013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184" y="2317031"/>
            <a:ext cx="17530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Capital One (2019)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13184" y="2628677"/>
            <a:ext cx="3608338" cy="493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Approximately </a:t>
            </a:r>
            <a:r>
              <a:rPr lang="en-US" sz="12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100 million</a:t>
            </a: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customer records exposed.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13184" y="3214688"/>
            <a:ext cx="3608338" cy="5474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Root cause: Misconfigured AWS S3 bucket.</a:t>
            </a:r>
            <a:endParaRPr lang="en-US" sz="12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Root cause: Over-permissive IAM role.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649093" y="2143720"/>
            <a:ext cx="3955033" cy="2285256"/>
          </a:xfrm>
          <a:prstGeom prst="roundRect">
            <a:avLst>
              <a:gd name="adj" fmla="val 1013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22403" y="2317031"/>
            <a:ext cx="17530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Equifax (2017)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822403" y="2628677"/>
            <a:ext cx="3608412" cy="493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Approximately </a:t>
            </a:r>
            <a:r>
              <a:rPr lang="en-US" sz="12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147 million</a:t>
            </a: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Social Security numbers exposed.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22403" y="3214688"/>
            <a:ext cx="3608412" cy="1040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Root cause: Unpatched Apache Struts vulnerability.</a:t>
            </a:r>
            <a:endParaRPr lang="en-US" sz="12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Root cause: Misconfigured server in network perimeter.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2352601"/>
            <a:ext cx="7145015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Demo 2: </a:t>
            </a:r>
            <a:r>
              <a:rPr lang="en-US" sz="2750" u="sng" dirty="0">
                <a:solidFill>
                  <a:srgbClr val="3E2513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https://youtu.be/uXajtJCiavA</a:t>
            </a:r>
            <a:endParaRPr lang="en-US" sz="2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83370" y="393353"/>
            <a:ext cx="5948586" cy="404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5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From Vulnerabilities to Valued Roles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269156" y="1059582"/>
            <a:ext cx="837708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Connecting real-world cloud security findings to specific NICE Framework Work Roles and in-demand career paths.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7756" y="1425699"/>
            <a:ext cx="8148489" cy="3002012"/>
          </a:xfrm>
          <a:prstGeom prst="roundRect">
            <a:avLst>
              <a:gd name="adj" fmla="val 71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4872" y="1513880"/>
            <a:ext cx="301897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Finding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495824" y="1513880"/>
            <a:ext cx="3016597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NICE Work Role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44394" y="1513880"/>
            <a:ext cx="2612082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Career Path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4872" y="1904107"/>
            <a:ext cx="301897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Public S3 bucket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495824" y="1904107"/>
            <a:ext cx="3016597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PD-WRL-007 Vulnerability Analysis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44394" y="1904107"/>
            <a:ext cx="2612082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Cloud Security Engineer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4872" y="2294334"/>
            <a:ext cx="301897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IAM wildcard policy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95824" y="2294334"/>
            <a:ext cx="2559397" cy="437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DD-WRL-001 Cybersecurity Architecture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344394" y="2294334"/>
            <a:ext cx="2612082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IAM Specialist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44872" y="2903190"/>
            <a:ext cx="301897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Hardcoded secrets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495824" y="2903190"/>
            <a:ext cx="2559397" cy="437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DD-WRL-003 Secure Software Development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344394" y="2903190"/>
            <a:ext cx="2612082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DevSecOps Engineer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4872" y="3512046"/>
            <a:ext cx="301897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CloudTrail disabled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495824" y="3512046"/>
            <a:ext cx="3016597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PD-WRL-003 Incident Response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44394" y="3512046"/>
            <a:ext cx="2612082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Cloud SOC Analyst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4872" y="3902273"/>
            <a:ext cx="3018979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Open ports (SSH, MySQL)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495824" y="3902273"/>
            <a:ext cx="2559397" cy="4372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IO-WRL-006 Systems Security Analysis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344394" y="3902273"/>
            <a:ext cx="2612082" cy="218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Cloud Security Architect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69156" y="4575200"/>
            <a:ext cx="8377089" cy="174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85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Industry Analysis, NICE Framework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4588" y="353392"/>
            <a:ext cx="7166149" cy="328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What's Next: When the AI Agent is the Attack Surface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714524" y="812229"/>
            <a:ext cx="7486278" cy="161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7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Bank Heist Lab v2 — Computer-Use Agent Threats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43124" y="1100658"/>
            <a:ext cx="7257678" cy="8632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43124" y="1305295"/>
            <a:ext cx="1771948" cy="18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Agentic changes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38510" y="1835310"/>
            <a:ext cx="3487713" cy="966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1 teaches: text prompts </a:t>
            </a:r>
            <a:r>
              <a:rPr lang="en-US" sz="140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→</a:t>
            </a: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text chatbots</a:t>
            </a:r>
            <a:endParaRPr lang="en-US" sz="1400" dirty="0"/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v2 teaches: </a:t>
            </a:r>
            <a:r>
              <a:rPr lang="en-US" sz="14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hidden instructions</a:t>
            </a: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</a:t>
            </a:r>
            <a:r>
              <a:rPr lang="en-US" sz="140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→</a:t>
            </a: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</a:t>
            </a:r>
            <a:r>
              <a:rPr lang="en-US" sz="14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AI agents</a:t>
            </a: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controlling browsers &amp; computers</a:t>
            </a:r>
          </a:p>
          <a:p>
            <a:pPr marL="0" indent="0" algn="l">
              <a:lnSpc>
                <a:spcPct val="117000"/>
              </a:lnSpc>
              <a:buNone/>
            </a:pPr>
            <a:endParaRPr lang="en-US" sz="1400" dirty="0"/>
          </a:p>
          <a:p>
            <a:pPr marL="0" indent="0" algn="l">
              <a:lnSpc>
                <a:spcPct val="117000"/>
              </a:lnSpc>
              <a:buNone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Frontier agents like Claude Computer Use, OpenAI are </a:t>
            </a:r>
            <a:r>
              <a:rPr lang="en-US" sz="14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shipping now</a:t>
            </a: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17777" y="1322487"/>
            <a:ext cx="177194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new threats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713089" y="1699432"/>
            <a:ext cx="3487713" cy="901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7000"/>
              </a:lnSpc>
              <a:buSzPct val="100000"/>
            </a:pPr>
            <a:r>
              <a:rPr lang="en-US" sz="14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Hidden text</a:t>
            </a: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inside images, webpages, or documents</a:t>
            </a:r>
            <a:endParaRPr lang="en-US" sz="1400" dirty="0"/>
          </a:p>
          <a:p>
            <a:pPr algn="l">
              <a:lnSpc>
                <a:spcPct val="117000"/>
              </a:lnSpc>
              <a:buSzPct val="100000"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The agent "sees" instructions and </a:t>
            </a:r>
            <a:r>
              <a:rPr lang="en-US" sz="1400" b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acts on them</a:t>
            </a:r>
            <a:endParaRPr lang="en-US" sz="1400" dirty="0"/>
          </a:p>
          <a:p>
            <a:pPr algn="l">
              <a:lnSpc>
                <a:spcPct val="117000"/>
              </a:lnSpc>
              <a:buSzPct val="100000"/>
            </a:pPr>
            <a:r>
              <a:rPr lang="en-US" sz="14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No human ever typed the malicious prompt</a:t>
            </a:r>
            <a:endParaRPr lang="en-US" sz="1400" dirty="0"/>
          </a:p>
        </p:txBody>
      </p:sp>
      <p:sp>
        <p:nvSpPr>
          <p:cNvPr id="9" name="Shape 7"/>
          <p:cNvSpPr>
            <a:spLocks/>
          </p:cNvSpPr>
          <p:nvPr/>
        </p:nvSpPr>
        <p:spPr>
          <a:xfrm>
            <a:off x="943124" y="3818781"/>
            <a:ext cx="7257678" cy="971252"/>
          </a:xfrm>
          <a:prstGeom prst="roundRect">
            <a:avLst>
              <a:gd name="adj" fmla="val 317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24" y="4149848"/>
            <a:ext cx="453554" cy="36284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01379" y="3987799"/>
            <a:ext cx="6457206" cy="6869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Help me build V2 this summer. Virtual co-design session, July 2026. Scan the QR on the next slide.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1274" y="1420341"/>
            <a:ext cx="8292852" cy="1314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8250" dirty="0">
                <a:solidFill>
                  <a:srgbClr val="634837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60%</a:t>
            </a:r>
            <a:endParaRPr lang="en-US" sz="8250" dirty="0"/>
          </a:p>
        </p:txBody>
      </p:sp>
      <p:sp>
        <p:nvSpPr>
          <p:cNvPr id="3" name="Text 1"/>
          <p:cNvSpPr/>
          <p:nvPr/>
        </p:nvSpPr>
        <p:spPr>
          <a:xfrm>
            <a:off x="311274" y="3043610"/>
            <a:ext cx="8292852" cy="308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50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of organizations say their teams lack the skills to defend against today's threats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11274" y="4253872"/>
            <a:ext cx="8292852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SANS 2026 Cybersecurity Workforce Research Report</a:t>
            </a:r>
            <a:endParaRPr lang="en-US" sz="9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79" y="486073"/>
            <a:ext cx="3206576" cy="36625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57811" y="463153"/>
            <a:ext cx="4350097" cy="30895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00"/>
              </a:lnSpc>
              <a:spcAft>
                <a:spcPts val="70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Thank you!</a:t>
            </a:r>
            <a:endParaRPr lang="en-US" sz="950" dirty="0"/>
          </a:p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Let's keep in touch!</a:t>
            </a:r>
            <a:endParaRPr lang="en-US" sz="950" dirty="0"/>
          </a:p>
          <a:p>
            <a:pPr marL="0" indent="0" algn="l">
              <a:lnSpc>
                <a:spcPct val="121000"/>
              </a:lnSpc>
              <a:spcAft>
                <a:spcPts val="700"/>
              </a:spcAft>
              <a:buNone/>
            </a:pPr>
            <a:r>
              <a:rPr lang="en-US" sz="9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Rita Sabri</a:t>
            </a:r>
            <a:endParaRPr lang="en-US" sz="950" dirty="0"/>
          </a:p>
        </p:txBody>
      </p:sp>
      <p:sp>
        <p:nvSpPr>
          <p:cNvPr id="4" name="Text 1"/>
          <p:cNvSpPr/>
          <p:nvPr/>
        </p:nvSpPr>
        <p:spPr>
          <a:xfrm>
            <a:off x="640779" y="4415879"/>
            <a:ext cx="3305919" cy="356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06688" y="296168"/>
            <a:ext cx="3102025" cy="273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Sources &amp; Further Reading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1547961" y="690562"/>
            <a:ext cx="6505277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For a deeper dive into the topics discussed, please refer to the following: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1547961" y="943868"/>
            <a:ext cx="177194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Industry Reports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547961" y="1168375"/>
            <a:ext cx="2906464" cy="12117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SANS Institute (2026)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2026 SANS | GIAC Cybersecurity Workforce Research Report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Released at RSAC 2026 (March 31, 2026)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sans.org/workforce-research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Google Cloud (2025)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Google Cloud Cybersecurity Forecast 2026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Published November 2025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cloud.google.com/security/resources/cybersecurity-forecast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Google Threat Intelligence (2026)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Coverage of indirect prompt injection trends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SecurityWeek, April 2026         </a:t>
            </a:r>
            <a:endParaRPr lang="en-US" sz="600" dirty="0"/>
          </a:p>
        </p:txBody>
      </p:sp>
      <p:sp>
        <p:nvSpPr>
          <p:cNvPr id="6" name="Text 4"/>
          <p:cNvSpPr/>
          <p:nvPr/>
        </p:nvSpPr>
        <p:spPr>
          <a:xfrm>
            <a:off x="1547961" y="2440335"/>
            <a:ext cx="210085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Frameworks &amp; Standards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547961" y="2664842"/>
            <a:ext cx="2906464" cy="1466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NIST (2024)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NICE Workforce Framework for Cybersecurity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NIST Special Publication 800-181 Revision 1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nist.gov/itl/applied-cybersecurity/nice/nice-framework-resource-center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OWASP (2025)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Top 10 for LLM Applications &amp; Generative AI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genai.owasp.org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Center for Internet Security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CIS AWS Foundations Benchmark v3.0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cisecurity.org/benchmark/amazon_web_services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College Board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AP Computer Science Principles Course and Exam Description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apstudents.collegeboard.org/courses/ap-computer-science-principles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</p:txBody>
      </p:sp>
      <p:sp>
        <p:nvSpPr>
          <p:cNvPr id="8" name="Text 6"/>
          <p:cNvSpPr/>
          <p:nvPr/>
        </p:nvSpPr>
        <p:spPr>
          <a:xfrm>
            <a:off x="4694337" y="943868"/>
            <a:ext cx="256564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Academic &amp; Pedagogical Sources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694337" y="1168375"/>
            <a:ext cx="2906464" cy="1111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Porter, L. &amp; Zingaro, D. (2024)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Learn AI-Assisted Python Programming</a:t>
            </a:r>
            <a:endParaRPr lang="en-US" sz="600" dirty="0"/>
          </a:p>
          <a:p>
            <a:pPr marL="0" indent="0" algn="l">
              <a:lnSpc>
                <a:spcPct val="108000"/>
              </a:lnSpc>
              <a:spcAft>
                <a:spcPts val="400"/>
              </a:spcAft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Manning Publications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UC San Diego (2025)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"Transforming Computer Science Education in the Age of AI"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UCSD Today, October 2025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today.ucsd.edu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Whole Cyber Human Initiative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360-hour cybersecurity curriculum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wholecyber.org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</p:txBody>
      </p:sp>
      <p:sp>
        <p:nvSpPr>
          <p:cNvPr id="10" name="Text 8"/>
          <p:cNvSpPr/>
          <p:nvPr/>
        </p:nvSpPr>
        <p:spPr>
          <a:xfrm>
            <a:off x="4694337" y="2340025"/>
            <a:ext cx="2361307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Tools &amp; Platforms Referenced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694337" y="2564532"/>
            <a:ext cx="2906464" cy="802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KC7 Foundation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kc7cyber.com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CyberSeek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cyberseek.org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CyberPatriot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uscyberpatriot.org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CYBER.ORG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cyber.org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PLTW Cybersecurity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pltw.org/our-programs/pltw-engineering/cybersecurity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RING (GenCyber, UTSA)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ring.utsa.edu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CodeHS Cybersecurity —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codehs.com/info/curriculum/cybersecurity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</p:txBody>
      </p:sp>
      <p:sp>
        <p:nvSpPr>
          <p:cNvPr id="12" name="Text 10"/>
          <p:cNvSpPr/>
          <p:nvPr/>
        </p:nvSpPr>
        <p:spPr>
          <a:xfrm>
            <a:off x="4694337" y="3427214"/>
            <a:ext cx="279276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Real-World Breach Cases Referenced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694337" y="3651721"/>
            <a:ext cx="2906464" cy="455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Capital One Data Breach (2019) — 100M records exposed</a:t>
            </a:r>
            <a:endParaRPr lang="en-US" sz="600" dirty="0"/>
          </a:p>
          <a:p>
            <a:pPr marL="0" indent="0" algn="l">
              <a:lnSpc>
                <a:spcPct val="108000"/>
              </a:lnSpc>
              <a:spcAft>
                <a:spcPts val="400"/>
              </a:spcAft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Root cause: misconfigured S3 bucket + over-permissive IAM role         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Equifax Data Breach (2017) — 147M records exposed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Root cause: unpatched Apache Struts + perimeter misconfiguration         </a:t>
            </a:r>
            <a:endParaRPr lang="en-US" sz="600" dirty="0"/>
          </a:p>
        </p:txBody>
      </p:sp>
      <p:sp>
        <p:nvSpPr>
          <p:cNvPr id="14" name="Text 12"/>
          <p:cNvSpPr/>
          <p:nvPr/>
        </p:nvSpPr>
        <p:spPr>
          <a:xfrm>
            <a:off x="4694337" y="4167336"/>
            <a:ext cx="2366144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Conference &amp; Event Materials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694337" y="4391844"/>
            <a:ext cx="2906464" cy="4012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NICE Conference 2026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"From Foundations to the Future: Transforming the Cybersecurity Workforce"</a:t>
            </a:r>
            <a:endParaRPr lang="en-US" sz="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  </a:t>
            </a:r>
            <a:r>
              <a:rPr lang="en-US" sz="600" u="sng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niceconference.org</a:t>
            </a:r>
            <a:r>
              <a:rPr lang="en-US" sz="6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   </a:t>
            </a:r>
            <a:endParaRPr lang="en-US" sz="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57214" y="1266155"/>
            <a:ext cx="5400898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Skills Gap Is Already Here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28774" y="1935807"/>
            <a:ext cx="4066133" cy="1570509"/>
          </a:xfrm>
          <a:prstGeom prst="roundRect">
            <a:avLst>
              <a:gd name="adj" fmla="val 1473"/>
            </a:avLst>
          </a:prstGeom>
          <a:solidFill>
            <a:srgbClr val="95CCD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54434" y="2090068"/>
            <a:ext cx="3986213" cy="876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5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27%</a:t>
            </a:r>
            <a:endParaRPr lang="en-US" sz="5500" dirty="0"/>
          </a:p>
        </p:txBody>
      </p:sp>
      <p:sp>
        <p:nvSpPr>
          <p:cNvPr id="5" name="Text 3"/>
          <p:cNvSpPr/>
          <p:nvPr/>
        </p:nvSpPr>
        <p:spPr>
          <a:xfrm>
            <a:off x="354434" y="3120777"/>
            <a:ext cx="3986213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experienced actual breaches due to skills gaps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36356" y="2090068"/>
            <a:ext cx="4072533" cy="876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500" dirty="0">
                <a:solidFill>
                  <a:srgbClr val="95CCDA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74%</a:t>
            </a:r>
            <a:endParaRPr lang="en-US" sz="5500" dirty="0"/>
          </a:p>
        </p:txBody>
      </p:sp>
      <p:sp>
        <p:nvSpPr>
          <p:cNvPr id="7" name="Text 5"/>
          <p:cNvSpPr/>
          <p:nvPr/>
        </p:nvSpPr>
        <p:spPr>
          <a:xfrm>
            <a:off x="4536356" y="3120777"/>
            <a:ext cx="4072533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634837"/>
                </a:solidFill>
                <a:latin typeface="Albert Sans" pitchFamily="34" charset="0"/>
              </a:rPr>
              <a:t>say</a:t>
            </a:r>
            <a:r>
              <a:rPr lang="en-US" sz="120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AI is already changing their teams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11274" y="3679850"/>
            <a:ext cx="8292852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SANS 2026 Cybersecurity Workforce Research Report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97939" y="130104"/>
            <a:ext cx="2632918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unfortunate Paradox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64" y="484243"/>
            <a:ext cx="7066201" cy="3957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9500" y="4576283"/>
            <a:ext cx="8326705" cy="973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i="1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Companies can find junior people. They can't find the seniors those juniors are supposed to become.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584334" y="4891240"/>
            <a:ext cx="5067002" cy="7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50" dirty="0">
                <a:solidFill>
                  <a:srgbClr val="8F8F8F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SANS 2026</a:t>
            </a:r>
            <a:endParaRPr lang="en-US" sz="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894531"/>
            <a:ext cx="22102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00373" y="1345034"/>
            <a:ext cx="7714580" cy="876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5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Curriculum Patch</a:t>
            </a:r>
            <a:endParaRPr lang="en-US" sz="5500" dirty="0"/>
          </a:p>
        </p:txBody>
      </p:sp>
      <p:sp>
        <p:nvSpPr>
          <p:cNvPr id="4" name="Text 2"/>
          <p:cNvSpPr/>
          <p:nvPr/>
        </p:nvSpPr>
        <p:spPr>
          <a:xfrm>
            <a:off x="311274" y="2452836"/>
            <a:ext cx="8292852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39874" y="2911673"/>
            <a:ext cx="8064252" cy="11534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39874" y="3135288"/>
            <a:ext cx="2585219" cy="1113681"/>
          </a:xfrm>
          <a:prstGeom prst="roundRect">
            <a:avLst>
              <a:gd name="adj" fmla="val 2078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94134" y="3289548"/>
            <a:ext cx="1826419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Cloud-Native Threats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94134" y="3601194"/>
            <a:ext cx="2276698" cy="493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Misconfigurations, shared responsibility, identity attacks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79353" y="3135288"/>
            <a:ext cx="2585219" cy="1113681"/>
          </a:xfrm>
          <a:prstGeom prst="roundRect">
            <a:avLst>
              <a:gd name="adj" fmla="val 2078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33614" y="3289548"/>
            <a:ext cx="1917055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Gen-AI Attack Surface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433614" y="3601194"/>
            <a:ext cx="2276698" cy="493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Prompt injection, model abuse, deepfake social engineering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018833" y="3135288"/>
            <a:ext cx="2585219" cy="1113681"/>
          </a:xfrm>
          <a:prstGeom prst="roundRect">
            <a:avLst>
              <a:gd name="adj" fmla="val 2078"/>
            </a:avLst>
          </a:prstGeom>
          <a:solidFill>
            <a:srgbClr val="F9F7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173093" y="3289548"/>
            <a:ext cx="1753046" cy="219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Workforce Fluency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173093" y="3601194"/>
            <a:ext cx="2276698" cy="493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Roles, career ladders, and real-world incident response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5378" y="559445"/>
            <a:ext cx="8344644" cy="404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5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Curriculum Gap: What's Covered vs. What's Coming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97756" y="1225674"/>
            <a:ext cx="8148489" cy="3036019"/>
          </a:xfrm>
          <a:prstGeom prst="roundRect">
            <a:avLst>
              <a:gd name="adj" fmla="val 70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4723" y="1313855"/>
            <a:ext cx="3357563" cy="242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634837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Current K-12 Standards ( 2021)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4716587" y="1313855"/>
            <a:ext cx="3782690" cy="484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634837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What </a:t>
            </a:r>
            <a:r>
              <a:rPr lang="en-US" sz="15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employers</a:t>
            </a:r>
            <a:r>
              <a:rPr lang="en-US" sz="1500" dirty="0">
                <a:solidFill>
                  <a:srgbClr val="634837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 are now hiring for (2026+)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4723" y="1970187"/>
            <a:ext cx="3782690" cy="20240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CIA Triad and three states of data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Network security and Defense in Depth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Cloud computing risks (IaaS, PaaS, SaaS)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Access control (MAC, RBAC, DAC, least privilege)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Authentication and MFA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Encryption (symmetric, asymmetric, PKI)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Threat actors and motivations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Cyber laws (CFAA, ECPA, COPPA, GDPR)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716587" y="1970187"/>
            <a:ext cx="3782690" cy="2242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AI-enabled attacks (prompt injection, deepfakes, voice cloning)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OWASP Top 10 for LLM Applications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NICE Framework Work Role alignment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Incident response practice (not just concepts)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Log analysis and threat hunting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Zero trust and modern IAM patterns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Cloud-native attack surfaces</a:t>
            </a:r>
            <a:endParaRPr lang="en-US" sz="1100" dirty="0"/>
          </a:p>
          <a:p>
            <a:pPr marL="342900" indent="-342900" algn="l">
              <a:lnSpc>
                <a:spcPct val="128000"/>
              </a:lnSpc>
              <a:buSzPct val="100000"/>
              <a:buChar char="•"/>
            </a:pPr>
            <a:r>
              <a:rPr lang="en-US" sz="11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AI agent security and Shadow AI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69156" y="4409182"/>
            <a:ext cx="8377089" cy="174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85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CYBER.ORG 9-12 Standards, PLTW sStandards, RING Standards,  &amp; Industry Analysis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056" y="428179"/>
            <a:ext cx="4584799" cy="4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re-contextualization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523056" y="1232669"/>
            <a:ext cx="3443436" cy="1693664"/>
          </a:xfrm>
          <a:prstGeom prst="roundRect">
            <a:avLst>
              <a:gd name="adj" fmla="val 1324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42106" y="1251719"/>
            <a:ext cx="597768" cy="1655564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84610" y="1401142"/>
            <a:ext cx="2513409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AP CSP Topic 3.6: Conditionals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284610" y="1988418"/>
            <a:ext cx="2513409" cy="769441"/>
          </a:xfrm>
          <a:prstGeom prst="roundRect">
            <a:avLst>
              <a:gd name="adj" fmla="val 291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277169" y="1988418"/>
            <a:ext cx="2528292" cy="769441"/>
          </a:xfrm>
          <a:prstGeom prst="roundRect">
            <a:avLst>
              <a:gd name="adj" fmla="val 291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948" y="2137842"/>
            <a:ext cx="2154734" cy="470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D73A49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if grade &gt; 90:</a:t>
            </a:r>
            <a:endParaRPr lang="en-US" sz="1150" dirty="0"/>
          </a:p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D73A49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print("A")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23056" y="3071068"/>
            <a:ext cx="3443436" cy="1481435"/>
          </a:xfrm>
          <a:prstGeom prst="roundRect">
            <a:avLst>
              <a:gd name="adj" fmla="val 1513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42106" y="3090118"/>
            <a:ext cx="597768" cy="1443335"/>
          </a:xfrm>
          <a:prstGeom prst="rect">
            <a:avLst/>
          </a:prstGeom>
          <a:solidFill>
            <a:srgbClr val="F9F7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84610" y="3239542"/>
            <a:ext cx="2352601" cy="212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Same logic, security context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284610" y="3614589"/>
            <a:ext cx="2513409" cy="769441"/>
          </a:xfrm>
          <a:prstGeom prst="roundRect">
            <a:avLst>
              <a:gd name="adj" fmla="val 291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277169" y="3614589"/>
            <a:ext cx="2528292" cy="769441"/>
          </a:xfrm>
          <a:prstGeom prst="roundRect">
            <a:avLst>
              <a:gd name="adj" fmla="val 291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463948" y="3764012"/>
            <a:ext cx="2154734" cy="470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login_attempts &gt; 5:</a:t>
            </a:r>
            <a:endParaRPr lang="en-US" sz="1150" dirty="0"/>
          </a:p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trigger_alert()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335884" y="2599655"/>
            <a:ext cx="938808" cy="585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→</a:t>
            </a:r>
            <a:endParaRPr lang="en-US" sz="3650" dirty="0"/>
          </a:p>
        </p:txBody>
      </p:sp>
      <p:sp>
        <p:nvSpPr>
          <p:cNvPr id="16" name="Text 14"/>
          <p:cNvSpPr/>
          <p:nvPr/>
        </p:nvSpPr>
        <p:spPr>
          <a:xfrm>
            <a:off x="5186883" y="1200150"/>
            <a:ext cx="3443436" cy="600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1000"/>
              </a:lnSpc>
              <a:spcAft>
                <a:spcPts val="2850"/>
              </a:spcAft>
              <a:buNone/>
            </a:pP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186883" y="1963862"/>
            <a:ext cx="3443436" cy="1683693"/>
          </a:xfrm>
          <a:prstGeom prst="roundRect">
            <a:avLst>
              <a:gd name="adj" fmla="val 1331"/>
            </a:avLst>
          </a:prstGeom>
          <a:solidFill>
            <a:srgbClr val="EDD5C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307" y="2173560"/>
            <a:ext cx="212229" cy="169813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5697959" y="2145953"/>
            <a:ext cx="2782937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Maps to NICE: Cyber Defense Analyst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697959" y="2715146"/>
            <a:ext cx="2782937" cy="807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Network attack indicators</a:t>
            </a:r>
            <a:endParaRPr lang="en-US" sz="115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Failed-login lockout policy</a:t>
            </a:r>
            <a:endParaRPr lang="en-US" sz="1150" dirty="0"/>
          </a:p>
          <a:p>
            <a:pPr marL="342900" indent="-342900" algn="l">
              <a:lnSpc>
                <a:spcPct val="131000"/>
              </a:lnSpc>
              <a:buSzPct val="100000"/>
              <a:buChar char="•"/>
            </a:pPr>
            <a:r>
              <a:rPr lang="en-US" sz="1150" dirty="0">
                <a:solidFill>
                  <a:srgbClr val="00000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Boolean evaluation in security logic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5186883" y="3810372"/>
            <a:ext cx="3900636" cy="188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NICE Framework, NIST SP 800-181 Rev. 1"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71205" y="401166"/>
            <a:ext cx="2972842" cy="342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15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The Pattern Repeats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563314" y="931813"/>
            <a:ext cx="7788697" cy="214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9000"/>
              </a:lnSpc>
              <a:buNone/>
            </a:pPr>
            <a:r>
              <a:rPr lang="en-US" sz="115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Applying existing CS concepts to security contexts, you can try to do it for any course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91914" y="1282452"/>
            <a:ext cx="7560097" cy="9004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084" y="1431131"/>
            <a:ext cx="180752" cy="1807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83556" y="1427411"/>
            <a:ext cx="1388120" cy="171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Data Representation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791914" y="2004492"/>
            <a:ext cx="3633043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85961" y="2004492"/>
            <a:ext cx="3644950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36575" y="2124968"/>
            <a:ext cx="334372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decimal = 42</a:t>
            </a:r>
            <a:endParaRPr lang="en-US" sz="9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binary = bin(decimal)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4723656" y="2004492"/>
            <a:ext cx="3633043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717703" y="2004492"/>
            <a:ext cx="3644950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868317" y="2124968"/>
            <a:ext cx="334372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packet = "4a 3f 91"</a:t>
            </a:r>
            <a:endParaRPr lang="en-US" sz="9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hex_dump(packet)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791914" y="2906613"/>
            <a:ext cx="3633043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85961" y="2906613"/>
            <a:ext cx="3644950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36575" y="3027090"/>
            <a:ext cx="334372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grades = load_csv("grades.csv")</a:t>
            </a:r>
            <a:endParaRPr lang="en-US" sz="9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analyze(grades)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4723656" y="2906613"/>
            <a:ext cx="3633043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4717703" y="2906613"/>
            <a:ext cx="3644950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868317" y="3027090"/>
            <a:ext cx="334372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login_logs = load_logs()</a:t>
            </a:r>
            <a:endParaRPr lang="en-US" sz="9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find_anomalies(login_logs)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791914" y="3808735"/>
            <a:ext cx="3633043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785961" y="3808735"/>
            <a:ext cx="3644950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936575" y="3929211"/>
            <a:ext cx="334372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i in range(5):</a:t>
            </a:r>
            <a:endParaRPr lang="en-US" sz="9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print(i)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4723656" y="3808735"/>
            <a:ext cx="3633043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717703" y="3808735"/>
            <a:ext cx="3644950" cy="584448"/>
          </a:xfrm>
          <a:prstGeom prst="roundRect">
            <a:avLst>
              <a:gd name="adj" fmla="val 3093"/>
            </a:avLst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868317" y="3929211"/>
            <a:ext cx="3343721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ip in ip_blocklist:</a:t>
            </a:r>
            <a:endParaRPr lang="en-US" sz="900" dirty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900" dirty="0">
                <a:solidFill>
                  <a:srgbClr val="504C4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scan(ip)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563314" y="4604965"/>
            <a:ext cx="7788697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19000"/>
              </a:lnSpc>
              <a:buNone/>
            </a:pPr>
            <a:r>
              <a:rPr lang="en-US" sz="7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AP CSP Framework, NICE Framework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28554" y="488603"/>
            <a:ext cx="1086817" cy="241027"/>
          </a:xfrm>
          <a:prstGeom prst="roundRect">
            <a:avLst>
              <a:gd name="adj" fmla="val 6481"/>
            </a:avLst>
          </a:prstGeom>
          <a:noFill/>
          <a:ln w="4763">
            <a:solidFill>
              <a:srgbClr val="3E251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1377" y="532358"/>
            <a:ext cx="1378372" cy="153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00" dirty="0">
                <a:solidFill>
                  <a:srgbClr val="3E2513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CAREER PATHWAY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314227" y="773534"/>
            <a:ext cx="6286872" cy="369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300" dirty="0">
                <a:solidFill>
                  <a:srgbClr val="201B18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 The NICE Framework Connection- Career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489570" y="1307902"/>
            <a:ext cx="8164860" cy="479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3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   </a:t>
            </a:r>
            <a:r>
              <a:rPr lang="en-US" sz="1250" dirty="0">
                <a:solidFill>
                  <a:srgbClr val="634837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Empowering educators to demonstrate the direct pathway from K-12 cybersecurity lessons to tangible career opportunities.  </a:t>
            </a:r>
            <a:r>
              <a:rPr lang="en-US" sz="1250" dirty="0">
                <a:solidFill>
                  <a:srgbClr val="F2D4BA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   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489570" y="1943919"/>
            <a:ext cx="8164860" cy="9748"/>
          </a:xfrm>
          <a:prstGeom prst="rect">
            <a:avLst/>
          </a:prstGeom>
          <a:solidFill>
            <a:srgbClr val="504C49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89570" y="2304901"/>
            <a:ext cx="1958876" cy="12893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89570" y="2290614"/>
            <a:ext cx="1958876" cy="57150"/>
          </a:xfrm>
          <a:prstGeom prst="roundRect">
            <a:avLst>
              <a:gd name="adj" fmla="val 34164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273783" y="2109713"/>
            <a:ext cx="390451" cy="390451"/>
          </a:xfrm>
          <a:prstGeom prst="roundRect">
            <a:avLst>
              <a:gd name="adj" fmla="val 146369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910" y="2226841"/>
            <a:ext cx="156195" cy="15619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34008" y="2630314"/>
            <a:ext cx="1479128" cy="18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Your Lesson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34008" y="2881089"/>
            <a:ext cx="1670000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Failed-login lockout logic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2558207" y="2304901"/>
            <a:ext cx="1958876" cy="12893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2558207" y="2290614"/>
            <a:ext cx="1958876" cy="57150"/>
          </a:xfrm>
          <a:prstGeom prst="roundRect">
            <a:avLst>
              <a:gd name="adj" fmla="val 34164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342419" y="2109713"/>
            <a:ext cx="390451" cy="390451"/>
          </a:xfrm>
          <a:prstGeom prst="roundRect">
            <a:avLst>
              <a:gd name="adj" fmla="val 146369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59547" y="2226841"/>
            <a:ext cx="156195" cy="156195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2702644" y="2630314"/>
            <a:ext cx="1581373" cy="18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NICE TKS Statements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2702644" y="2881089"/>
            <a:ext cx="1670000" cy="383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Knowledge of network attack indicators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4626843" y="2304901"/>
            <a:ext cx="1958876" cy="12893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4626843" y="2290614"/>
            <a:ext cx="1958876" cy="57150"/>
          </a:xfrm>
          <a:prstGeom prst="roundRect">
            <a:avLst>
              <a:gd name="adj" fmla="val 34164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5411056" y="2109713"/>
            <a:ext cx="390451" cy="390451"/>
          </a:xfrm>
          <a:prstGeom prst="roundRect">
            <a:avLst>
              <a:gd name="adj" fmla="val 146369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8183" y="2226841"/>
            <a:ext cx="156195" cy="156195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4771281" y="2630314"/>
            <a:ext cx="1479128" cy="18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NICE Work Role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4771281" y="2881089"/>
            <a:ext cx="1670000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Cyber Defense Analyst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6695480" y="2304901"/>
            <a:ext cx="1958950" cy="12893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1"/>
          <p:cNvSpPr/>
          <p:nvPr/>
        </p:nvSpPr>
        <p:spPr>
          <a:xfrm>
            <a:off x="6695480" y="2290614"/>
            <a:ext cx="1958950" cy="57150"/>
          </a:xfrm>
          <a:prstGeom prst="roundRect">
            <a:avLst>
              <a:gd name="adj" fmla="val 34164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2"/>
          <p:cNvSpPr/>
          <p:nvPr/>
        </p:nvSpPr>
        <p:spPr>
          <a:xfrm>
            <a:off x="7479692" y="2109713"/>
            <a:ext cx="390451" cy="390451"/>
          </a:xfrm>
          <a:prstGeom prst="roundRect">
            <a:avLst>
              <a:gd name="adj" fmla="val 146369"/>
            </a:avLst>
          </a:prstGeom>
          <a:solidFill>
            <a:srgbClr val="3E251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96820" y="2226841"/>
            <a:ext cx="156195" cy="156195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6839917" y="2630314"/>
            <a:ext cx="1670075" cy="369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504C49"/>
                </a:solidFill>
                <a:latin typeface="Arial Hebrew Scholar" pitchFamily="2" charset="-79"/>
                <a:ea typeface="Platypi Medium" pitchFamily="34" charset="-122"/>
                <a:cs typeface="Arial Hebrew Scholar" pitchFamily="2" charset="-79"/>
              </a:rPr>
              <a:t>Real-World Opportunity</a:t>
            </a:r>
            <a:endParaRPr lang="en-US" sz="1150" dirty="0"/>
          </a:p>
        </p:txBody>
      </p:sp>
      <p:sp>
        <p:nvSpPr>
          <p:cNvPr id="30" name="Text 24"/>
          <p:cNvSpPr/>
          <p:nvPr/>
        </p:nvSpPr>
        <p:spPr>
          <a:xfrm>
            <a:off x="6839917" y="3066008"/>
            <a:ext cx="1670075" cy="383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504C4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Cyber Defense Analyst openings on CyberSeek</a:t>
            </a:r>
            <a:endParaRPr lang="en-US" sz="1000" dirty="0"/>
          </a:p>
        </p:txBody>
      </p:sp>
      <p:sp>
        <p:nvSpPr>
          <p:cNvPr id="31" name="Shape 25"/>
          <p:cNvSpPr/>
          <p:nvPr/>
        </p:nvSpPr>
        <p:spPr>
          <a:xfrm>
            <a:off x="489570" y="3841328"/>
            <a:ext cx="4941466" cy="689967"/>
          </a:xfrm>
          <a:prstGeom prst="roundRect">
            <a:avLst>
              <a:gd name="adj" fmla="val 2830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720" y="4028182"/>
            <a:ext cx="162669" cy="13015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912540" y="3983608"/>
            <a:ext cx="4388346" cy="383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This direct line connects classroom activities to in-demand cybersecurity roles, providing a clear value proposition for K-12 programs.</a:t>
            </a:r>
            <a:endParaRPr lang="en-US" sz="1000" dirty="0"/>
          </a:p>
        </p:txBody>
      </p:sp>
      <p:sp>
        <p:nvSpPr>
          <p:cNvPr id="34" name="Text 27"/>
          <p:cNvSpPr/>
          <p:nvPr/>
        </p:nvSpPr>
        <p:spPr>
          <a:xfrm>
            <a:off x="5524798" y="3816623"/>
            <a:ext cx="3134320" cy="153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3000"/>
              </a:lnSpc>
              <a:buNone/>
            </a:pPr>
            <a:r>
              <a:rPr lang="en-US" sz="800" dirty="0">
                <a:solidFill>
                  <a:srgbClr val="E9CFC9"/>
                </a:solidFill>
                <a:latin typeface="Albert Sans" pitchFamily="34" charset="0"/>
                <a:ea typeface="Albert Sans" pitchFamily="34" charset="-122"/>
                <a:cs typeface="Albert Sans" pitchFamily="34" charset="-120"/>
              </a:rPr>
              <a:t>Source: NICE Framework, CyberSeek.org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16</TotalTime>
  <Words>1496</Words>
  <Application>Microsoft Macintosh PowerPoint</Application>
  <PresentationFormat>On-screen Show (16:9)</PresentationFormat>
  <Paragraphs>236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 Hebrew Scholar</vt:lpstr>
      <vt:lpstr>Albert Sans</vt:lpstr>
      <vt:lpstr>Consolas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Sabri, Rita (DCPS)</cp:lastModifiedBy>
  <cp:revision>3</cp:revision>
  <dcterms:created xsi:type="dcterms:W3CDTF">2026-05-24T20:29:00Z</dcterms:created>
  <dcterms:modified xsi:type="dcterms:W3CDTF">2026-05-24T20:45:54Z</dcterms:modified>
</cp:coreProperties>
</file>