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168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327349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to Ecosystem Resilience: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52681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Lessons from Judicial Cybersecurity Operations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2451951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Terry Herbert</a:t>
            </a:r>
            <a:endParaRPr lang="en-US" sz="2000" dirty="0"/>
          </a:p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Operations Center and Incident Response Manager, NJ Courts Information Security Unit (ISU)</a:t>
            </a:r>
            <a:endParaRPr lang="en-US" sz="2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00" dirty="0"/>
          </a:p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Jessica Lewis Kelly, Esq.</a:t>
            </a:r>
            <a:endParaRPr lang="en-US" sz="2000" dirty="0"/>
          </a:p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Assistant to the Administrative Director / AI &amp; Cybersecurity Policy Head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4461218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Conference 2026</a:t>
            </a:r>
            <a:endParaRPr lang="en-US" sz="1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59E23A-6CA7-2813-1E80-8A5124B35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314" y="4100102"/>
            <a:ext cx="3551094" cy="90271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 Courts Incident Response Workflow (Steps 4–5)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25196" y="1566993"/>
            <a:ext cx="8458200" cy="30868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Remediation Verification: </a:t>
            </a: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Affected organization conducts full network scan, resets credentials, removes indicators of compromise (IOCs), patches vulnerabilities; submits Certification (Template 5.3).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— Attestation and Reinstatement: </a:t>
            </a: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No-nexus attestation completed (Template 4); ISU reviews; access reinstated upon confirmation of remediation and Judiciary leadership approval.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48508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of 2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Intake Questionnaire Captures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type: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compromise, malware, ransomware, phishing, insider threat, privilege escalation, and more.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Environment profile: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on-premises, cloud, or hybrid; number of compromised users/devices.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posture check: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MFA mandatory? Are offsite/offline backups in place?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impact: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data been exfiltrated? Has a ransom demand been made?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 already taken: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IOC blocking, account quarantine, vulnerability scans, malware removal, system restoration.</a:t>
            </a:r>
            <a:endParaRPr lang="en-US" sz="2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Certification Requires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Affected organization must describe the incident, systems involved, and nature of any connection to Judiciary systems.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identify all affected users, user IDs, and implicated email addresses.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document IT management structure and email platform/provider.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certify specific remediation steps taken: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IOC removal, credential resets, network scans, vulnerability patching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describe prevention measures implemented going forward (MFA, monitoring, training, policy revision).</a:t>
            </a:r>
            <a:endParaRPr lang="en-US" sz="2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Attestation Confirms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separate attestation document confirms no network intersection between the court and the affected external agency.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Covers four connection points: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vs. police network; court vs. town/county network; external agency PCs vs. court network; external agency equipment vs. court PCs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by ISU during or after site verification.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Prerequisite to reinstatement where nexus is uncertain.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Demonstrates network segmentation as a minimum security standard in practice.</a:t>
            </a:r>
            <a:endParaRPr lang="en-US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45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TABLETOP EXERCISE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54005" y="752215"/>
            <a:ext cx="8811928" cy="16901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Scenario: A phishing email hits a municipal court administrator — and may have also reached co-located police department staff. It is Step 2. You have 15 minutes.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14952" y="2360596"/>
            <a:ext cx="8412480" cy="24905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police department shares a building with the municipal court but operates on a separate network — or does it?</a:t>
            </a:r>
            <a:endParaRPr lang="en-US" sz="2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the intake questionnaire framework: What do you need to know? Who do you call? What do you contain first?</a:t>
            </a:r>
            <a:endParaRPr lang="en-US" sz="24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Debrief: What bottlenecks did you hit? What was missing from your playbook?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Tabletop Debrief — Common Bottlenecks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269507" y="1078992"/>
            <a:ext cx="8764765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didn't know who owned the network segment”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network documentation gaps are universal.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couldn't reach our IT vendor”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after-hours contact protocols are often missing.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weren't sure which users had Judiciary access”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user access inventories are frequently incomplete.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didn't know if MFA was enabled on all accounts”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security posture documentation lags behind deployment.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weren't sure whether to call law enforcement or the courts first”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reporting sequence is often undefined.</a:t>
            </a:r>
            <a:endParaRPr lang="en-US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373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2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40080" y="2788920"/>
            <a:ext cx="81044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Cross-Agency Coordination and Communication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Cross-Agency Coordination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NJ Courts ISU does not operate in isolation — resilience requires a coordinated ecosystem.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partners: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and Helpdesk teams, Court and Judicial Security Unit (CJSU, physical / hybrid security responsibilities), central leadership.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partners: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NJCCIC, MS-ISAC, NJ State Police, Center for Internet Security (CIS).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protocols must be pre-defined — not improvised during an incident.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 with partners is not optional; it is a prerequisite for collective defense.</a:t>
            </a:r>
            <a:endParaRPr lang="en-US" sz="2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Cross-Agency Coordination in Practice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ISU initiates contact with affected external organization within hours of detecting suspicious activity.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Affected organization is required by law (P.L. 2023, c. 19) to notify NJCCIC and law enforcement.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ISU coordinates with NJCCIC and MS-ISAC on threat intelligence sharing and IOC analysis.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visits conducted by ISU when nexus between external incident and court systems is uncertain.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Reinstatement of Judiciary system access is a joint decision — ISU, affected organization, IT expert, and CIO approval required.</a:t>
            </a:r>
            <a:endParaRPr lang="en-US" sz="2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During an Incident — Key Principles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Notify the right people in the right order: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IT → agency leadership → Judiciary → NJCCIC/law enforcement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pre-established “lifeboat” communication channels if primary email is compromised.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every action and contact with timestamps — required for legal and insurance purposes.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specific: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what happened, what systems are affected, and what you have already done.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Transparency with the Judiciary accelerates reinstatement; incomplete disclosure delays it.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Agenda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threat landscape today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are: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 Courts ISU and our ecosystem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1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Incident response workflows in practice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2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Cross-agency coordination and communication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3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Minimum security standards and sustainable safeguards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4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Scalable, transferable models for your organization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Tabletop exercise and live polling (integrated throughout)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and Q&amp;A</a:t>
            </a:r>
            <a:endParaRPr lang="en-US" sz="2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45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POLL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69508" y="716119"/>
            <a:ext cx="8604984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your organization experiences a cyber incident involving a partner agency's systems, what is your biggest coordination challenge?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33138" y="2416904"/>
            <a:ext cx="8604984" cy="2307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 Knowing who to call and in what order</a:t>
            </a:r>
            <a:endParaRPr lang="en-US" sz="2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 Getting timely responses from IT vendors or partners</a:t>
            </a:r>
            <a:endParaRPr lang="en-US" sz="2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 Documenting actions fast enough during the incident</a:t>
            </a:r>
            <a:endParaRPr lang="en-US" sz="2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 Understanding whether our systems are actually affected</a:t>
            </a:r>
            <a:endParaRPr lang="en-US" sz="26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E) All of the above</a:t>
            </a:r>
            <a:endParaRPr lang="en-US" sz="2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373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3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40080" y="278892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Security Standards and Sustainable Safeguards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Security Standards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293571" y="1078992"/>
            <a:ext cx="8701237" cy="3991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security standards are the non-negotiable baseline — not aspirational best practices.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as a condition of access reinstatement after any incident with NJ Courts.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standards: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MFA for all users; strong, unique passwords; network segmentation; offsite/offline backups; endpoint protection; patch management.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safeguards require ongoing commitment: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scans, mandatory training, policy review, and penetration testing.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standards provide the authoritative framework for both minimum standards and advanced safeguards.</a:t>
            </a:r>
            <a:endParaRPr lang="en-US" sz="2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Layered Security Model — Defense in Depth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security control is sufficient — effective protection requires multiple overlapping layers.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NJ Courts model: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Firewall → Identity &amp; Access Control → Encryption → Zero Trust → Endpoint Protection → Network Access Control → SIEM → Incident Response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layer addresses a different attack surface and failure mode.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Trust: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entity — user, application, device, or service — is trusted by default; all must continuously authenticate.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Principle of Least Privilege: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user accesses only the systems they need for their specific role.</a:t>
            </a:r>
            <a:endParaRPr lang="en-US" sz="2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— The Single Highest-Impact Control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Multi-Factor Authentication (MFA) verifies identity using: something you know + something you have + something you are.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MFA is a condition of access to NJ Judiciary systems.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Required to be re-enabled as a condition of reinstatement after any cyber incident.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implementation: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authenticator app on a separate device (not the same device used to access court systems).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alone does not prevent all attacks — but it dramatically raises the cost and complexity of a successful breach.</a:t>
            </a:r>
            <a:endParaRPr lang="en-US"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Sustainable Safeguards — Beyond the Incident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cybersecurity training for all employees: phishing awareness, password management, identifying suspicious activity.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security audits and penetration testing to proactively identify vulnerabilities.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cybersecurity policy and incident response procedure review — aligned with NIST standards.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threat detection software and 24/7 monitoring for early detection.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plans documented, tested, and updated regularly — not written once and filed away.</a:t>
            </a:r>
            <a:endParaRPr lang="en-US" sz="2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 Works Only as Well as the People Behind It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61772" y="1221703"/>
            <a:ext cx="8458200" cy="36366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controls are only as effective as their consistent implementation.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Patches only protect if installed; passwords only protect if not shared.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human element is both the greatest vulnerability and the greatest defense.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AI-driven threats — polished phishing, deepfakes, voice cloning — are specifically designed to exploit human judgment.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is not a one-time event; it must be continuous and scenario-based to remain effective.</a:t>
            </a:r>
            <a:endParaRPr lang="en-US" sz="2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373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4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40080" y="278892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Scalable, Transferable Model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Scalable, Transferable Model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25196" y="103327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NJ Courts ISU model is applicable to any multi-stakeholder public-sector environment — not just court systems.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transferable elements: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intake process, tiered response protocols, template-based certification, mandatory minimum standards, and conditional reinstatement.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of any size can implement the core workflow — scale the tools to your resources.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templates distributed today are designed for immediate adaptation and use.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NICE Workforce Framework provides the role and competency map for building the human capacity behind this model.</a:t>
            </a:r>
            <a:endParaRPr lang="en-US" sz="2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to the NICE Workforce Framework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NICE Framework organizes cybersecurity work into Categories, Specialty Areas, Work Roles, and TKS statements.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workflow maps to: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and Defend (PD) → Incident Response specialty area.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Cross-agency coordination maps to: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 and Govern (OV) → Cybersecurity Management and Legal, Policy, and Compliance.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security standards maps to: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Securely Provision (SP) and Operate and Maintain (OM) categories.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and awareness programs map to: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 and Govern (OV) → Training, Education, and Awareness.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the NJ Courts Information Security Unit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the integrity, availability, and confidentiality of all NJ Courts digital systems and data.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cyber incident response for attorneys, intergovernmental partners, and internal court users statewide.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Responds to cyber incidents involving external partners daily.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 include: NJCCIC, MS-ISAC, NJ State Police, Center for Internet Security (CIS), and internal court technology teams.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Implements Administrative Directive #11-23 — requires attorneys to report cyber incidents and details response protocols.</a:t>
            </a:r>
            <a:endParaRPr lang="en-US" sz="2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NJ Courts Model as a Training Program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ISU templates function simultaneously as operational tools and training artifacts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3 (Intake Questionnaire): trains staff on incident scoping, evidence collection, and stakeholder communication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5.3 (Certification): trains staff on remediation documentation, IT-agency coordination, and compliance reporting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4 (Attestation): trains staff on network segmentation verification and physical/logical boundary assessment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Combined, the templates model a complete incident response cycle from discovery to reinstatement</a:t>
            </a:r>
            <a:endParaRPr lang="en-US" sz="2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274320" y="4572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GUIDED DISCUSSION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65760" y="566928"/>
            <a:ext cx="8412480" cy="54994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Applying the NJ Courts Model to Your Organization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226602"/>
            <a:ext cx="8412480" cy="32232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your organization currently handle cross-agency incident response?</a:t>
            </a:r>
            <a:endParaRPr lang="en-US" sz="2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biggest gap between your current process and the workflow described today?</a:t>
            </a:r>
            <a:endParaRPr lang="en-US" sz="2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of the three templates is most immediately applicable — and what would you need to adapt?</a:t>
            </a:r>
            <a:endParaRPr lang="en-US" sz="2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would you connect this model to your existing workforce training or professional development program?</a:t>
            </a:r>
            <a:endParaRPr lang="en-US" sz="2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it take to implement mandatory MFA across all users by the end of this calendar year?</a:t>
            </a:r>
            <a:endParaRPr lang="en-US" sz="2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Emerging Threat Horizon — What Comes Next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is enabling increasingly convincing phishing, spearphishing, and social engineering at scale.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Deepfakes (audio and video) are being used in fraud, identity impersonation, and disinformation campaigns.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AI-generated content is becoming indistinguishable from authentic communications — including judicial documents.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Low-tech countermeasures remain effective: code words, call-back verification, out-of-band confirmation.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training must evolve continuously — static annual training is no longer sufficient.</a:t>
            </a:r>
            <a:endParaRPr lang="en-US" sz="2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(1 of 2)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61772" y="1580279"/>
            <a:ext cx="8458200" cy="26504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 incidents are not a matter of if — they are a matter of when; preparation is the only variable you control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structured, repeatable incident response workflow protects your organization and your partners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Cross-agency coordination requires pre-defined protocols, pre-established contacts, and transparent communication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48508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of 2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 (2 of 2)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61772" y="1528681"/>
            <a:ext cx="8458200" cy="3035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MFA and verified remediation are non-negotiable minimum standards — not aspirational goals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NICE Framework provides the workforce competency map; the NJ Courts model provides a real-world implementation template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three templates you receive today are ready to adapt into your own incident response playbook or training curriculum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48508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 of 2</a:t>
            </a:r>
            <a:endParaRPr lang="en-US" sz="1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Are Taking With You Today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3: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Cybersecurity Incident — Initial Questionnaire and Checklist (de-identified).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4: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Attestation of No Intersection or Nexus Between Court and Adjacent Agency Networks (de-identified).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5.3: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Certification Regarding Cybersecurity Incident and Request for Restoration of Access (de-identified).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templates are suitable for direct adaptation into organizational incident response playbooks or workforce training curricula.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 information for the NJ Courts ISU for follow-up questions.</a:t>
            </a:r>
            <a:endParaRPr lang="en-US" sz="2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to Action — Next Steps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week: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your organization's MFA status — is it mandatory for all users on all systems?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month: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tabletop exercise from today's session with your own incident response team.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quarter: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your cross-agency communication protocols — do you have lifeboat contacts for every critical partner?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year: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 your cybersecurity training program with the NICE Workforce Framework competencies.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cyber incidents promptly — to leadership, partners, and relevant authorities (NJCCIC or equivalent).</a:t>
            </a:r>
            <a:endParaRPr lang="en-US" sz="2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Cybersecurity Framework: </a:t>
            </a: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https://www.nist.gov/cyberframework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Workforce Framework: </a:t>
            </a: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https://www.nist.gov/nice/workforce-framework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 Courts Administrative Directive #11-23 (available through NJ Courts website)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MS-ISAC: </a:t>
            </a: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https://www.cisecurity.org/ms-isac</a:t>
            </a:r>
            <a:endParaRPr lang="en-US" sz="2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4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NJCCIC: </a:t>
            </a:r>
            <a:r>
              <a:rPr lang="en-US" sz="24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https://www.cyber.nj.gov</a:t>
            </a:r>
            <a:endParaRPr lang="en-US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7519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 and Closing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457200" y="1447870"/>
            <a:ext cx="804672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welcome — on any aspect of the NJ Courts model, templates, the NICE Framework, or workforce development.</a:t>
            </a:r>
            <a:endParaRPr lang="en-US" sz="2200" dirty="0"/>
          </a:p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200" dirty="0"/>
          </a:p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materials will be available for download: templates, slide deck, and reference list.</a:t>
            </a:r>
            <a:endParaRPr lang="en-US" sz="2200" dirty="0"/>
          </a:p>
          <a:p>
            <a:pPr marL="0" indent="0" algn="l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 for your engagement today.</a:t>
            </a:r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9DF39D-03AD-3498-4399-FB9142651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496" y="4092150"/>
            <a:ext cx="3554276" cy="9022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373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Threat Landscape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40080" y="278892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Session Matters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Landscape — The Stakes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is the #1 target for ransomware globally.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ransomware attack: days to weeks of downtime — only 4% of victims recover all data.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exfiltration now occurs in over 77% of ransomware cases (up from 40% in 2019).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 systems are high-value targets: case data, personal information, financial records, and public trust.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 examples: Pennsylvania Courts (DDoS, Feb 2024), Orleans Parish Sheriff (Sept 2025), Nevada state government (Aug 2025), federal courts forced to paper filing (Aug 2025).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Landscape — Who Is Attacking and How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078992"/>
            <a:ext cx="8458200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actors range from criminal organizations to nation-states to insiders.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vectors: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phishing, spearphishing, business email compromise (BEC), malware, ransomware, and quishing (QR code phishing).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is enabling a broader, less-skilled attacker population to execute increasingly convincing attacks.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Deepfakes and generative AI are emerging as tools for fraud, disinformation, and social engineering.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human element remains the most exploited vulnerability.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C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7373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Theme 1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640080" y="278892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dirty="0">
                <a:solidFill>
                  <a:srgbClr val="A0C4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Workflows in Practice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Response — Key Principles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279133" y="1078992"/>
            <a:ext cx="8755139" cy="39364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Effective incident response is a defined, repeatable process — not improvisation.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</a:t>
            </a:r>
            <a:r>
              <a:rPr lang="en-US" sz="2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 → IDENTIFY → PROTECT → DETECT → RESPOND → RECOVER Cybersecurity </a:t>
            </a: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provides the operational spine.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phase requires pre-defined roles, tools, and communication protocols.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readiness depends on staff knowing their role in each phase before an incident occurs.</a:t>
            </a:r>
            <a:endParaRPr lang="en-US" sz="2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NJ Courts ISU has operationalized this across 21 counties, 500+ municipal courts, hundreds of law enforcement agencies, and 75,000+ active attorneys.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A8A"/>
          </a:solidFill>
          <a:ln w="12700">
            <a:solidFill>
              <a:srgbClr val="0D7A8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960120"/>
          </a:xfrm>
          <a:prstGeom prst="rect">
            <a:avLst/>
          </a:prstGeom>
          <a:solidFill>
            <a:srgbClr val="1C2B4A"/>
          </a:solidFill>
          <a:ln w="12700">
            <a:solidFill>
              <a:srgbClr val="1C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47472" y="73152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NJ Courts Incident Response Workflow (Steps 1–3)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385011" y="1322615"/>
            <a:ext cx="8649261" cy="3640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6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Discovery/Alert: </a:t>
            </a: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Incident identified by affected user or ISU monitoring; reported to the courts.</a:t>
            </a:r>
            <a:endParaRPr lang="en-US" sz="2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6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Immediate Containment: </a:t>
            </a: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Quarantine of affected email addresses; blocking of domain; suspension of Judiciary system access for all implicated users.</a:t>
            </a:r>
            <a:endParaRPr lang="en-US" sz="26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26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Intake and Assessment: </a:t>
            </a:r>
            <a:r>
              <a:rPr lang="en-US" sz="26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ISU deploys Initial Questionnaire and Checklist (Template 3); incident typed, scoped, and assessed.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4850892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 of 2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2847</Words>
  <Application>Microsoft Office PowerPoint</Application>
  <PresentationFormat>On-screen Show (16:9)</PresentationFormat>
  <Paragraphs>247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Incident Response to Ecosystem Resilience</dc:title>
  <dc:subject>PptxGenJS Presentation</dc:subject>
  <dc:creator>Dana Ortiz-Tulla</dc:creator>
  <cp:lastModifiedBy>Dana Ortiz-Tulla</cp:lastModifiedBy>
  <cp:revision>4</cp:revision>
  <dcterms:created xsi:type="dcterms:W3CDTF">2026-05-15T16:43:33Z</dcterms:created>
  <dcterms:modified xsi:type="dcterms:W3CDTF">2026-05-21T12:43:49Z</dcterms:modified>
</cp:coreProperties>
</file>