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0"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5143500" type="screen16x9"/>
  <p:notesSz cx="5143500" cy="9144000"/>
  <p:embeddedFontLst>
    <p:embeddedFont>
      <p:font typeface="Ubuntu" panose="020B050403060203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essa Leker" userId="S::vleker@fiu.edu::9a7544c8-65e2-4991-81b9-bc34ae04a596" providerId="AD" clId="Web-{D2F0FFF9-71AA-32A7-0AF4-2C0CCE967073}"/>
    <pc:docChg chg="mod modMainMaster">
      <pc:chgData name="Vanessa Leker" userId="S::vleker@fiu.edu::9a7544c8-65e2-4991-81b9-bc34ae04a596" providerId="AD" clId="Web-{D2F0FFF9-71AA-32A7-0AF4-2C0CCE967073}" dt="2026-05-31T16:18:38.040" v="1" actId="33475"/>
      <pc:docMkLst>
        <pc:docMk/>
      </pc:docMkLst>
      <pc:sldMasterChg chg="addSp">
        <pc:chgData name="Vanessa Leker" userId="S::vleker@fiu.edu::9a7544c8-65e2-4991-81b9-bc34ae04a596" providerId="AD" clId="Web-{D2F0FFF9-71AA-32A7-0AF4-2C0CCE967073}" dt="2026-05-31T16:18:38.040" v="0" actId="33475"/>
        <pc:sldMasterMkLst>
          <pc:docMk/>
          <pc:sldMasterMk cId="0" sldId="2147483650"/>
        </pc:sldMasterMkLst>
        <pc:spChg chg="add">
          <ac:chgData name="Vanessa Leker" userId="S::vleker@fiu.edu::9a7544c8-65e2-4991-81b9-bc34ae04a596" providerId="AD" clId="Web-{D2F0FFF9-71AA-32A7-0AF4-2C0CCE967073}" dt="2026-05-31T16:18:38.040" v="0" actId="33475"/>
          <ac:spMkLst>
            <pc:docMk/>
            <pc:sldMasterMk cId="0" sldId="2147483650"/>
            <ac:spMk id="3" creationId="{40903436-66B9-FEDA-DDE4-26318344204A}"/>
          </ac:spMkLst>
        </pc:sp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
        <p:cNvGrpSpPr/>
        <p:nvPr/>
      </p:nvGrpSpPr>
      <p:grpSpPr>
        <a:xfrm>
          <a:off x="0" y="0"/>
          <a:ext cx="0" cy="0"/>
          <a:chOff x="0" y="0"/>
          <a:chExt cx="0" cy="0"/>
        </a:xfrm>
      </p:grpSpPr>
      <p:sp>
        <p:nvSpPr>
          <p:cNvPr id="13" name="Google Shape;1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 name="Google Shape;1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30 m presentation scope:</a:t>
            </a:r>
            <a:br>
              <a:rPr lang="en-US"/>
            </a:br>
            <a:br>
              <a:rPr lang="en-US"/>
            </a:br>
            <a:r>
              <a:rPr lang="en-US"/>
              <a:t>me: ~20m, faisal: ~10-15m; </a:t>
            </a:r>
            <a:endParaRPr/>
          </a:p>
          <a:p>
            <a:pPr marL="0" lvl="0" indent="0" algn="l" rtl="0">
              <a:spcBef>
                <a:spcPts val="0"/>
              </a:spcBef>
              <a:spcAft>
                <a:spcPts val="0"/>
              </a:spcAft>
              <a:buNone/>
            </a:pPr>
            <a:endParaRPr/>
          </a:p>
          <a:p>
            <a:pPr marL="0" lvl="0" indent="0" algn="l" rtl="0">
              <a:spcBef>
                <a:spcPts val="0"/>
              </a:spcBef>
              <a:spcAft>
                <a:spcPts val="0"/>
              </a:spcAft>
              <a:buNone/>
            </a:pPr>
            <a:r>
              <a:rPr lang="en-US"/>
              <a:t>20m → 10m → 5m</a:t>
            </a:r>
            <a:endParaRPr/>
          </a:p>
        </p:txBody>
      </p:sp>
      <p:sp>
        <p:nvSpPr>
          <p:cNvPr id="15" name="Google Shape;1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e3e10333d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g3e3e10333dc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g3e3e10333dc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97b3805efb_2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g397b3805efb_2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g397b3805efb_2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97b3805efb_2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397b3805efb_2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network diagram is helpful. network diagram can communicate what was actually being set up at home to give audience sense of what it looks like</a:t>
            </a:r>
            <a:endParaRPr/>
          </a:p>
        </p:txBody>
      </p:sp>
      <p:sp>
        <p:nvSpPr>
          <p:cNvPr id="134" name="Google Shape;134;g397b3805efb_2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e3a6249f68_1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3e3a6249f68_1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g3e3a6249f68_1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e3a6249f68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g3e3a6249f68_1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g3e3a6249f68_1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e3a6249f68_1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3e3a6249f68_1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g3e3a6249f68_1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e3a6249f68_1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g3e3a6249f68_1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g3e3a6249f68_1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
        <p:cNvGrpSpPr/>
        <p:nvPr/>
      </p:nvGrpSpPr>
      <p:grpSpPr>
        <a:xfrm>
          <a:off x="0" y="0"/>
          <a:ext cx="0" cy="0"/>
          <a:chOff x="0" y="0"/>
          <a:chExt cx="0" cy="0"/>
        </a:xfrm>
      </p:grpSpPr>
      <p:sp>
        <p:nvSpPr>
          <p:cNvPr id="26" name="Google Shape;2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 name="Google Shape;2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 name="Google Shape;2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e3a6249f68_1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3e3a6249f68_1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g3e3a6249f68_1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e35e3b7392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3e35e3b7392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g3e35e3b7392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e3a6249f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g3e3a6249f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3e3a6249f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3e3e10333dc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g3e3e10333dc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stakes in lost </a:t>
            </a:r>
            <a:endParaRPr/>
          </a:p>
        </p:txBody>
      </p:sp>
      <p:sp>
        <p:nvSpPr>
          <p:cNvPr id="261" name="Google Shape;261;g3e3e10333dc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e36fedd5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g3e36fedd5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g3e36fedd5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 name="Google Shape;3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 name="Google Shape;3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db708950cb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g3db708950cb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emphasize the kali box persistence and how reset button takes you back to square 1</a:t>
            </a:r>
            <a:endParaRPr/>
          </a:p>
        </p:txBody>
      </p:sp>
      <p:sp>
        <p:nvSpPr>
          <p:cNvPr id="302" name="Google Shape;302;g3db708950cb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db708950cb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3db708950cb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g3db708950cb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e36fedd5c9_0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e36fedd5c9_0_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g3e36fedd5c9_0_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e3e10333dc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3e3e10333dc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g3e3e10333dc_0_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e5114c5e5c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g3e5114c5e5c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depends on if evolve has the type 2 here</a:t>
            </a:r>
            <a:endParaRPr/>
          </a:p>
        </p:txBody>
      </p:sp>
      <p:sp>
        <p:nvSpPr>
          <p:cNvPr id="350" name="Google Shape;350;g3e5114c5e5c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educators: look at your labs in class; think about making changes where students use their own resources to set up labs at home. .e.g. they use own personal aws architecture. free tier machines with no cost to institution. instead of just using preconfig. labs, have students set up a free tier aws/gc/azure env. more practical assignments. for professors who use the preconfigured network to teach, but for assignments they can use their own environments. </a:t>
            </a:r>
            <a:endParaRPr/>
          </a:p>
        </p:txBody>
      </p:sp>
      <p:sp>
        <p:nvSpPr>
          <p:cNvPr id="366" name="Google Shape;36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g3db7f84e97b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 name="Google Shape;46;g3db7f84e97b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 name="Google Shape;47;g3db7f84e97b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 name="Google Shape;5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before the lab section, examples of students make mistakes and consequence expand. talk about how I was terrified to change firewall settings and constantly asked my supervisors what to change</a:t>
            </a:r>
            <a:endParaRPr/>
          </a:p>
        </p:txBody>
      </p:sp>
      <p:sp>
        <p:nvSpPr>
          <p:cNvPr id="56" name="Google Shape;5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 name="Google Shape;6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most engagements are narrowly scoped </a:t>
            </a:r>
            <a:endParaRPr/>
          </a:p>
        </p:txBody>
      </p:sp>
      <p:sp>
        <p:nvSpPr>
          <p:cNvPr id="67" name="Google Shape;6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two kinds of cyber professionals</a:t>
            </a:r>
            <a:endParaRPr/>
          </a:p>
        </p:txBody>
      </p:sp>
      <p:sp>
        <p:nvSpPr>
          <p:cNvPr id="77" name="Google Shape;7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db7f84e97b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g3db7f84e97b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g3db7f84e97b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 OR ‘1’=1</a:t>
            </a:r>
            <a:endParaRPr/>
          </a:p>
        </p:txBody>
      </p:sp>
      <p:sp>
        <p:nvSpPr>
          <p:cNvPr id="97" name="Google Shape;9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sp>
        <p:nvSpPr>
          <p:cNvPr id="3" name="TextBox 2">
            <a:extLst>
              <a:ext uri="{FF2B5EF4-FFF2-40B4-BE49-F238E27FC236}">
                <a16:creationId xmlns:a16="http://schemas.microsoft.com/office/drawing/2014/main" id="{40903436-66B9-FEDA-DDE4-26318344204A}"/>
              </a:ext>
            </a:extLst>
          </p:cNvPr>
          <p:cNvSpPr txBox="1"/>
          <p:nvPr>
            <p:extLst>
              <p:ext uri="{1162E1C5-73C7-4A58-AE30-91384D911F3F}">
                <p184:classification xmlns:p184="http://schemas.microsoft.com/office/powerpoint/2018/4/main" val="ftr"/>
              </p:ext>
            </p:extLst>
          </p:nvPr>
        </p:nvSpPr>
        <p:spPr>
          <a:xfrm>
            <a:off x="3974275" y="4897120"/>
            <a:ext cx="1227137"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FIU - Internal Data</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16"/>
        <p:cNvGrpSpPr/>
        <p:nvPr/>
      </p:nvGrpSpPr>
      <p:grpSpPr>
        <a:xfrm>
          <a:off x="0" y="0"/>
          <a:ext cx="0" cy="0"/>
          <a:chOff x="0" y="0"/>
          <a:chExt cx="0" cy="0"/>
        </a:xfrm>
      </p:grpSpPr>
      <p:sp>
        <p:nvSpPr>
          <p:cNvPr id="17" name="Google Shape;17;p4"/>
          <p:cNvSpPr/>
          <p:nvPr/>
        </p:nvSpPr>
        <p:spPr>
          <a:xfrm>
            <a:off x="0" y="0"/>
            <a:ext cx="9144000" cy="5143500"/>
          </a:xfrm>
          <a:prstGeom prst="rect">
            <a:avLst/>
          </a:prstGeom>
          <a:solidFill>
            <a:srgbClr val="0D1B2A"/>
          </a:solidFill>
          <a:ln w="12700" cap="flat" cmpd="sng">
            <a:solidFill>
              <a:srgbClr val="0D1B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18" name="Google Shape;18;p4"/>
          <p:cNvSpPr/>
          <p:nvPr/>
        </p:nvSpPr>
        <p:spPr>
          <a:xfrm>
            <a:off x="0" y="3474720"/>
            <a:ext cx="9144000" cy="1668780"/>
          </a:xfrm>
          <a:prstGeom prst="rect">
            <a:avLst/>
          </a:prstGeom>
          <a:solidFill>
            <a:srgbClr val="1B4F72"/>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19" name="Google Shape;19;p4"/>
          <p:cNvSpPr/>
          <p:nvPr/>
        </p:nvSpPr>
        <p:spPr>
          <a:xfrm>
            <a:off x="457200" y="457200"/>
            <a:ext cx="8229600" cy="914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4000"/>
              <a:buFont typeface="Calibri"/>
              <a:buNone/>
            </a:pPr>
            <a:r>
              <a:rPr lang="en-US" sz="4000" b="1" i="0" u="none" strike="noStrike" cap="none">
                <a:solidFill>
                  <a:srgbClr val="FFFFFF"/>
                </a:solidFill>
                <a:latin typeface="Ubuntu"/>
                <a:ea typeface="Ubuntu"/>
                <a:cs typeface="Ubuntu"/>
                <a:sym typeface="Ubuntu"/>
              </a:rPr>
              <a:t>When Labs Have Stakes:</a:t>
            </a:r>
            <a:endParaRPr sz="4000" i="0" u="none" strike="noStrike" cap="none">
              <a:solidFill>
                <a:schemeClr val="dk1"/>
              </a:solidFill>
              <a:latin typeface="Ubuntu"/>
              <a:ea typeface="Ubuntu"/>
              <a:cs typeface="Ubuntu"/>
              <a:sym typeface="Ubuntu"/>
            </a:endParaRPr>
          </a:p>
        </p:txBody>
      </p:sp>
      <p:sp>
        <p:nvSpPr>
          <p:cNvPr id="20" name="Google Shape;20;p4"/>
          <p:cNvSpPr/>
          <p:nvPr/>
        </p:nvSpPr>
        <p:spPr>
          <a:xfrm>
            <a:off x="457200" y="1325880"/>
            <a:ext cx="822960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9CCE3"/>
              </a:buClr>
              <a:buSzPts val="2400"/>
              <a:buFont typeface="Calibri"/>
              <a:buNone/>
            </a:pPr>
            <a:r>
              <a:rPr lang="en-US" sz="2400" i="1" u="none" strike="noStrike" cap="none">
                <a:solidFill>
                  <a:srgbClr val="A9CCE3"/>
                </a:solidFill>
                <a:latin typeface="Ubuntu"/>
                <a:ea typeface="Ubuntu"/>
                <a:cs typeface="Ubuntu"/>
                <a:sym typeface="Ubuntu"/>
              </a:rPr>
              <a:t>Teaching Cybersecurity Through Real Consequences</a:t>
            </a:r>
            <a:endParaRPr sz="2400" i="0" u="none" strike="noStrike" cap="none">
              <a:solidFill>
                <a:schemeClr val="dk1"/>
              </a:solidFill>
              <a:latin typeface="Ubuntu"/>
              <a:ea typeface="Ubuntu"/>
              <a:cs typeface="Ubuntu"/>
              <a:sym typeface="Ubuntu"/>
            </a:endParaRPr>
          </a:p>
        </p:txBody>
      </p:sp>
      <p:sp>
        <p:nvSpPr>
          <p:cNvPr id="21" name="Google Shape;21;p4"/>
          <p:cNvSpPr/>
          <p:nvPr/>
        </p:nvSpPr>
        <p:spPr>
          <a:xfrm>
            <a:off x="457200" y="2194560"/>
            <a:ext cx="22860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22" name="Google Shape;22;p4"/>
          <p:cNvSpPr/>
          <p:nvPr/>
        </p:nvSpPr>
        <p:spPr>
          <a:xfrm>
            <a:off x="457200" y="3657600"/>
            <a:ext cx="82296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600"/>
              <a:buFont typeface="Calibri"/>
              <a:buNone/>
            </a:pPr>
            <a:r>
              <a:rPr lang="en-US" sz="1600" b="1" i="0" u="none" strike="noStrike" cap="none">
                <a:solidFill>
                  <a:srgbClr val="FFFFFF"/>
                </a:solidFill>
                <a:latin typeface="Ubuntu"/>
                <a:ea typeface="Ubuntu"/>
                <a:cs typeface="Ubuntu"/>
                <a:sym typeface="Ubuntu"/>
              </a:rPr>
              <a:t>Ian Sun  |  Boston University</a:t>
            </a:r>
            <a:endParaRPr sz="1600" i="0" u="none" strike="noStrike" cap="none">
              <a:solidFill>
                <a:schemeClr val="dk1"/>
              </a:solidFill>
              <a:latin typeface="Ubuntu"/>
              <a:ea typeface="Ubuntu"/>
              <a:cs typeface="Ubuntu"/>
              <a:sym typeface="Ubuntu"/>
            </a:endParaRPr>
          </a:p>
        </p:txBody>
      </p:sp>
      <p:sp>
        <p:nvSpPr>
          <p:cNvPr id="23" name="Google Shape;23;p4"/>
          <p:cNvSpPr/>
          <p:nvPr/>
        </p:nvSpPr>
        <p:spPr>
          <a:xfrm>
            <a:off x="457200" y="4069080"/>
            <a:ext cx="82296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9CCE3"/>
              </a:buClr>
              <a:buSzPts val="1600"/>
              <a:buFont typeface="Calibri"/>
              <a:buNone/>
            </a:pPr>
            <a:r>
              <a:rPr lang="en-US" sz="1600" i="0" u="none" strike="noStrike" cap="none">
                <a:solidFill>
                  <a:srgbClr val="A9CCE3"/>
                </a:solidFill>
                <a:latin typeface="Ubuntu"/>
                <a:ea typeface="Ubuntu"/>
                <a:cs typeface="Ubuntu"/>
                <a:sym typeface="Ubuntu"/>
              </a:rPr>
              <a:t>Dr. Faisal Abdullah  |  Evolve Security Academy</a:t>
            </a:r>
            <a:endParaRPr sz="1600" i="0" u="none" strike="noStrike" cap="none">
              <a:solidFill>
                <a:schemeClr val="dk1"/>
              </a:solidFill>
              <a:latin typeface="Ubuntu"/>
              <a:ea typeface="Ubuntu"/>
              <a:cs typeface="Ubuntu"/>
              <a:sym typeface="Ubuntu"/>
            </a:endParaRPr>
          </a:p>
        </p:txBody>
      </p:sp>
      <p:sp>
        <p:nvSpPr>
          <p:cNvPr id="24" name="Google Shape;24;p4"/>
          <p:cNvSpPr/>
          <p:nvPr/>
        </p:nvSpPr>
        <p:spPr>
          <a:xfrm>
            <a:off x="457200" y="4480560"/>
            <a:ext cx="82296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8C8D"/>
              </a:buClr>
              <a:buSzPts val="1300"/>
              <a:buFont typeface="Calibri"/>
              <a:buNone/>
            </a:pPr>
            <a:r>
              <a:rPr lang="en-US" sz="1300" i="0" u="none" strike="noStrike" cap="none">
                <a:solidFill>
                  <a:srgbClr val="7F8C8D"/>
                </a:solidFill>
                <a:latin typeface="Ubuntu"/>
                <a:ea typeface="Ubuntu"/>
                <a:cs typeface="Ubuntu"/>
                <a:sym typeface="Ubuntu"/>
              </a:rPr>
              <a:t>NICE Conference and Expo 2026  |  Philadelphia, PA  |  June 2, 2026</a:t>
            </a:r>
            <a:endParaRPr sz="1300" i="0" u="none" strike="noStrike" cap="none">
              <a:solidFill>
                <a:schemeClr val="dk1"/>
              </a:solidFill>
              <a:latin typeface="Ubuntu"/>
              <a:ea typeface="Ubuntu"/>
              <a:cs typeface="Ubuntu"/>
              <a:sym typeface="Ubuntu"/>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Shape 117"/>
        <p:cNvGrpSpPr/>
        <p:nvPr/>
      </p:nvGrpSpPr>
      <p:grpSpPr>
        <a:xfrm>
          <a:off x="0" y="0"/>
          <a:ext cx="0" cy="0"/>
          <a:chOff x="0" y="0"/>
          <a:chExt cx="0" cy="0"/>
        </a:xfrm>
      </p:grpSpPr>
      <p:sp>
        <p:nvSpPr>
          <p:cNvPr id="118" name="Google Shape;118;p13"/>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D1B2A"/>
              </a:buClr>
              <a:buSzPts val="2800"/>
              <a:buFont typeface="Calibri"/>
              <a:buNone/>
            </a:pPr>
            <a:r>
              <a:rPr lang="en-US" sz="2800" b="1">
                <a:solidFill>
                  <a:srgbClr val="0D1B2A"/>
                </a:solidFill>
                <a:latin typeface="Ubuntu"/>
                <a:ea typeface="Ubuntu"/>
                <a:cs typeface="Ubuntu"/>
                <a:sym typeface="Ubuntu"/>
              </a:rPr>
              <a:t>Why this matters more now</a:t>
            </a:r>
            <a:endParaRPr sz="2800" i="0" u="none" strike="noStrike" cap="none">
              <a:solidFill>
                <a:schemeClr val="dk1"/>
              </a:solidFill>
              <a:latin typeface="Ubuntu"/>
              <a:ea typeface="Ubuntu"/>
              <a:cs typeface="Ubuntu"/>
              <a:sym typeface="Ubuntu"/>
            </a:endParaRPr>
          </a:p>
        </p:txBody>
      </p:sp>
      <p:sp>
        <p:nvSpPr>
          <p:cNvPr id="119" name="Google Shape;119;p13"/>
          <p:cNvSpPr/>
          <p:nvPr/>
        </p:nvSpPr>
        <p:spPr>
          <a:xfrm>
            <a:off x="457200" y="100584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120" name="Google Shape;120;p13"/>
          <p:cNvSpPr/>
          <p:nvPr/>
        </p:nvSpPr>
        <p:spPr>
          <a:xfrm>
            <a:off x="457200" y="1097280"/>
            <a:ext cx="8229600" cy="822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D1B2A"/>
              </a:buClr>
              <a:buSzPts val="1700"/>
              <a:buFont typeface="Calibri"/>
              <a:buNone/>
            </a:pPr>
            <a:r>
              <a:rPr lang="en-US" sz="1700" i="1">
                <a:solidFill>
                  <a:srgbClr val="0D1B2A"/>
                </a:solidFill>
                <a:latin typeface="Ubuntu"/>
                <a:ea typeface="Ubuntu"/>
                <a:cs typeface="Ubuntu"/>
                <a:sym typeface="Ubuntu"/>
              </a:rPr>
              <a:t>With AI saturating the training landscape…</a:t>
            </a:r>
            <a:endParaRPr sz="1700" i="0" u="none" strike="noStrike" cap="none">
              <a:solidFill>
                <a:schemeClr val="dk1"/>
              </a:solidFill>
              <a:latin typeface="Ubuntu"/>
              <a:ea typeface="Ubuntu"/>
              <a:cs typeface="Ubuntu"/>
              <a:sym typeface="Ubuntu"/>
            </a:endParaRPr>
          </a:p>
        </p:txBody>
      </p:sp>
      <p:sp>
        <p:nvSpPr>
          <p:cNvPr id="121" name="Google Shape;121;p13"/>
          <p:cNvSpPr/>
          <p:nvPr/>
        </p:nvSpPr>
        <p:spPr>
          <a:xfrm>
            <a:off x="640075" y="1920251"/>
            <a:ext cx="7772400" cy="1891500"/>
          </a:xfrm>
          <a:prstGeom prst="rect">
            <a:avLst/>
          </a:prstGeom>
          <a:noFill/>
          <a:ln>
            <a:noFill/>
          </a:ln>
        </p:spPr>
        <p:txBody>
          <a:bodyPr spcFirstLastPara="1" wrap="square" lIns="0" tIns="0" rIns="0" bIns="0" anchor="t" anchorCtr="0">
            <a:noAutofit/>
          </a:bodyPr>
          <a:lstStyle/>
          <a:p>
            <a:pPr marL="342900" marR="0" lvl="0" indent="-342900" algn="l" rtl="0">
              <a:lnSpc>
                <a:spcPct val="115000"/>
              </a:lnSpc>
              <a:spcBef>
                <a:spcPts val="0"/>
              </a:spcBef>
              <a:spcAft>
                <a:spcPts val="0"/>
              </a:spcAft>
              <a:buClr>
                <a:srgbClr val="0D1B2A"/>
              </a:buClr>
              <a:buSzPts val="1500"/>
              <a:buFont typeface="Ubuntu"/>
              <a:buChar char="•"/>
            </a:pPr>
            <a:r>
              <a:rPr lang="en-US" sz="1500">
                <a:solidFill>
                  <a:srgbClr val="0D1B2A"/>
                </a:solidFill>
                <a:latin typeface="Ubuntu"/>
                <a:ea typeface="Ubuntu"/>
                <a:cs typeface="Ubuntu"/>
                <a:sym typeface="Ubuntu"/>
              </a:rPr>
              <a:t>AI made skill acquisition cheap </a:t>
            </a:r>
            <a:endParaRPr sz="1500">
              <a:solidFill>
                <a:srgbClr val="0D1B2A"/>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500"/>
              <a:buFont typeface="Ubuntu"/>
              <a:buChar char="•"/>
            </a:pPr>
            <a:r>
              <a:rPr lang="en-US" sz="1500">
                <a:solidFill>
                  <a:srgbClr val="0D1B2A"/>
                </a:solidFill>
                <a:latin typeface="Ubuntu"/>
                <a:ea typeface="Ubuntu"/>
                <a:cs typeface="Ubuntu"/>
                <a:sym typeface="Ubuntu"/>
              </a:rPr>
              <a:t>Judgment didn't get cheaper </a:t>
            </a:r>
            <a:endParaRPr sz="1500">
              <a:solidFill>
                <a:srgbClr val="0D1B2A"/>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500"/>
              <a:buFont typeface="Ubuntu"/>
              <a:buChar char="•"/>
            </a:pPr>
            <a:r>
              <a:rPr lang="en-US" sz="1500">
                <a:solidFill>
                  <a:srgbClr val="0D1B2A"/>
                </a:solidFill>
                <a:latin typeface="Ubuntu"/>
                <a:ea typeface="Ubuntu"/>
                <a:cs typeface="Ubuntu"/>
                <a:sym typeface="Ubuntu"/>
              </a:rPr>
              <a:t>Training apparatus targets the wrong scarcity </a:t>
            </a:r>
            <a:endParaRPr sz="1500">
              <a:solidFill>
                <a:srgbClr val="0D1B2A"/>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500"/>
              <a:buFont typeface="Ubuntu"/>
              <a:buChar char="•"/>
            </a:pPr>
            <a:r>
              <a:rPr lang="en-US" sz="1500">
                <a:solidFill>
                  <a:srgbClr val="0D1B2A"/>
                </a:solidFill>
                <a:latin typeface="Ubuntu"/>
                <a:ea typeface="Ubuntu"/>
                <a:cs typeface="Ubuntu"/>
                <a:sym typeface="Ubuntu"/>
              </a:rPr>
              <a:t>The tiers that build judgment are the ones that still pay </a:t>
            </a:r>
            <a:endParaRPr sz="1500">
              <a:solidFill>
                <a:srgbClr val="0D1B2A"/>
              </a:solidFill>
              <a:latin typeface="Ubuntu"/>
              <a:ea typeface="Ubuntu"/>
              <a:cs typeface="Ubuntu"/>
              <a:sym typeface="Ubuntu"/>
            </a:endParaRPr>
          </a:p>
          <a:p>
            <a:pPr marL="0" marR="0" lvl="0" indent="0" algn="l" rtl="0">
              <a:lnSpc>
                <a:spcPct val="115000"/>
              </a:lnSpc>
              <a:spcBef>
                <a:spcPts val="0"/>
              </a:spcBef>
              <a:spcAft>
                <a:spcPts val="0"/>
              </a:spcAft>
              <a:buNone/>
            </a:pPr>
            <a:endParaRPr sz="1500">
              <a:solidFill>
                <a:srgbClr val="0D1B2A"/>
              </a:solidFill>
              <a:latin typeface="Ubuntu"/>
              <a:ea typeface="Ubuntu"/>
              <a:cs typeface="Ubuntu"/>
              <a:sym typeface="Ubuntu"/>
            </a:endParaRPr>
          </a:p>
          <a:p>
            <a:pPr marL="0" marR="0" lvl="0" indent="0" algn="l" rtl="0">
              <a:lnSpc>
                <a:spcPct val="115000"/>
              </a:lnSpc>
              <a:spcBef>
                <a:spcPts val="0"/>
              </a:spcBef>
              <a:spcAft>
                <a:spcPts val="0"/>
              </a:spcAft>
              <a:buNone/>
            </a:pPr>
            <a:endParaRPr sz="1500" b="1">
              <a:solidFill>
                <a:srgbClr val="0D1B2A"/>
              </a:solidFill>
              <a:latin typeface="Ubuntu"/>
              <a:ea typeface="Ubuntu"/>
              <a:cs typeface="Ubuntu"/>
              <a:sym typeface="Ubuntu"/>
            </a:endParaRPr>
          </a:p>
          <a:p>
            <a:pPr marL="0" marR="0" lvl="0" indent="0" algn="l" rtl="0">
              <a:lnSpc>
                <a:spcPct val="115000"/>
              </a:lnSpc>
              <a:spcBef>
                <a:spcPts val="0"/>
              </a:spcBef>
              <a:spcAft>
                <a:spcPts val="0"/>
              </a:spcAft>
              <a:buNone/>
            </a:pPr>
            <a:endParaRPr sz="1500">
              <a:solidFill>
                <a:srgbClr val="0D1B2A"/>
              </a:solidFill>
              <a:latin typeface="Ubuntu"/>
              <a:ea typeface="Ubuntu"/>
              <a:cs typeface="Ubuntu"/>
              <a:sym typeface="Ubuntu"/>
            </a:endParaRPr>
          </a:p>
        </p:txBody>
      </p:sp>
      <p:sp>
        <p:nvSpPr>
          <p:cNvPr id="122" name="Google Shape;122;p13"/>
          <p:cNvSpPr txBox="1"/>
          <p:nvPr/>
        </p:nvSpPr>
        <p:spPr>
          <a:xfrm>
            <a:off x="640075" y="3130750"/>
            <a:ext cx="5223000" cy="415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500" b="1">
                <a:solidFill>
                  <a:srgbClr val="0D1B2A"/>
                </a:solidFill>
                <a:latin typeface="Ubuntu"/>
                <a:ea typeface="Ubuntu"/>
                <a:cs typeface="Ubuntu"/>
                <a:sym typeface="Ubuntu"/>
              </a:rPr>
              <a:t>When skill is abundant, judgment is what remains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127"/>
        <p:cNvGrpSpPr/>
        <p:nvPr/>
      </p:nvGrpSpPr>
      <p:grpSpPr>
        <a:xfrm>
          <a:off x="0" y="0"/>
          <a:ext cx="0" cy="0"/>
          <a:chOff x="0" y="0"/>
          <a:chExt cx="0" cy="0"/>
        </a:xfrm>
      </p:grpSpPr>
      <p:sp>
        <p:nvSpPr>
          <p:cNvPr id="128" name="Google Shape;128;p14"/>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libri"/>
              <a:buNone/>
            </a:pPr>
            <a:r>
              <a:rPr lang="en-US" sz="3400" b="1">
                <a:solidFill>
                  <a:srgbClr val="FFFFFF"/>
                </a:solidFill>
                <a:latin typeface="Ubuntu"/>
                <a:ea typeface="Ubuntu"/>
                <a:cs typeface="Ubuntu"/>
                <a:sym typeface="Ubuntu"/>
              </a:rPr>
              <a:t>Why I built this lab with stakes</a:t>
            </a:r>
            <a:endParaRPr sz="3400" i="0" u="none" strike="noStrike" cap="none">
              <a:solidFill>
                <a:schemeClr val="dk1"/>
              </a:solidFill>
              <a:latin typeface="Ubuntu"/>
              <a:ea typeface="Ubuntu"/>
              <a:cs typeface="Ubuntu"/>
              <a:sym typeface="Ubuntu"/>
            </a:endParaRPr>
          </a:p>
        </p:txBody>
      </p:sp>
      <p:sp>
        <p:nvSpPr>
          <p:cNvPr id="129" name="Google Shape;129;p14"/>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130" name="Google Shape;130;p14"/>
          <p:cNvSpPr/>
          <p:nvPr/>
        </p:nvSpPr>
        <p:spPr>
          <a:xfrm>
            <a:off x="640080" y="1234440"/>
            <a:ext cx="7772400" cy="3200400"/>
          </a:xfrm>
          <a:prstGeom prst="rect">
            <a:avLst/>
          </a:prstGeom>
          <a:noFill/>
          <a:ln>
            <a:noFill/>
          </a:ln>
        </p:spPr>
        <p:txBody>
          <a:bodyPr spcFirstLastPara="1" wrap="square" lIns="0" tIns="0" rIns="0" bIns="0" anchor="t" anchorCtr="0">
            <a:noAutofit/>
          </a:bodyPr>
          <a:lstStyle/>
          <a:p>
            <a:pPr marL="457200" marR="0" lvl="0" indent="-349250" algn="l" rtl="0">
              <a:lnSpc>
                <a:spcPct val="115000"/>
              </a:lnSpc>
              <a:spcBef>
                <a:spcPts val="0"/>
              </a:spcBef>
              <a:spcAft>
                <a:spcPts val="0"/>
              </a:spcAft>
              <a:buClr>
                <a:srgbClr val="A9CCE3"/>
              </a:buClr>
              <a:buSzPts val="1900"/>
              <a:buFont typeface="Ubuntu"/>
              <a:buChar char="●"/>
            </a:pPr>
            <a:r>
              <a:rPr lang="en-US" sz="1900">
                <a:solidFill>
                  <a:srgbClr val="A9CCE3"/>
                </a:solidFill>
                <a:latin typeface="Ubuntu"/>
                <a:ea typeface="Ubuntu"/>
                <a:cs typeface="Ubuntu"/>
                <a:sym typeface="Ubuntu"/>
              </a:rPr>
              <a:t>Internship ended, access went away</a:t>
            </a:r>
            <a:endParaRPr sz="1900">
              <a:solidFill>
                <a:srgbClr val="A9CCE3"/>
              </a:solidFill>
              <a:latin typeface="Ubuntu"/>
              <a:ea typeface="Ubuntu"/>
              <a:cs typeface="Ubuntu"/>
              <a:sym typeface="Ubuntu"/>
            </a:endParaRPr>
          </a:p>
          <a:p>
            <a:pPr marL="457200" marR="0" lvl="0" indent="-349250" algn="l" rtl="0">
              <a:lnSpc>
                <a:spcPct val="115000"/>
              </a:lnSpc>
              <a:spcBef>
                <a:spcPts val="0"/>
              </a:spcBef>
              <a:spcAft>
                <a:spcPts val="0"/>
              </a:spcAft>
              <a:buClr>
                <a:srgbClr val="A9CCE3"/>
              </a:buClr>
              <a:buSzPts val="1900"/>
              <a:buFont typeface="Ubuntu"/>
              <a:buChar char="●"/>
            </a:pPr>
            <a:r>
              <a:rPr lang="en-US" sz="1900">
                <a:solidFill>
                  <a:srgbClr val="A9CCE3"/>
                </a:solidFill>
                <a:latin typeface="Ubuntu"/>
                <a:ea typeface="Ubuntu"/>
                <a:cs typeface="Ubuntu"/>
                <a:sym typeface="Ubuntu"/>
              </a:rPr>
              <a:t>Wanted to keep learning in a realistic setting</a:t>
            </a:r>
            <a:endParaRPr sz="1900">
              <a:solidFill>
                <a:srgbClr val="A9CCE3"/>
              </a:solidFill>
              <a:latin typeface="Ubuntu"/>
              <a:ea typeface="Ubuntu"/>
              <a:cs typeface="Ubuntu"/>
              <a:sym typeface="Ubuntu"/>
            </a:endParaRPr>
          </a:p>
          <a:p>
            <a:pPr marL="457200" marR="0" lvl="0" indent="-349250" algn="l" rtl="0">
              <a:lnSpc>
                <a:spcPct val="115000"/>
              </a:lnSpc>
              <a:spcBef>
                <a:spcPts val="0"/>
              </a:spcBef>
              <a:spcAft>
                <a:spcPts val="0"/>
              </a:spcAft>
              <a:buClr>
                <a:srgbClr val="A9CCE3"/>
              </a:buClr>
              <a:buSzPts val="1900"/>
              <a:buFont typeface="Ubuntu"/>
              <a:buChar char="●"/>
            </a:pPr>
            <a:r>
              <a:rPr lang="en-US" sz="1900">
                <a:solidFill>
                  <a:srgbClr val="A9CCE3"/>
                </a:solidFill>
                <a:latin typeface="Ubuntu"/>
                <a:ea typeface="Ubuntu"/>
                <a:cs typeface="Ubuntu"/>
                <a:sym typeface="Ubuntu"/>
              </a:rPr>
              <a:t>Something tied to daily life, not just a sandboxed practice environment</a:t>
            </a:r>
            <a:endParaRPr sz="1900">
              <a:solidFill>
                <a:srgbClr val="A9CCE3"/>
              </a:solidFill>
              <a:latin typeface="Ubuntu"/>
              <a:ea typeface="Ubuntu"/>
              <a:cs typeface="Ubuntu"/>
              <a:sym typeface="Ubuntu"/>
            </a:endParaRPr>
          </a:p>
          <a:p>
            <a:pPr marL="457200" marR="0" lvl="0" indent="-349250" algn="l" rtl="0">
              <a:lnSpc>
                <a:spcPct val="115000"/>
              </a:lnSpc>
              <a:spcBef>
                <a:spcPts val="0"/>
              </a:spcBef>
              <a:spcAft>
                <a:spcPts val="0"/>
              </a:spcAft>
              <a:buClr>
                <a:srgbClr val="A9CCE3"/>
              </a:buClr>
              <a:buSzPts val="1900"/>
              <a:buFont typeface="Ubuntu"/>
              <a:buChar char="●"/>
            </a:pPr>
            <a:r>
              <a:rPr lang="en-US" sz="1900">
                <a:solidFill>
                  <a:srgbClr val="A9CCE3"/>
                </a:solidFill>
                <a:latin typeface="Ubuntu"/>
                <a:ea typeface="Ubuntu"/>
                <a:cs typeface="Ubuntu"/>
                <a:sym typeface="Ubuntu"/>
              </a:rPr>
              <a:t>So I built my own</a:t>
            </a:r>
            <a:endParaRPr sz="1900">
              <a:solidFill>
                <a:srgbClr val="A9CCE3"/>
              </a:solidFill>
              <a:latin typeface="Ubuntu"/>
              <a:ea typeface="Ubuntu"/>
              <a:cs typeface="Ubuntu"/>
              <a:sym typeface="Ubuntu"/>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135"/>
        <p:cNvGrpSpPr/>
        <p:nvPr/>
      </p:nvGrpSpPr>
      <p:grpSpPr>
        <a:xfrm>
          <a:off x="0" y="0"/>
          <a:ext cx="0" cy="0"/>
          <a:chOff x="0" y="0"/>
          <a:chExt cx="0" cy="0"/>
        </a:xfrm>
      </p:grpSpPr>
      <p:sp>
        <p:nvSpPr>
          <p:cNvPr id="136" name="Google Shape;136;p15"/>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libri"/>
              <a:buNone/>
            </a:pPr>
            <a:r>
              <a:rPr lang="en-US" sz="3400" b="1" i="0" u="none" strike="noStrike" cap="none">
                <a:solidFill>
                  <a:srgbClr val="FFFFFF"/>
                </a:solidFill>
                <a:latin typeface="Ubuntu"/>
                <a:ea typeface="Ubuntu"/>
                <a:cs typeface="Ubuntu"/>
                <a:sym typeface="Ubuntu"/>
              </a:rPr>
              <a:t>The </a:t>
            </a:r>
            <a:r>
              <a:rPr lang="en-US" sz="3400" b="1">
                <a:solidFill>
                  <a:srgbClr val="FFFFFF"/>
                </a:solidFill>
                <a:latin typeface="Ubuntu"/>
                <a:ea typeface="Ubuntu"/>
                <a:cs typeface="Ubuntu"/>
                <a:sym typeface="Ubuntu"/>
              </a:rPr>
              <a:t>l</a:t>
            </a:r>
            <a:r>
              <a:rPr lang="en-US" sz="3400" b="1" i="0" u="none" strike="noStrike" cap="none">
                <a:solidFill>
                  <a:srgbClr val="FFFFFF"/>
                </a:solidFill>
                <a:latin typeface="Ubuntu"/>
                <a:ea typeface="Ubuntu"/>
                <a:cs typeface="Ubuntu"/>
                <a:sym typeface="Ubuntu"/>
              </a:rPr>
              <a:t>ab </a:t>
            </a:r>
            <a:r>
              <a:rPr lang="en-US" sz="3400" b="1">
                <a:solidFill>
                  <a:srgbClr val="FFFFFF"/>
                </a:solidFill>
                <a:latin typeface="Ubuntu"/>
                <a:ea typeface="Ubuntu"/>
                <a:cs typeface="Ubuntu"/>
                <a:sym typeface="Ubuntu"/>
              </a:rPr>
              <a:t>d</a:t>
            </a:r>
            <a:r>
              <a:rPr lang="en-US" sz="3400" b="1" i="0" u="none" strike="noStrike" cap="none">
                <a:solidFill>
                  <a:srgbClr val="FFFFFF"/>
                </a:solidFill>
                <a:latin typeface="Ubuntu"/>
                <a:ea typeface="Ubuntu"/>
                <a:cs typeface="Ubuntu"/>
                <a:sym typeface="Ubuntu"/>
              </a:rPr>
              <a:t>iagram</a:t>
            </a:r>
            <a:endParaRPr sz="3400" i="0" u="none" strike="noStrike" cap="none">
              <a:solidFill>
                <a:schemeClr val="dk1"/>
              </a:solidFill>
              <a:latin typeface="Ubuntu"/>
              <a:ea typeface="Ubuntu"/>
              <a:cs typeface="Ubuntu"/>
              <a:sym typeface="Ubuntu"/>
            </a:endParaRPr>
          </a:p>
        </p:txBody>
      </p:sp>
      <p:sp>
        <p:nvSpPr>
          <p:cNvPr id="137" name="Google Shape;137;p15"/>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8" name="Google Shape;138;p15"/>
          <p:cNvPicPr preferRelativeResize="0"/>
          <p:nvPr/>
        </p:nvPicPr>
        <p:blipFill rotWithShape="1">
          <a:blip r:embed="rId3">
            <a:alphaModFix/>
          </a:blip>
          <a:srcRect/>
          <a:stretch/>
        </p:blipFill>
        <p:spPr>
          <a:xfrm>
            <a:off x="864975" y="1179160"/>
            <a:ext cx="7414061" cy="375054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143"/>
        <p:cNvGrpSpPr/>
        <p:nvPr/>
      </p:nvGrpSpPr>
      <p:grpSpPr>
        <a:xfrm>
          <a:off x="0" y="0"/>
          <a:ext cx="0" cy="0"/>
          <a:chOff x="0" y="0"/>
          <a:chExt cx="0" cy="0"/>
        </a:xfrm>
      </p:grpSpPr>
      <p:sp>
        <p:nvSpPr>
          <p:cNvPr id="144" name="Google Shape;144;p16"/>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libri"/>
              <a:buNone/>
            </a:pPr>
            <a:r>
              <a:rPr lang="en-US" sz="3400" b="1" i="0" u="none" strike="noStrike" cap="none">
                <a:solidFill>
                  <a:srgbClr val="FFFFFF"/>
                </a:solidFill>
                <a:latin typeface="Ubuntu"/>
                <a:ea typeface="Ubuntu"/>
                <a:cs typeface="Ubuntu"/>
                <a:sym typeface="Ubuntu"/>
              </a:rPr>
              <a:t>The </a:t>
            </a:r>
            <a:r>
              <a:rPr lang="en-US" sz="3400" b="1">
                <a:solidFill>
                  <a:srgbClr val="FFFFFF"/>
                </a:solidFill>
                <a:latin typeface="Ubuntu"/>
                <a:ea typeface="Ubuntu"/>
                <a:cs typeface="Ubuntu"/>
                <a:sym typeface="Ubuntu"/>
              </a:rPr>
              <a:t>l</a:t>
            </a:r>
            <a:r>
              <a:rPr lang="en-US" sz="3400" b="1" i="0" u="none" strike="noStrike" cap="none">
                <a:solidFill>
                  <a:srgbClr val="FFFFFF"/>
                </a:solidFill>
                <a:latin typeface="Ubuntu"/>
                <a:ea typeface="Ubuntu"/>
                <a:cs typeface="Ubuntu"/>
                <a:sym typeface="Ubuntu"/>
              </a:rPr>
              <a:t>ab</a:t>
            </a:r>
            <a:endParaRPr sz="3400" i="0" u="none" strike="noStrike" cap="none">
              <a:solidFill>
                <a:schemeClr val="dk1"/>
              </a:solidFill>
              <a:latin typeface="Ubuntu"/>
              <a:ea typeface="Ubuntu"/>
              <a:cs typeface="Ubuntu"/>
              <a:sym typeface="Ubuntu"/>
            </a:endParaRPr>
          </a:p>
        </p:txBody>
      </p:sp>
      <p:sp>
        <p:nvSpPr>
          <p:cNvPr id="145" name="Google Shape;145;p16"/>
          <p:cNvSpPr/>
          <p:nvPr/>
        </p:nvSpPr>
        <p:spPr>
          <a:xfrm>
            <a:off x="457200" y="105156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6" name="Google Shape;146;p16" title="proxmoxinfo2.png"/>
          <p:cNvPicPr preferRelativeResize="0"/>
          <p:nvPr/>
        </p:nvPicPr>
        <p:blipFill>
          <a:blip r:embed="rId3">
            <a:alphaModFix/>
          </a:blip>
          <a:stretch>
            <a:fillRect/>
          </a:stretch>
        </p:blipFill>
        <p:spPr>
          <a:xfrm>
            <a:off x="788263" y="1220850"/>
            <a:ext cx="7567464" cy="36576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151"/>
        <p:cNvGrpSpPr/>
        <p:nvPr/>
      </p:nvGrpSpPr>
      <p:grpSpPr>
        <a:xfrm>
          <a:off x="0" y="0"/>
          <a:ext cx="0" cy="0"/>
          <a:chOff x="0" y="0"/>
          <a:chExt cx="0" cy="0"/>
        </a:xfrm>
      </p:grpSpPr>
      <p:sp>
        <p:nvSpPr>
          <p:cNvPr id="152" name="Google Shape;152;p17"/>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libri"/>
              <a:buNone/>
            </a:pPr>
            <a:r>
              <a:rPr lang="en-US" sz="3400" b="1" i="0" u="none" strike="noStrike" cap="none">
                <a:solidFill>
                  <a:srgbClr val="FFFFFF"/>
                </a:solidFill>
                <a:latin typeface="Ubuntu"/>
                <a:ea typeface="Ubuntu"/>
                <a:cs typeface="Ubuntu"/>
                <a:sym typeface="Ubuntu"/>
              </a:rPr>
              <a:t>The </a:t>
            </a:r>
            <a:r>
              <a:rPr lang="en-US" sz="3400" b="1">
                <a:solidFill>
                  <a:srgbClr val="FFFFFF"/>
                </a:solidFill>
                <a:latin typeface="Ubuntu"/>
                <a:ea typeface="Ubuntu"/>
                <a:cs typeface="Ubuntu"/>
                <a:sym typeface="Ubuntu"/>
              </a:rPr>
              <a:t>l</a:t>
            </a:r>
            <a:r>
              <a:rPr lang="en-US" sz="3400" b="1" i="0" u="none" strike="noStrike" cap="none">
                <a:solidFill>
                  <a:srgbClr val="FFFFFF"/>
                </a:solidFill>
                <a:latin typeface="Ubuntu"/>
                <a:ea typeface="Ubuntu"/>
                <a:cs typeface="Ubuntu"/>
                <a:sym typeface="Ubuntu"/>
              </a:rPr>
              <a:t>ab</a:t>
            </a:r>
            <a:endParaRPr sz="3400" i="0" u="none" strike="noStrike" cap="none">
              <a:solidFill>
                <a:schemeClr val="dk1"/>
              </a:solidFill>
              <a:latin typeface="Ubuntu"/>
              <a:ea typeface="Ubuntu"/>
              <a:cs typeface="Ubuntu"/>
              <a:sym typeface="Ubuntu"/>
            </a:endParaRPr>
          </a:p>
        </p:txBody>
      </p:sp>
      <p:sp>
        <p:nvSpPr>
          <p:cNvPr id="153" name="Google Shape;153;p17"/>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4" name="Google Shape;154;p17"/>
          <p:cNvPicPr preferRelativeResize="0"/>
          <p:nvPr/>
        </p:nvPicPr>
        <p:blipFill>
          <a:blip r:embed="rId3">
            <a:alphaModFix/>
          </a:blip>
          <a:stretch>
            <a:fillRect/>
          </a:stretch>
        </p:blipFill>
        <p:spPr>
          <a:xfrm>
            <a:off x="1238188" y="1167910"/>
            <a:ext cx="6667627" cy="375054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159"/>
        <p:cNvGrpSpPr/>
        <p:nvPr/>
      </p:nvGrpSpPr>
      <p:grpSpPr>
        <a:xfrm>
          <a:off x="0" y="0"/>
          <a:ext cx="0" cy="0"/>
          <a:chOff x="0" y="0"/>
          <a:chExt cx="0" cy="0"/>
        </a:xfrm>
      </p:grpSpPr>
      <p:sp>
        <p:nvSpPr>
          <p:cNvPr id="160" name="Google Shape;160;p18"/>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libri"/>
              <a:buNone/>
            </a:pPr>
            <a:r>
              <a:rPr lang="en-US" sz="3400" b="1" i="0" u="none" strike="noStrike" cap="none">
                <a:solidFill>
                  <a:srgbClr val="FFFFFF"/>
                </a:solidFill>
                <a:latin typeface="Ubuntu"/>
                <a:ea typeface="Ubuntu"/>
                <a:cs typeface="Ubuntu"/>
                <a:sym typeface="Ubuntu"/>
              </a:rPr>
              <a:t>The </a:t>
            </a:r>
            <a:r>
              <a:rPr lang="en-US" sz="3400" b="1">
                <a:solidFill>
                  <a:srgbClr val="FFFFFF"/>
                </a:solidFill>
                <a:latin typeface="Ubuntu"/>
                <a:ea typeface="Ubuntu"/>
                <a:cs typeface="Ubuntu"/>
                <a:sym typeface="Ubuntu"/>
              </a:rPr>
              <a:t>l</a:t>
            </a:r>
            <a:r>
              <a:rPr lang="en-US" sz="3400" b="1" i="0" u="none" strike="noStrike" cap="none">
                <a:solidFill>
                  <a:srgbClr val="FFFFFF"/>
                </a:solidFill>
                <a:latin typeface="Ubuntu"/>
                <a:ea typeface="Ubuntu"/>
                <a:cs typeface="Ubuntu"/>
                <a:sym typeface="Ubuntu"/>
              </a:rPr>
              <a:t>ab</a:t>
            </a:r>
            <a:endParaRPr sz="3400" i="0" u="none" strike="noStrike" cap="none">
              <a:solidFill>
                <a:schemeClr val="dk1"/>
              </a:solidFill>
              <a:latin typeface="Ubuntu"/>
              <a:ea typeface="Ubuntu"/>
              <a:cs typeface="Ubuntu"/>
              <a:sym typeface="Ubuntu"/>
            </a:endParaRPr>
          </a:p>
        </p:txBody>
      </p:sp>
      <p:sp>
        <p:nvSpPr>
          <p:cNvPr id="161" name="Google Shape;161;p18"/>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2" name="Google Shape;162;p18"/>
          <p:cNvPicPr preferRelativeResize="0"/>
          <p:nvPr/>
        </p:nvPicPr>
        <p:blipFill>
          <a:blip r:embed="rId3">
            <a:alphaModFix/>
          </a:blip>
          <a:stretch>
            <a:fillRect/>
          </a:stretch>
        </p:blipFill>
        <p:spPr>
          <a:xfrm>
            <a:off x="1040763" y="1160635"/>
            <a:ext cx="7062485" cy="375053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167"/>
        <p:cNvGrpSpPr/>
        <p:nvPr/>
      </p:nvGrpSpPr>
      <p:grpSpPr>
        <a:xfrm>
          <a:off x="0" y="0"/>
          <a:ext cx="0" cy="0"/>
          <a:chOff x="0" y="0"/>
          <a:chExt cx="0" cy="0"/>
        </a:xfrm>
      </p:grpSpPr>
      <p:sp>
        <p:nvSpPr>
          <p:cNvPr id="168" name="Google Shape;168;p19"/>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libri"/>
              <a:buNone/>
            </a:pPr>
            <a:r>
              <a:rPr lang="en-US" sz="3400" b="1" i="0" u="none" strike="noStrike" cap="none">
                <a:solidFill>
                  <a:srgbClr val="FFFFFF"/>
                </a:solidFill>
                <a:latin typeface="Ubuntu"/>
                <a:ea typeface="Ubuntu"/>
                <a:cs typeface="Ubuntu"/>
                <a:sym typeface="Ubuntu"/>
              </a:rPr>
              <a:t>The </a:t>
            </a:r>
            <a:r>
              <a:rPr lang="en-US" sz="3400" b="1">
                <a:solidFill>
                  <a:srgbClr val="FFFFFF"/>
                </a:solidFill>
                <a:latin typeface="Ubuntu"/>
                <a:ea typeface="Ubuntu"/>
                <a:cs typeface="Ubuntu"/>
                <a:sym typeface="Ubuntu"/>
              </a:rPr>
              <a:t>l</a:t>
            </a:r>
            <a:r>
              <a:rPr lang="en-US" sz="3400" b="1" i="0" u="none" strike="noStrike" cap="none">
                <a:solidFill>
                  <a:srgbClr val="FFFFFF"/>
                </a:solidFill>
                <a:latin typeface="Ubuntu"/>
                <a:ea typeface="Ubuntu"/>
                <a:cs typeface="Ubuntu"/>
                <a:sym typeface="Ubuntu"/>
              </a:rPr>
              <a:t>ab</a:t>
            </a:r>
            <a:endParaRPr sz="3400" i="0" u="none" strike="noStrike" cap="none">
              <a:solidFill>
                <a:schemeClr val="dk1"/>
              </a:solidFill>
              <a:latin typeface="Ubuntu"/>
              <a:ea typeface="Ubuntu"/>
              <a:cs typeface="Ubuntu"/>
              <a:sym typeface="Ubuntu"/>
            </a:endParaRPr>
          </a:p>
        </p:txBody>
      </p:sp>
      <p:sp>
        <p:nvSpPr>
          <p:cNvPr id="169" name="Google Shape;169;p19"/>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0" name="Google Shape;170;p19"/>
          <p:cNvPicPr preferRelativeResize="0"/>
          <p:nvPr/>
        </p:nvPicPr>
        <p:blipFill>
          <a:blip r:embed="rId3">
            <a:alphaModFix/>
          </a:blip>
          <a:stretch>
            <a:fillRect/>
          </a:stretch>
        </p:blipFill>
        <p:spPr>
          <a:xfrm>
            <a:off x="696863" y="1167910"/>
            <a:ext cx="7750286" cy="375054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175"/>
        <p:cNvGrpSpPr/>
        <p:nvPr/>
      </p:nvGrpSpPr>
      <p:grpSpPr>
        <a:xfrm>
          <a:off x="0" y="0"/>
          <a:ext cx="0" cy="0"/>
          <a:chOff x="0" y="0"/>
          <a:chExt cx="0" cy="0"/>
        </a:xfrm>
      </p:grpSpPr>
      <p:sp>
        <p:nvSpPr>
          <p:cNvPr id="176" name="Google Shape;176;p20"/>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libri"/>
              <a:buNone/>
            </a:pPr>
            <a:r>
              <a:rPr lang="en-US" sz="3400" b="1" i="0" u="none" strike="noStrike" cap="none">
                <a:solidFill>
                  <a:srgbClr val="FFFFFF"/>
                </a:solidFill>
                <a:latin typeface="Ubuntu"/>
                <a:ea typeface="Ubuntu"/>
                <a:cs typeface="Ubuntu"/>
                <a:sym typeface="Ubuntu"/>
              </a:rPr>
              <a:t>The </a:t>
            </a:r>
            <a:r>
              <a:rPr lang="en-US" sz="3400" b="1">
                <a:solidFill>
                  <a:srgbClr val="FFFFFF"/>
                </a:solidFill>
                <a:latin typeface="Ubuntu"/>
                <a:ea typeface="Ubuntu"/>
                <a:cs typeface="Ubuntu"/>
                <a:sym typeface="Ubuntu"/>
              </a:rPr>
              <a:t>d</a:t>
            </a:r>
            <a:r>
              <a:rPr lang="en-US" sz="3400" b="1" i="0" u="none" strike="noStrike" cap="none">
                <a:solidFill>
                  <a:srgbClr val="FFFFFF"/>
                </a:solidFill>
                <a:latin typeface="Ubuntu"/>
                <a:ea typeface="Ubuntu"/>
                <a:cs typeface="Ubuntu"/>
                <a:sym typeface="Ubuntu"/>
              </a:rPr>
              <a:t>aily </a:t>
            </a:r>
            <a:r>
              <a:rPr lang="en-US" sz="3400" b="1">
                <a:solidFill>
                  <a:srgbClr val="FFFFFF"/>
                </a:solidFill>
                <a:latin typeface="Ubuntu"/>
                <a:ea typeface="Ubuntu"/>
                <a:cs typeface="Ubuntu"/>
                <a:sym typeface="Ubuntu"/>
              </a:rPr>
              <a:t>d</a:t>
            </a:r>
            <a:r>
              <a:rPr lang="en-US" sz="3400" b="1" i="0" u="none" strike="noStrike" cap="none">
                <a:solidFill>
                  <a:srgbClr val="FFFFFF"/>
                </a:solidFill>
                <a:latin typeface="Ubuntu"/>
                <a:ea typeface="Ubuntu"/>
                <a:cs typeface="Ubuntu"/>
                <a:sym typeface="Ubuntu"/>
              </a:rPr>
              <a:t>river</a:t>
            </a:r>
            <a:endParaRPr sz="3400" i="0" u="none" strike="noStrike" cap="none">
              <a:solidFill>
                <a:schemeClr val="dk1"/>
              </a:solidFill>
              <a:latin typeface="Ubuntu"/>
              <a:ea typeface="Ubuntu"/>
              <a:cs typeface="Ubuntu"/>
              <a:sym typeface="Ubuntu"/>
            </a:endParaRPr>
          </a:p>
        </p:txBody>
      </p:sp>
      <p:sp>
        <p:nvSpPr>
          <p:cNvPr id="177" name="Google Shape;177;p20"/>
          <p:cNvSpPr/>
          <p:nvPr/>
        </p:nvSpPr>
        <p:spPr>
          <a:xfrm>
            <a:off x="457200" y="105156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8" name="Google Shape;178;p20" title="Screenshot 2026-03-15 012659.png"/>
          <p:cNvPicPr preferRelativeResize="0"/>
          <p:nvPr/>
        </p:nvPicPr>
        <p:blipFill>
          <a:blip r:embed="rId3">
            <a:alphaModFix/>
          </a:blip>
          <a:stretch>
            <a:fillRect/>
          </a:stretch>
        </p:blipFill>
        <p:spPr>
          <a:xfrm>
            <a:off x="180088" y="1223986"/>
            <a:ext cx="2839522" cy="3750563"/>
          </a:xfrm>
          <a:prstGeom prst="rect">
            <a:avLst/>
          </a:prstGeom>
          <a:noFill/>
          <a:ln>
            <a:noFill/>
          </a:ln>
        </p:spPr>
      </p:pic>
      <p:pic>
        <p:nvPicPr>
          <p:cNvPr id="179" name="Google Shape;179;p20" title="Screenshot 2026-03-14 165922.png"/>
          <p:cNvPicPr preferRelativeResize="0"/>
          <p:nvPr/>
        </p:nvPicPr>
        <p:blipFill>
          <a:blip r:embed="rId4">
            <a:alphaModFix/>
          </a:blip>
          <a:stretch>
            <a:fillRect/>
          </a:stretch>
        </p:blipFill>
        <p:spPr>
          <a:xfrm>
            <a:off x="3172010" y="1223986"/>
            <a:ext cx="5791899" cy="375056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184"/>
        <p:cNvGrpSpPr/>
        <p:nvPr/>
      </p:nvGrpSpPr>
      <p:grpSpPr>
        <a:xfrm>
          <a:off x="0" y="0"/>
          <a:ext cx="0" cy="0"/>
          <a:chOff x="0" y="0"/>
          <a:chExt cx="0" cy="0"/>
        </a:xfrm>
      </p:grpSpPr>
      <p:sp>
        <p:nvSpPr>
          <p:cNvPr id="185" name="Google Shape;185;p21"/>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9CCE3"/>
              </a:buClr>
              <a:buSzPts val="3000"/>
              <a:buFont typeface="Calibri"/>
              <a:buNone/>
            </a:pPr>
            <a:r>
              <a:rPr lang="en-US" sz="2900" b="1">
                <a:solidFill>
                  <a:srgbClr val="A9CCE3"/>
                </a:solidFill>
                <a:latin typeface="Ubuntu"/>
                <a:ea typeface="Ubuntu"/>
                <a:cs typeface="Ubuntu"/>
                <a:sym typeface="Ubuntu"/>
              </a:rPr>
              <a:t>S</a:t>
            </a:r>
            <a:r>
              <a:rPr lang="en-US" sz="2900" b="1" i="0" u="none" strike="noStrike" cap="none">
                <a:solidFill>
                  <a:srgbClr val="A9CCE3"/>
                </a:solidFill>
                <a:latin typeface="Ubuntu"/>
                <a:ea typeface="Ubuntu"/>
                <a:cs typeface="Ubuntu"/>
                <a:sym typeface="Ubuntu"/>
              </a:rPr>
              <a:t>ibling</a:t>
            </a:r>
            <a:r>
              <a:rPr lang="en-US" sz="2900" b="1">
                <a:solidFill>
                  <a:srgbClr val="A9CCE3"/>
                </a:solidFill>
                <a:latin typeface="Ubuntu"/>
                <a:ea typeface="Ubuntu"/>
                <a:cs typeface="Ubuntu"/>
                <a:sym typeface="Ubuntu"/>
              </a:rPr>
              <a:t>’s desktop</a:t>
            </a:r>
            <a:endParaRPr sz="2900" i="0" u="none" strike="noStrike" cap="none">
              <a:solidFill>
                <a:schemeClr val="dk1"/>
              </a:solidFill>
              <a:latin typeface="Ubuntu"/>
              <a:ea typeface="Ubuntu"/>
              <a:cs typeface="Ubuntu"/>
              <a:sym typeface="Ubuntu"/>
            </a:endParaRPr>
          </a:p>
        </p:txBody>
      </p:sp>
      <p:sp>
        <p:nvSpPr>
          <p:cNvPr id="186" name="Google Shape;186;p21"/>
          <p:cNvSpPr/>
          <p:nvPr/>
        </p:nvSpPr>
        <p:spPr>
          <a:xfrm>
            <a:off x="457200" y="105156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7" name="Google Shape;187;p21"/>
          <p:cNvPicPr preferRelativeResize="0"/>
          <p:nvPr/>
        </p:nvPicPr>
        <p:blipFill>
          <a:blip r:embed="rId3">
            <a:alphaModFix/>
          </a:blip>
          <a:stretch>
            <a:fillRect/>
          </a:stretch>
        </p:blipFill>
        <p:spPr>
          <a:xfrm>
            <a:off x="1241050" y="1247811"/>
            <a:ext cx="6661888" cy="375056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192"/>
        <p:cNvGrpSpPr/>
        <p:nvPr/>
      </p:nvGrpSpPr>
      <p:grpSpPr>
        <a:xfrm>
          <a:off x="0" y="0"/>
          <a:ext cx="0" cy="0"/>
          <a:chOff x="0" y="0"/>
          <a:chExt cx="0" cy="0"/>
        </a:xfrm>
      </p:grpSpPr>
      <p:sp>
        <p:nvSpPr>
          <p:cNvPr id="193" name="Google Shape;193;p22"/>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libri"/>
              <a:buNone/>
            </a:pPr>
            <a:r>
              <a:rPr lang="en-US" sz="3400" b="1">
                <a:solidFill>
                  <a:srgbClr val="FFFFFF"/>
                </a:solidFill>
                <a:latin typeface="Ubuntu"/>
                <a:ea typeface="Ubuntu"/>
                <a:cs typeface="Ubuntu"/>
                <a:sym typeface="Ubuntu"/>
              </a:rPr>
              <a:t>Pentesting on this lab</a:t>
            </a:r>
            <a:endParaRPr sz="3400" i="0" u="none" strike="noStrike" cap="none">
              <a:solidFill>
                <a:schemeClr val="dk1"/>
              </a:solidFill>
              <a:latin typeface="Ubuntu"/>
              <a:ea typeface="Ubuntu"/>
              <a:cs typeface="Ubuntu"/>
              <a:sym typeface="Ubuntu"/>
            </a:endParaRPr>
          </a:p>
        </p:txBody>
      </p:sp>
      <p:sp>
        <p:nvSpPr>
          <p:cNvPr id="194" name="Google Shape;194;p22"/>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5" name="Google Shape;195;p22"/>
          <p:cNvPicPr preferRelativeResize="0"/>
          <p:nvPr/>
        </p:nvPicPr>
        <p:blipFill>
          <a:blip r:embed="rId3">
            <a:alphaModFix/>
          </a:blip>
          <a:stretch>
            <a:fillRect/>
          </a:stretch>
        </p:blipFill>
        <p:spPr>
          <a:xfrm>
            <a:off x="903413" y="1211510"/>
            <a:ext cx="7337165" cy="375054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29"/>
        <p:cNvGrpSpPr/>
        <p:nvPr/>
      </p:nvGrpSpPr>
      <p:grpSpPr>
        <a:xfrm>
          <a:off x="0" y="0"/>
          <a:ext cx="0" cy="0"/>
          <a:chOff x="0" y="0"/>
          <a:chExt cx="0" cy="0"/>
        </a:xfrm>
      </p:grpSpPr>
      <p:sp>
        <p:nvSpPr>
          <p:cNvPr id="30" name="Google Shape;30;p5"/>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200"/>
              <a:buFont typeface="Calibri"/>
              <a:buNone/>
            </a:pPr>
            <a:r>
              <a:rPr lang="en-US" sz="3200" b="1" i="0" u="none" strike="noStrike" cap="none">
                <a:solidFill>
                  <a:srgbClr val="FFFFFF"/>
                </a:solidFill>
                <a:latin typeface="Ubuntu"/>
                <a:ea typeface="Ubuntu"/>
                <a:cs typeface="Ubuntu"/>
                <a:sym typeface="Ubuntu"/>
              </a:rPr>
              <a:t>Let's start with a show of hands.</a:t>
            </a:r>
            <a:endParaRPr sz="3200" i="0" u="none" strike="noStrike" cap="none">
              <a:solidFill>
                <a:schemeClr val="dk1"/>
              </a:solidFill>
              <a:latin typeface="Ubuntu"/>
              <a:ea typeface="Ubuntu"/>
              <a:cs typeface="Ubuntu"/>
              <a:sym typeface="Ubuntu"/>
            </a:endParaRPr>
          </a:p>
        </p:txBody>
      </p:sp>
      <p:sp>
        <p:nvSpPr>
          <p:cNvPr id="31" name="Google Shape;31;p5"/>
          <p:cNvSpPr/>
          <p:nvPr/>
        </p:nvSpPr>
        <p:spPr>
          <a:xfrm>
            <a:off x="457200" y="105156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32" name="Google Shape;32;p5"/>
          <p:cNvSpPr/>
          <p:nvPr/>
        </p:nvSpPr>
        <p:spPr>
          <a:xfrm>
            <a:off x="640080" y="1188720"/>
            <a:ext cx="7772400" cy="3200400"/>
          </a:xfrm>
          <a:prstGeom prst="rect">
            <a:avLst/>
          </a:prstGeom>
          <a:noFill/>
          <a:ln>
            <a:noFill/>
          </a:ln>
        </p:spPr>
        <p:txBody>
          <a:bodyPr spcFirstLastPara="1" wrap="square" lIns="0" tIns="0" rIns="0" bIns="0" anchor="t" anchorCtr="0">
            <a:noAutofit/>
          </a:bodyPr>
          <a:lstStyle/>
          <a:p>
            <a:pPr marL="342900" marR="0" lvl="0" indent="-342900" algn="l" rtl="0">
              <a:lnSpc>
                <a:spcPct val="115000"/>
              </a:lnSpc>
              <a:spcBef>
                <a:spcPts val="0"/>
              </a:spcBef>
              <a:spcAft>
                <a:spcPts val="0"/>
              </a:spcAft>
              <a:buClr>
                <a:srgbClr val="A9CCE3"/>
              </a:buClr>
              <a:buSzPts val="1900"/>
              <a:buFont typeface="Ubuntu"/>
              <a:buChar char="•"/>
            </a:pPr>
            <a:r>
              <a:rPr lang="en-US" sz="1900">
                <a:solidFill>
                  <a:srgbClr val="A9CCE3"/>
                </a:solidFill>
                <a:latin typeface="Ubuntu"/>
                <a:ea typeface="Ubuntu"/>
                <a:cs typeface="Ubuntu"/>
                <a:sym typeface="Ubuntu"/>
              </a:rPr>
              <a:t>Gotten a cert?</a:t>
            </a:r>
            <a:endParaRPr sz="1900">
              <a:solidFill>
                <a:srgbClr val="A9CCE3"/>
              </a:solidFill>
              <a:latin typeface="Ubuntu"/>
              <a:ea typeface="Ubuntu"/>
              <a:cs typeface="Ubuntu"/>
              <a:sym typeface="Ubuntu"/>
            </a:endParaRPr>
          </a:p>
          <a:p>
            <a:pPr marL="342900" marR="0" lvl="0" indent="-342900" algn="l" rtl="0">
              <a:lnSpc>
                <a:spcPct val="115000"/>
              </a:lnSpc>
              <a:spcBef>
                <a:spcPts val="0"/>
              </a:spcBef>
              <a:spcAft>
                <a:spcPts val="0"/>
              </a:spcAft>
              <a:buClr>
                <a:srgbClr val="A9CCE3"/>
              </a:buClr>
              <a:buSzPts val="1900"/>
              <a:buFont typeface="Ubuntu"/>
              <a:buChar char="•"/>
            </a:pPr>
            <a:r>
              <a:rPr lang="en-US" sz="1900">
                <a:solidFill>
                  <a:srgbClr val="A9CCE3"/>
                </a:solidFill>
                <a:latin typeface="Ubuntu"/>
                <a:ea typeface="Ubuntu"/>
                <a:cs typeface="Ubuntu"/>
                <a:sym typeface="Ubuntu"/>
              </a:rPr>
              <a:t>Built a lab?</a:t>
            </a:r>
            <a:endParaRPr sz="1900">
              <a:solidFill>
                <a:srgbClr val="A9CCE3"/>
              </a:solidFill>
              <a:latin typeface="Ubuntu"/>
              <a:ea typeface="Ubuntu"/>
              <a:cs typeface="Ubuntu"/>
              <a:sym typeface="Ubuntu"/>
            </a:endParaRPr>
          </a:p>
          <a:p>
            <a:pPr marL="342900" marR="0" lvl="0" indent="-342900" algn="l" rtl="0">
              <a:lnSpc>
                <a:spcPct val="115000"/>
              </a:lnSpc>
              <a:spcBef>
                <a:spcPts val="0"/>
              </a:spcBef>
              <a:spcAft>
                <a:spcPts val="0"/>
              </a:spcAft>
              <a:buClr>
                <a:srgbClr val="A9CCE3"/>
              </a:buClr>
              <a:buSzPts val="1900"/>
              <a:buFont typeface="Ubuntu"/>
              <a:buChar char="•"/>
            </a:pPr>
            <a:r>
              <a:rPr lang="en-US" sz="1900">
                <a:solidFill>
                  <a:srgbClr val="A9CCE3"/>
                </a:solidFill>
                <a:latin typeface="Ubuntu"/>
                <a:ea typeface="Ubuntu"/>
                <a:cs typeface="Ubuntu"/>
                <a:sym typeface="Ubuntu"/>
              </a:rPr>
              <a:t>Done a CTF or hackathon?</a:t>
            </a:r>
            <a:endParaRPr sz="1900">
              <a:solidFill>
                <a:srgbClr val="A9CCE3"/>
              </a:solidFill>
              <a:latin typeface="Ubuntu"/>
              <a:ea typeface="Ubuntu"/>
              <a:cs typeface="Ubuntu"/>
              <a:sym typeface="Ubuntu"/>
            </a:endParaRPr>
          </a:p>
          <a:p>
            <a:pPr marL="342900" marR="0" lvl="0" indent="-342900" algn="l" rtl="0">
              <a:lnSpc>
                <a:spcPct val="115000"/>
              </a:lnSpc>
              <a:spcBef>
                <a:spcPts val="0"/>
              </a:spcBef>
              <a:spcAft>
                <a:spcPts val="0"/>
              </a:spcAft>
              <a:buClr>
                <a:srgbClr val="A9CCE3"/>
              </a:buClr>
              <a:buSzPts val="1900"/>
              <a:buFont typeface="Ubuntu"/>
              <a:buChar char="•"/>
            </a:pPr>
            <a:r>
              <a:rPr lang="en-US" sz="1900">
                <a:solidFill>
                  <a:srgbClr val="A9CCE3"/>
                </a:solidFill>
                <a:latin typeface="Ubuntu"/>
                <a:ea typeface="Ubuntu"/>
                <a:cs typeface="Ubuntu"/>
                <a:sym typeface="Ubuntu"/>
              </a:rPr>
              <a:t>Worked in a real security role?</a:t>
            </a:r>
            <a:endParaRPr sz="1900">
              <a:solidFill>
                <a:srgbClr val="A9CCE3"/>
              </a:solidFill>
              <a:latin typeface="Ubuntu"/>
              <a:ea typeface="Ubuntu"/>
              <a:cs typeface="Ubuntu"/>
              <a:sym typeface="Ubuntu"/>
            </a:endParaRPr>
          </a:p>
          <a:p>
            <a:pPr marL="342900" marR="0" lvl="0" indent="-342900" algn="l" rtl="0">
              <a:lnSpc>
                <a:spcPct val="115000"/>
              </a:lnSpc>
              <a:spcBef>
                <a:spcPts val="0"/>
              </a:spcBef>
              <a:spcAft>
                <a:spcPts val="0"/>
              </a:spcAft>
              <a:buClr>
                <a:srgbClr val="A9CCE3"/>
              </a:buClr>
              <a:buSzPts val="1900"/>
              <a:buFont typeface="Ubuntu"/>
              <a:buChar char="•"/>
            </a:pPr>
            <a:r>
              <a:rPr lang="en-US" sz="1900">
                <a:solidFill>
                  <a:srgbClr val="A9CCE3"/>
                </a:solidFill>
                <a:latin typeface="Ubuntu"/>
                <a:ea typeface="Ubuntu"/>
                <a:cs typeface="Ubuntu"/>
                <a:sym typeface="Ubuntu"/>
              </a:rPr>
              <a:t>Had more access than you felt ready for?</a:t>
            </a:r>
            <a:endParaRPr sz="1900">
              <a:solidFill>
                <a:srgbClr val="A9CCE3"/>
              </a:solidFill>
              <a:latin typeface="Ubuntu"/>
              <a:ea typeface="Ubuntu"/>
              <a:cs typeface="Ubuntu"/>
              <a:sym typeface="Ubuntu"/>
            </a:endParaRPr>
          </a:p>
          <a:p>
            <a:pPr marL="342900" marR="0" lvl="0" indent="-342900" algn="l" rtl="0">
              <a:lnSpc>
                <a:spcPct val="115000"/>
              </a:lnSpc>
              <a:spcBef>
                <a:spcPts val="0"/>
              </a:spcBef>
              <a:spcAft>
                <a:spcPts val="0"/>
              </a:spcAft>
              <a:buClr>
                <a:srgbClr val="A9CCE3"/>
              </a:buClr>
              <a:buSzPts val="1900"/>
              <a:buFont typeface="Ubuntu"/>
              <a:buChar char="•"/>
            </a:pPr>
            <a:r>
              <a:rPr lang="en-US" sz="1900">
                <a:solidFill>
                  <a:srgbClr val="A9CCE3"/>
                </a:solidFill>
                <a:latin typeface="Ubuntu"/>
                <a:ea typeface="Ubuntu"/>
                <a:cs typeface="Ubuntu"/>
                <a:sym typeface="Ubuntu"/>
              </a:rPr>
              <a:t>Made a mistake that surprised you with how far it reached?</a:t>
            </a:r>
            <a:endParaRPr sz="1900">
              <a:solidFill>
                <a:srgbClr val="A9CCE3"/>
              </a:solidFill>
              <a:latin typeface="Ubuntu"/>
              <a:ea typeface="Ubuntu"/>
              <a:cs typeface="Ubuntu"/>
              <a:sym typeface="Ubuntu"/>
            </a:endParaRPr>
          </a:p>
        </p:txBody>
      </p:sp>
      <p:sp>
        <p:nvSpPr>
          <p:cNvPr id="33" name="Google Shape;33;p5"/>
          <p:cNvSpPr/>
          <p:nvPr/>
        </p:nvSpPr>
        <p:spPr>
          <a:xfrm>
            <a:off x="640080" y="3931920"/>
            <a:ext cx="77724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0392B"/>
              </a:buClr>
              <a:buSzPts val="1600"/>
              <a:buFont typeface="Calibri"/>
              <a:buNone/>
            </a:pPr>
            <a:r>
              <a:rPr lang="en-US" sz="1600" b="1" i="0" u="none" strike="noStrike" cap="none">
                <a:solidFill>
                  <a:srgbClr val="C0392B"/>
                </a:solidFill>
                <a:latin typeface="Ubuntu"/>
                <a:ea typeface="Ubuntu"/>
                <a:cs typeface="Ubuntu"/>
                <a:sym typeface="Ubuntu"/>
              </a:rPr>
              <a:t>For educators &amp; hiring managers:</a:t>
            </a:r>
            <a:endParaRPr sz="1600" i="0" u="none" strike="noStrike" cap="none">
              <a:solidFill>
                <a:schemeClr val="dk1"/>
              </a:solidFill>
              <a:latin typeface="Ubuntu"/>
              <a:ea typeface="Ubuntu"/>
              <a:cs typeface="Ubuntu"/>
              <a:sym typeface="Ubuntu"/>
            </a:endParaRPr>
          </a:p>
        </p:txBody>
      </p:sp>
      <p:sp>
        <p:nvSpPr>
          <p:cNvPr id="34" name="Google Shape;34;p5"/>
          <p:cNvSpPr/>
          <p:nvPr/>
        </p:nvSpPr>
        <p:spPr>
          <a:xfrm>
            <a:off x="640080" y="4297680"/>
            <a:ext cx="7772400" cy="457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8C8D"/>
              </a:buClr>
              <a:buSzPts val="1600"/>
              <a:buFont typeface="Calibri"/>
              <a:buNone/>
            </a:pPr>
            <a:r>
              <a:rPr lang="en-US" sz="1600" i="1">
                <a:solidFill>
                  <a:srgbClr val="7F8C8D"/>
                </a:solidFill>
                <a:latin typeface="Ubuntu"/>
                <a:ea typeface="Ubuntu"/>
                <a:cs typeface="Ubuntu"/>
                <a:sym typeface="Ubuntu"/>
              </a:rPr>
              <a:t>Watched someone struggle in ways you didn't see coming?</a:t>
            </a:r>
            <a:endParaRPr sz="1600" i="0" u="none" strike="noStrike" cap="none">
              <a:solidFill>
                <a:schemeClr val="dk1"/>
              </a:solidFill>
              <a:latin typeface="Ubuntu"/>
              <a:ea typeface="Ubuntu"/>
              <a:cs typeface="Ubuntu"/>
              <a:sym typeface="Ubuntu"/>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200"/>
        <p:cNvGrpSpPr/>
        <p:nvPr/>
      </p:nvGrpSpPr>
      <p:grpSpPr>
        <a:xfrm>
          <a:off x="0" y="0"/>
          <a:ext cx="0" cy="0"/>
          <a:chOff x="0" y="0"/>
          <a:chExt cx="0" cy="0"/>
        </a:xfrm>
      </p:grpSpPr>
      <p:sp>
        <p:nvSpPr>
          <p:cNvPr id="201" name="Google Shape;201;p23"/>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libri"/>
              <a:buNone/>
            </a:pPr>
            <a:r>
              <a:rPr lang="en-US" sz="3400" b="1">
                <a:solidFill>
                  <a:srgbClr val="FFFFFF"/>
                </a:solidFill>
                <a:latin typeface="Ubuntu"/>
                <a:ea typeface="Ubuntu"/>
                <a:cs typeface="Ubuntu"/>
                <a:sym typeface="Ubuntu"/>
              </a:rPr>
              <a:t>Pentesting on this lab</a:t>
            </a:r>
            <a:endParaRPr sz="3400" i="0" u="none" strike="noStrike" cap="none">
              <a:solidFill>
                <a:schemeClr val="dk1"/>
              </a:solidFill>
              <a:latin typeface="Ubuntu"/>
              <a:ea typeface="Ubuntu"/>
              <a:cs typeface="Ubuntu"/>
              <a:sym typeface="Ubuntu"/>
            </a:endParaRPr>
          </a:p>
        </p:txBody>
      </p:sp>
      <p:sp>
        <p:nvSpPr>
          <p:cNvPr id="202" name="Google Shape;202;p23"/>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3" name="Google Shape;203;p23"/>
          <p:cNvPicPr preferRelativeResize="0"/>
          <p:nvPr/>
        </p:nvPicPr>
        <p:blipFill>
          <a:blip r:embed="rId3">
            <a:alphaModFix/>
          </a:blip>
          <a:stretch>
            <a:fillRect/>
          </a:stretch>
        </p:blipFill>
        <p:spPr>
          <a:xfrm>
            <a:off x="1699800" y="1175185"/>
            <a:ext cx="5744405" cy="375054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208"/>
        <p:cNvGrpSpPr/>
        <p:nvPr/>
      </p:nvGrpSpPr>
      <p:grpSpPr>
        <a:xfrm>
          <a:off x="0" y="0"/>
          <a:ext cx="0" cy="0"/>
          <a:chOff x="0" y="0"/>
          <a:chExt cx="0" cy="0"/>
        </a:xfrm>
      </p:grpSpPr>
      <p:sp>
        <p:nvSpPr>
          <p:cNvPr id="209" name="Google Shape;209;p24"/>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0392B"/>
              </a:buClr>
              <a:buSzPts val="2600"/>
              <a:buFont typeface="Calibri"/>
              <a:buNone/>
            </a:pPr>
            <a:r>
              <a:rPr lang="en-US" sz="2600" b="1">
                <a:solidFill>
                  <a:srgbClr val="C0392B"/>
                </a:solidFill>
                <a:latin typeface="Ubuntu"/>
                <a:ea typeface="Ubuntu"/>
                <a:cs typeface="Ubuntu"/>
                <a:sym typeface="Ubuntu"/>
              </a:rPr>
              <a:t>Zerologon (</a:t>
            </a:r>
            <a:r>
              <a:rPr lang="en-US" sz="2600" b="1" i="0" u="none" strike="noStrike" cap="none">
                <a:solidFill>
                  <a:srgbClr val="C0392B"/>
                </a:solidFill>
                <a:latin typeface="Ubuntu"/>
                <a:ea typeface="Ubuntu"/>
                <a:cs typeface="Ubuntu"/>
                <a:sym typeface="Ubuntu"/>
              </a:rPr>
              <a:t>CVE-2020-1472)  |  CVSS 10.0</a:t>
            </a:r>
            <a:endParaRPr sz="2600" i="0" u="none" strike="noStrike" cap="none">
              <a:solidFill>
                <a:schemeClr val="dk1"/>
              </a:solidFill>
              <a:latin typeface="Ubuntu"/>
              <a:ea typeface="Ubuntu"/>
              <a:cs typeface="Ubuntu"/>
              <a:sym typeface="Ubuntu"/>
            </a:endParaRPr>
          </a:p>
        </p:txBody>
      </p:sp>
      <p:sp>
        <p:nvSpPr>
          <p:cNvPr id="210" name="Google Shape;210;p24"/>
          <p:cNvSpPr/>
          <p:nvPr/>
        </p:nvSpPr>
        <p:spPr>
          <a:xfrm>
            <a:off x="457200" y="105156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pic>
        <p:nvPicPr>
          <p:cNvPr id="211" name="Google Shape;211;p24"/>
          <p:cNvPicPr preferRelativeResize="0"/>
          <p:nvPr/>
        </p:nvPicPr>
        <p:blipFill rotWithShape="1">
          <a:blip r:embed="rId3">
            <a:alphaModFix/>
          </a:blip>
          <a:srcRect l="10803" t="18275" r="10858" b="19397"/>
          <a:stretch/>
        </p:blipFill>
        <p:spPr>
          <a:xfrm>
            <a:off x="706725" y="1336700"/>
            <a:ext cx="7730549" cy="31457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216"/>
        <p:cNvGrpSpPr/>
        <p:nvPr/>
      </p:nvGrpSpPr>
      <p:grpSpPr>
        <a:xfrm>
          <a:off x="0" y="0"/>
          <a:ext cx="0" cy="0"/>
          <a:chOff x="0" y="0"/>
          <a:chExt cx="0" cy="0"/>
        </a:xfrm>
      </p:grpSpPr>
      <p:sp>
        <p:nvSpPr>
          <p:cNvPr id="217" name="Google Shape;217;p25"/>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0392B"/>
              </a:buClr>
              <a:buSzPts val="2600"/>
              <a:buFont typeface="Calibri"/>
              <a:buNone/>
            </a:pPr>
            <a:r>
              <a:rPr lang="en-US" sz="2600" b="1">
                <a:solidFill>
                  <a:srgbClr val="C0392B"/>
                </a:solidFill>
                <a:latin typeface="Ubuntu"/>
                <a:ea typeface="Ubuntu"/>
                <a:cs typeface="Ubuntu"/>
                <a:sym typeface="Ubuntu"/>
              </a:rPr>
              <a:t>Zerologon (</a:t>
            </a:r>
            <a:r>
              <a:rPr lang="en-US" sz="2600" b="1" i="0" u="none" strike="noStrike" cap="none">
                <a:solidFill>
                  <a:srgbClr val="C0392B"/>
                </a:solidFill>
                <a:latin typeface="Ubuntu"/>
                <a:ea typeface="Ubuntu"/>
                <a:cs typeface="Ubuntu"/>
                <a:sym typeface="Ubuntu"/>
              </a:rPr>
              <a:t>CVE-2020-1472)  |  CVSS 10.0</a:t>
            </a:r>
            <a:endParaRPr sz="2600" i="0" u="none" strike="noStrike" cap="none">
              <a:solidFill>
                <a:schemeClr val="dk1"/>
              </a:solidFill>
              <a:latin typeface="Ubuntu"/>
              <a:ea typeface="Ubuntu"/>
              <a:cs typeface="Ubuntu"/>
              <a:sym typeface="Ubuntu"/>
            </a:endParaRPr>
          </a:p>
        </p:txBody>
      </p:sp>
      <p:sp>
        <p:nvSpPr>
          <p:cNvPr id="218" name="Google Shape;218;p25"/>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pic>
        <p:nvPicPr>
          <p:cNvPr id="219" name="Google Shape;219;p25"/>
          <p:cNvPicPr preferRelativeResize="0"/>
          <p:nvPr/>
        </p:nvPicPr>
        <p:blipFill rotWithShape="1">
          <a:blip r:embed="rId3">
            <a:alphaModFix/>
          </a:blip>
          <a:srcRect b="34641"/>
          <a:stretch/>
        </p:blipFill>
        <p:spPr>
          <a:xfrm>
            <a:off x="967150" y="1214500"/>
            <a:ext cx="7209701" cy="382671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224"/>
        <p:cNvGrpSpPr/>
        <p:nvPr/>
      </p:nvGrpSpPr>
      <p:grpSpPr>
        <a:xfrm>
          <a:off x="0" y="0"/>
          <a:ext cx="0" cy="0"/>
          <a:chOff x="0" y="0"/>
          <a:chExt cx="0" cy="0"/>
        </a:xfrm>
      </p:grpSpPr>
      <p:sp>
        <p:nvSpPr>
          <p:cNvPr id="225" name="Google Shape;225;p26"/>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FFFFFF"/>
              </a:buClr>
              <a:buSzPts val="3200"/>
              <a:buFont typeface="Calibri"/>
              <a:buNone/>
            </a:pPr>
            <a:r>
              <a:rPr lang="en-US" sz="3200" b="1">
                <a:solidFill>
                  <a:srgbClr val="FFFFFF"/>
                </a:solidFill>
                <a:latin typeface="Ubuntu"/>
                <a:ea typeface="Ubuntu"/>
                <a:cs typeface="Ubuntu"/>
                <a:sym typeface="Ubuntu"/>
              </a:rPr>
              <a:t>What happened?</a:t>
            </a:r>
            <a:endParaRPr sz="3200" i="0" u="none" strike="noStrike" cap="none">
              <a:solidFill>
                <a:schemeClr val="dk1"/>
              </a:solidFill>
              <a:latin typeface="Ubuntu"/>
              <a:ea typeface="Ubuntu"/>
              <a:cs typeface="Ubuntu"/>
              <a:sym typeface="Ubuntu"/>
            </a:endParaRPr>
          </a:p>
        </p:txBody>
      </p:sp>
      <p:sp>
        <p:nvSpPr>
          <p:cNvPr id="226" name="Google Shape;226;p26"/>
          <p:cNvSpPr/>
          <p:nvPr/>
        </p:nvSpPr>
        <p:spPr>
          <a:xfrm>
            <a:off x="457200" y="105156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227" name="Google Shape;227;p26"/>
          <p:cNvSpPr/>
          <p:nvPr/>
        </p:nvSpPr>
        <p:spPr>
          <a:xfrm>
            <a:off x="640075" y="1234451"/>
            <a:ext cx="7772400" cy="3660300"/>
          </a:xfrm>
          <a:prstGeom prst="rect">
            <a:avLst/>
          </a:prstGeom>
          <a:noFill/>
          <a:ln>
            <a:noFill/>
          </a:ln>
        </p:spPr>
        <p:txBody>
          <a:bodyPr spcFirstLastPara="1" wrap="square" lIns="0" tIns="0" rIns="0" bIns="0" anchor="t" anchorCtr="0">
            <a:noAutofit/>
          </a:bodyPr>
          <a:lstStyle/>
          <a:p>
            <a:pPr marL="457200" marR="0" lvl="0" indent="-349250" algn="l" rtl="0">
              <a:lnSpc>
                <a:spcPct val="115000"/>
              </a:lnSpc>
              <a:spcBef>
                <a:spcPts val="0"/>
              </a:spcBef>
              <a:spcAft>
                <a:spcPts val="0"/>
              </a:spcAft>
              <a:buClr>
                <a:srgbClr val="A9CCE3"/>
              </a:buClr>
              <a:buSzPts val="1900"/>
              <a:buFont typeface="Ubuntu"/>
              <a:buAutoNum type="arabicPeriod"/>
            </a:pPr>
            <a:r>
              <a:rPr lang="en-US" sz="1900">
                <a:solidFill>
                  <a:srgbClr val="A9CCE3"/>
                </a:solidFill>
                <a:latin typeface="Ubuntu"/>
                <a:ea typeface="Ubuntu"/>
                <a:cs typeface="Ubuntu"/>
                <a:sym typeface="Ubuntu"/>
              </a:rPr>
              <a:t>Checker first</a:t>
            </a:r>
            <a:endParaRPr sz="1900">
              <a:solidFill>
                <a:srgbClr val="A9CCE3"/>
              </a:solidFill>
              <a:latin typeface="Ubuntu"/>
              <a:ea typeface="Ubuntu"/>
              <a:cs typeface="Ubuntu"/>
              <a:sym typeface="Ubuntu"/>
            </a:endParaRPr>
          </a:p>
          <a:p>
            <a:pPr marL="457200" marR="0" lvl="0" indent="-349250" algn="l" rtl="0">
              <a:lnSpc>
                <a:spcPct val="115000"/>
              </a:lnSpc>
              <a:spcBef>
                <a:spcPts val="0"/>
              </a:spcBef>
              <a:spcAft>
                <a:spcPts val="0"/>
              </a:spcAft>
              <a:buClr>
                <a:srgbClr val="A9CCE3"/>
              </a:buClr>
              <a:buSzPts val="1900"/>
              <a:buFont typeface="Ubuntu"/>
              <a:buAutoNum type="arabicPeriod"/>
            </a:pPr>
            <a:r>
              <a:rPr lang="en-US" sz="1900">
                <a:solidFill>
                  <a:srgbClr val="A9CCE3"/>
                </a:solidFill>
                <a:latin typeface="Ubuntu"/>
                <a:ea typeface="Ubuntu"/>
                <a:cs typeface="Ubuntu"/>
                <a:sym typeface="Ubuntu"/>
              </a:rPr>
              <a:t>Exploit out of curiosity</a:t>
            </a:r>
            <a:endParaRPr sz="1900">
              <a:solidFill>
                <a:srgbClr val="A9CCE3"/>
              </a:solidFill>
              <a:latin typeface="Ubuntu"/>
              <a:ea typeface="Ubuntu"/>
              <a:cs typeface="Ubuntu"/>
              <a:sym typeface="Ubuntu"/>
            </a:endParaRPr>
          </a:p>
          <a:p>
            <a:pPr marL="457200" marR="0" lvl="0" indent="-349250" algn="l" rtl="0">
              <a:lnSpc>
                <a:spcPct val="115000"/>
              </a:lnSpc>
              <a:spcBef>
                <a:spcPts val="0"/>
              </a:spcBef>
              <a:spcAft>
                <a:spcPts val="0"/>
              </a:spcAft>
              <a:buClr>
                <a:srgbClr val="A9CCE3"/>
              </a:buClr>
              <a:buSzPts val="1900"/>
              <a:buFont typeface="Ubuntu"/>
              <a:buAutoNum type="arabicPeriod"/>
            </a:pPr>
            <a:r>
              <a:rPr lang="en-US" sz="1900">
                <a:solidFill>
                  <a:srgbClr val="A9CCE3"/>
                </a:solidFill>
                <a:latin typeface="Ubuntu"/>
                <a:ea typeface="Ubuntu"/>
                <a:cs typeface="Ubuntu"/>
                <a:sym typeface="Ubuntu"/>
              </a:rPr>
              <a:t>Ctrl-C out</a:t>
            </a:r>
            <a:endParaRPr sz="1900">
              <a:solidFill>
                <a:srgbClr val="A9CCE3"/>
              </a:solidFill>
              <a:latin typeface="Ubuntu"/>
              <a:ea typeface="Ubuntu"/>
              <a:cs typeface="Ubuntu"/>
              <a:sym typeface="Ubuntu"/>
            </a:endParaRPr>
          </a:p>
          <a:p>
            <a:pPr marL="457200" marR="0" lvl="0" indent="-349250" algn="l" rtl="0">
              <a:lnSpc>
                <a:spcPct val="115000"/>
              </a:lnSpc>
              <a:spcBef>
                <a:spcPts val="0"/>
              </a:spcBef>
              <a:spcAft>
                <a:spcPts val="0"/>
              </a:spcAft>
              <a:buClr>
                <a:srgbClr val="A9CCE3"/>
              </a:buClr>
              <a:buSzPts val="1900"/>
              <a:buFont typeface="Ubuntu"/>
              <a:buAutoNum type="arabicPeriod"/>
            </a:pPr>
            <a:r>
              <a:rPr lang="en-US" sz="1900">
                <a:solidFill>
                  <a:srgbClr val="A9CCE3"/>
                </a:solidFill>
                <a:latin typeface="Ubuntu"/>
                <a:ea typeface="Ubuntu"/>
                <a:cs typeface="Ubuntu"/>
                <a:sym typeface="Ubuntu"/>
              </a:rPr>
              <a:t>Password stopped working</a:t>
            </a:r>
            <a:endParaRPr sz="1900">
              <a:solidFill>
                <a:srgbClr val="A9CCE3"/>
              </a:solidFill>
              <a:latin typeface="Ubuntu"/>
              <a:ea typeface="Ubuntu"/>
              <a:cs typeface="Ubuntu"/>
              <a:sym typeface="Ubuntu"/>
            </a:endParaRPr>
          </a:p>
          <a:p>
            <a:pPr marL="457200" marR="0" lvl="0" indent="-349250" algn="l" rtl="0">
              <a:lnSpc>
                <a:spcPct val="115000"/>
              </a:lnSpc>
              <a:spcBef>
                <a:spcPts val="0"/>
              </a:spcBef>
              <a:spcAft>
                <a:spcPts val="0"/>
              </a:spcAft>
              <a:buClr>
                <a:srgbClr val="A9CCE3"/>
              </a:buClr>
              <a:buSzPts val="1900"/>
              <a:buFont typeface="Ubuntu"/>
              <a:buAutoNum type="arabicPeriod"/>
            </a:pPr>
            <a:r>
              <a:rPr lang="en-US" sz="1900">
                <a:solidFill>
                  <a:srgbClr val="A9CCE3"/>
                </a:solidFill>
                <a:latin typeface="Ubuntu"/>
                <a:ea typeface="Ubuntu"/>
                <a:cs typeface="Ubuntu"/>
                <a:sym typeface="Ubuntu"/>
              </a:rPr>
              <a:t>Secondary admin regained access</a:t>
            </a:r>
            <a:endParaRPr sz="1900">
              <a:solidFill>
                <a:srgbClr val="A9CCE3"/>
              </a:solidFill>
              <a:latin typeface="Ubuntu"/>
              <a:ea typeface="Ubuntu"/>
              <a:cs typeface="Ubuntu"/>
              <a:sym typeface="Ubuntu"/>
            </a:endParaRPr>
          </a:p>
          <a:p>
            <a:pPr marL="457200" marR="0" lvl="0" indent="-349250" algn="l" rtl="0">
              <a:lnSpc>
                <a:spcPct val="115000"/>
              </a:lnSpc>
              <a:spcBef>
                <a:spcPts val="0"/>
              </a:spcBef>
              <a:spcAft>
                <a:spcPts val="0"/>
              </a:spcAft>
              <a:buClr>
                <a:srgbClr val="A9CCE3"/>
              </a:buClr>
              <a:buSzPts val="1900"/>
              <a:buFont typeface="Ubuntu"/>
              <a:buAutoNum type="arabicPeriod"/>
            </a:pPr>
            <a:r>
              <a:rPr lang="en-US" sz="1900">
                <a:solidFill>
                  <a:srgbClr val="A9CCE3"/>
                </a:solidFill>
                <a:latin typeface="Ubuntu"/>
                <a:ea typeface="Ubuntu"/>
                <a:cs typeface="Ubuntu"/>
                <a:sym typeface="Ubuntu"/>
              </a:rPr>
              <a:t>Almost reinstalled the whole server</a:t>
            </a:r>
            <a:endParaRPr sz="1900">
              <a:solidFill>
                <a:srgbClr val="A9CCE3"/>
              </a:solidFill>
              <a:latin typeface="Ubuntu"/>
              <a:ea typeface="Ubuntu"/>
              <a:cs typeface="Ubuntu"/>
              <a:sym typeface="Ubuntu"/>
            </a:endParaRPr>
          </a:p>
          <a:p>
            <a:pPr marL="0" marR="0" lvl="0" indent="0" algn="l" rtl="0">
              <a:lnSpc>
                <a:spcPct val="115000"/>
              </a:lnSpc>
              <a:spcBef>
                <a:spcPts val="0"/>
              </a:spcBef>
              <a:spcAft>
                <a:spcPts val="0"/>
              </a:spcAft>
              <a:buNone/>
            </a:pPr>
            <a:endParaRPr sz="1900">
              <a:solidFill>
                <a:srgbClr val="A9CCE3"/>
              </a:solidFill>
              <a:latin typeface="Ubuntu"/>
              <a:ea typeface="Ubuntu"/>
              <a:cs typeface="Ubuntu"/>
              <a:sym typeface="Ubuntu"/>
            </a:endParaRPr>
          </a:p>
          <a:p>
            <a:pPr marL="0" marR="0" lvl="0" indent="0" algn="l" rtl="0">
              <a:lnSpc>
                <a:spcPct val="115000"/>
              </a:lnSpc>
              <a:spcBef>
                <a:spcPts val="0"/>
              </a:spcBef>
              <a:spcAft>
                <a:spcPts val="0"/>
              </a:spcAft>
              <a:buNone/>
            </a:pPr>
            <a:endParaRPr sz="1900">
              <a:solidFill>
                <a:schemeClr val="lt1"/>
              </a:solidFill>
              <a:latin typeface="Ubuntu"/>
              <a:ea typeface="Ubuntu"/>
              <a:cs typeface="Ubuntu"/>
              <a:sym typeface="Ubuntu"/>
            </a:endParaRPr>
          </a:p>
        </p:txBody>
      </p:sp>
      <p:sp>
        <p:nvSpPr>
          <p:cNvPr id="228" name="Google Shape;228;p26"/>
          <p:cNvSpPr txBox="1"/>
          <p:nvPr/>
        </p:nvSpPr>
        <p:spPr>
          <a:xfrm>
            <a:off x="640075" y="3550625"/>
            <a:ext cx="7554600" cy="1149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900">
                <a:solidFill>
                  <a:schemeClr val="lt1"/>
                </a:solidFill>
                <a:latin typeface="Ubuntu"/>
                <a:ea typeface="Ubuntu"/>
                <a:cs typeface="Ubuntu"/>
                <a:sym typeface="Ubuntu"/>
              </a:rPr>
              <a:t>All that happened on a </a:t>
            </a:r>
            <a:r>
              <a:rPr lang="en-US" sz="1900" b="1">
                <a:solidFill>
                  <a:schemeClr val="lt1"/>
                </a:solidFill>
                <a:latin typeface="Ubuntu"/>
                <a:ea typeface="Ubuntu"/>
                <a:cs typeface="Ubuntu"/>
                <a:sym typeface="Ubuntu"/>
              </a:rPr>
              <a:t>personal environment</a:t>
            </a:r>
            <a:r>
              <a:rPr lang="en-US" sz="1900">
                <a:solidFill>
                  <a:schemeClr val="lt1"/>
                </a:solidFill>
                <a:latin typeface="Ubuntu"/>
                <a:ea typeface="Ubuntu"/>
                <a:cs typeface="Ubuntu"/>
                <a:sym typeface="Ubuntu"/>
              </a:rPr>
              <a:t>.</a:t>
            </a:r>
            <a:endParaRPr sz="1900">
              <a:solidFill>
                <a:schemeClr val="lt1"/>
              </a:solidFill>
              <a:latin typeface="Ubuntu"/>
              <a:ea typeface="Ubuntu"/>
              <a:cs typeface="Ubuntu"/>
              <a:sym typeface="Ubuntu"/>
            </a:endParaRPr>
          </a:p>
          <a:p>
            <a:pPr marL="0" lvl="0" indent="0" algn="l" rtl="0">
              <a:lnSpc>
                <a:spcPct val="115000"/>
              </a:lnSpc>
              <a:spcBef>
                <a:spcPts val="0"/>
              </a:spcBef>
              <a:spcAft>
                <a:spcPts val="0"/>
              </a:spcAft>
              <a:buNone/>
            </a:pPr>
            <a:endParaRPr sz="1900">
              <a:solidFill>
                <a:schemeClr val="lt1"/>
              </a:solidFill>
              <a:latin typeface="Ubuntu"/>
              <a:ea typeface="Ubuntu"/>
              <a:cs typeface="Ubuntu"/>
              <a:sym typeface="Ubuntu"/>
            </a:endParaRPr>
          </a:p>
          <a:p>
            <a:pPr marL="0" lvl="0" indent="0" algn="l" rtl="0">
              <a:lnSpc>
                <a:spcPct val="115000"/>
              </a:lnSpc>
              <a:spcBef>
                <a:spcPts val="0"/>
              </a:spcBef>
              <a:spcAft>
                <a:spcPts val="0"/>
              </a:spcAft>
              <a:buNone/>
            </a:pPr>
            <a:r>
              <a:rPr lang="en-US" sz="1900">
                <a:solidFill>
                  <a:schemeClr val="lt1"/>
                </a:solidFill>
                <a:latin typeface="Ubuntu"/>
                <a:ea typeface="Ubuntu"/>
                <a:cs typeface="Ubuntu"/>
                <a:sym typeface="Ubuntu"/>
              </a:rPr>
              <a:t>What would the damage be in an org environment?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233"/>
        <p:cNvGrpSpPr/>
        <p:nvPr/>
      </p:nvGrpSpPr>
      <p:grpSpPr>
        <a:xfrm>
          <a:off x="0" y="0"/>
          <a:ext cx="0" cy="0"/>
          <a:chOff x="0" y="0"/>
          <a:chExt cx="0" cy="0"/>
        </a:xfrm>
      </p:grpSpPr>
      <p:sp>
        <p:nvSpPr>
          <p:cNvPr id="234" name="Google Shape;234;p27"/>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FFFFFF"/>
              </a:buClr>
              <a:buSzPts val="3200"/>
              <a:buFont typeface="Calibri"/>
              <a:buNone/>
            </a:pPr>
            <a:r>
              <a:rPr lang="en-US" sz="3100" b="1" i="0" u="none" strike="noStrike" cap="none">
                <a:solidFill>
                  <a:srgbClr val="FFFFFF"/>
                </a:solidFill>
                <a:latin typeface="Ubuntu"/>
                <a:ea typeface="Ubuntu"/>
                <a:cs typeface="Ubuntu"/>
                <a:sym typeface="Ubuntu"/>
              </a:rPr>
              <a:t>Internal </a:t>
            </a:r>
            <a:r>
              <a:rPr lang="en-US" sz="3100" b="1">
                <a:solidFill>
                  <a:srgbClr val="FFFFFF"/>
                </a:solidFill>
                <a:latin typeface="Ubuntu"/>
                <a:ea typeface="Ubuntu"/>
                <a:cs typeface="Ubuntu"/>
                <a:sym typeface="Ubuntu"/>
              </a:rPr>
              <a:t>g</a:t>
            </a:r>
            <a:r>
              <a:rPr lang="en-US" sz="3100" b="1" i="0" u="none" strike="noStrike" cap="none">
                <a:solidFill>
                  <a:srgbClr val="FFFFFF"/>
                </a:solidFill>
                <a:latin typeface="Ubuntu"/>
                <a:ea typeface="Ubuntu"/>
                <a:cs typeface="Ubuntu"/>
                <a:sym typeface="Ubuntu"/>
              </a:rPr>
              <a:t>overnor (why policy ain</a:t>
            </a:r>
            <a:r>
              <a:rPr lang="en-US" sz="3100" b="1">
                <a:solidFill>
                  <a:srgbClr val="FFFFFF"/>
                </a:solidFill>
                <a:latin typeface="Ubuntu"/>
                <a:ea typeface="Ubuntu"/>
                <a:cs typeface="Ubuntu"/>
                <a:sym typeface="Ubuntu"/>
              </a:rPr>
              <a:t>’t enough)</a:t>
            </a:r>
            <a:endParaRPr sz="3100" i="0" u="none" strike="noStrike" cap="none">
              <a:solidFill>
                <a:schemeClr val="dk1"/>
              </a:solidFill>
              <a:latin typeface="Ubuntu"/>
              <a:ea typeface="Ubuntu"/>
              <a:cs typeface="Ubuntu"/>
              <a:sym typeface="Ubuntu"/>
            </a:endParaRPr>
          </a:p>
        </p:txBody>
      </p:sp>
      <p:sp>
        <p:nvSpPr>
          <p:cNvPr id="235" name="Google Shape;235;p27"/>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236" name="Google Shape;236;p27"/>
          <p:cNvSpPr/>
          <p:nvPr/>
        </p:nvSpPr>
        <p:spPr>
          <a:xfrm>
            <a:off x="457138" y="1642995"/>
            <a:ext cx="3840600" cy="4572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C0392B"/>
              </a:buClr>
              <a:buSzPts val="1700"/>
              <a:buFont typeface="Calibri"/>
              <a:buNone/>
            </a:pPr>
            <a:r>
              <a:rPr lang="en-US" sz="1700" b="1" i="0" u="none" strike="noStrike" cap="none">
                <a:solidFill>
                  <a:srgbClr val="C0392B"/>
                </a:solidFill>
                <a:latin typeface="Ubuntu"/>
                <a:ea typeface="Ubuntu"/>
                <a:cs typeface="Ubuntu"/>
                <a:sym typeface="Ubuntu"/>
              </a:rPr>
              <a:t>Least privilege fails when:</a:t>
            </a:r>
            <a:endParaRPr sz="1700" i="0" u="none" strike="noStrike" cap="none">
              <a:solidFill>
                <a:schemeClr val="dk1"/>
              </a:solidFill>
              <a:latin typeface="Ubuntu"/>
              <a:ea typeface="Ubuntu"/>
              <a:cs typeface="Ubuntu"/>
              <a:sym typeface="Ubuntu"/>
            </a:endParaRPr>
          </a:p>
        </p:txBody>
      </p:sp>
      <p:sp>
        <p:nvSpPr>
          <p:cNvPr id="237" name="Google Shape;237;p27"/>
          <p:cNvSpPr/>
          <p:nvPr/>
        </p:nvSpPr>
        <p:spPr>
          <a:xfrm>
            <a:off x="457138" y="2100195"/>
            <a:ext cx="3840600" cy="1828800"/>
          </a:xfrm>
          <a:prstGeom prst="rect">
            <a:avLst/>
          </a:prstGeom>
          <a:noFill/>
          <a:ln>
            <a:noFill/>
          </a:ln>
        </p:spPr>
        <p:txBody>
          <a:bodyPr spcFirstLastPara="1" wrap="square" lIns="0" tIns="0" rIns="0" bIns="0" anchor="t" anchorCtr="0">
            <a:noAutofit/>
          </a:bodyPr>
          <a:lstStyle/>
          <a:p>
            <a:pPr marL="342900" marR="0" lvl="0" indent="-342900" algn="l" rtl="0">
              <a:lnSpc>
                <a:spcPct val="115000"/>
              </a:lnSpc>
              <a:spcBef>
                <a:spcPts val="0"/>
              </a:spcBef>
              <a:spcAft>
                <a:spcPts val="0"/>
              </a:spcAft>
              <a:buClr>
                <a:srgbClr val="A9CCE3"/>
              </a:buClr>
              <a:buSzPts val="1600"/>
              <a:buFont typeface="Ubuntu"/>
              <a:buChar char="•"/>
            </a:pPr>
            <a:r>
              <a:rPr lang="en-US" sz="1600" i="0" u="none" strike="noStrike" cap="none">
                <a:solidFill>
                  <a:srgbClr val="A9CCE3"/>
                </a:solidFill>
                <a:latin typeface="Ubuntu"/>
                <a:ea typeface="Ubuntu"/>
                <a:cs typeface="Ubuntu"/>
                <a:sym typeface="Ubuntu"/>
              </a:rPr>
              <a:t>Org is understaffed</a:t>
            </a:r>
            <a:endParaRPr sz="16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A9CCE3"/>
              </a:buClr>
              <a:buSzPts val="1600"/>
              <a:buFont typeface="Ubuntu"/>
              <a:buChar char="•"/>
            </a:pPr>
            <a:r>
              <a:rPr lang="en-US" sz="1600" i="0" u="none" strike="noStrike" cap="none">
                <a:solidFill>
                  <a:srgbClr val="A9CCE3"/>
                </a:solidFill>
                <a:latin typeface="Ubuntu"/>
                <a:ea typeface="Ubuntu"/>
                <a:cs typeface="Ubuntu"/>
                <a:sym typeface="Ubuntu"/>
              </a:rPr>
              <a:t>Access granted lazily</a:t>
            </a:r>
            <a:endParaRPr sz="16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A9CCE3"/>
              </a:buClr>
              <a:buSzPts val="1600"/>
              <a:buFont typeface="Ubuntu"/>
              <a:buChar char="•"/>
            </a:pPr>
            <a:r>
              <a:rPr lang="en-US" sz="1600" i="0" u="none" strike="noStrike" cap="none">
                <a:solidFill>
                  <a:srgbClr val="A9CCE3"/>
                </a:solidFill>
                <a:latin typeface="Ubuntu"/>
                <a:ea typeface="Ubuntu"/>
                <a:cs typeface="Ubuntu"/>
                <a:sym typeface="Ubuntu"/>
              </a:rPr>
              <a:t>Credentials ≠ readiness</a:t>
            </a:r>
            <a:endParaRPr sz="16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A9CCE3"/>
              </a:buClr>
              <a:buSzPts val="1600"/>
              <a:buFont typeface="Ubuntu"/>
              <a:buChar char="•"/>
            </a:pPr>
            <a:r>
              <a:rPr lang="en-US" sz="1600" i="0" u="none" strike="noStrike" cap="none">
                <a:solidFill>
                  <a:srgbClr val="A9CCE3"/>
                </a:solidFill>
                <a:latin typeface="Ubuntu"/>
                <a:ea typeface="Ubuntu"/>
                <a:cs typeface="Ubuntu"/>
                <a:sym typeface="Ubuntu"/>
              </a:rPr>
              <a:t>You're a pentester</a:t>
            </a:r>
            <a:endParaRPr sz="1600" i="0" u="none" strike="noStrike" cap="none">
              <a:solidFill>
                <a:schemeClr val="dk1"/>
              </a:solidFill>
              <a:latin typeface="Ubuntu"/>
              <a:ea typeface="Ubuntu"/>
              <a:cs typeface="Ubuntu"/>
              <a:sym typeface="Ubuntu"/>
            </a:endParaRPr>
          </a:p>
        </p:txBody>
      </p:sp>
      <p:sp>
        <p:nvSpPr>
          <p:cNvPr id="238" name="Google Shape;238;p27"/>
          <p:cNvSpPr/>
          <p:nvPr/>
        </p:nvSpPr>
        <p:spPr>
          <a:xfrm>
            <a:off x="4846258" y="1642995"/>
            <a:ext cx="3840600" cy="4572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27AE60"/>
              </a:buClr>
              <a:buSzPts val="1700"/>
              <a:buFont typeface="Calibri"/>
              <a:buNone/>
            </a:pPr>
            <a:r>
              <a:rPr lang="en-US" sz="1700" b="1" i="0" u="none" strike="noStrike" cap="none">
                <a:solidFill>
                  <a:srgbClr val="27AE60"/>
                </a:solidFill>
                <a:latin typeface="Ubuntu"/>
                <a:ea typeface="Ubuntu"/>
                <a:cs typeface="Ubuntu"/>
                <a:sym typeface="Ubuntu"/>
              </a:rPr>
              <a:t>Labs Have Stakes builds:</a:t>
            </a:r>
            <a:endParaRPr sz="1700" i="0" u="none" strike="noStrike" cap="none">
              <a:solidFill>
                <a:schemeClr val="dk1"/>
              </a:solidFill>
              <a:latin typeface="Ubuntu"/>
              <a:ea typeface="Ubuntu"/>
              <a:cs typeface="Ubuntu"/>
              <a:sym typeface="Ubuntu"/>
            </a:endParaRPr>
          </a:p>
        </p:txBody>
      </p:sp>
      <p:sp>
        <p:nvSpPr>
          <p:cNvPr id="239" name="Google Shape;239;p27"/>
          <p:cNvSpPr/>
          <p:nvPr/>
        </p:nvSpPr>
        <p:spPr>
          <a:xfrm>
            <a:off x="4846258" y="2100195"/>
            <a:ext cx="3840600" cy="1828800"/>
          </a:xfrm>
          <a:prstGeom prst="rect">
            <a:avLst/>
          </a:prstGeom>
          <a:noFill/>
          <a:ln>
            <a:noFill/>
          </a:ln>
        </p:spPr>
        <p:txBody>
          <a:bodyPr spcFirstLastPara="1" wrap="square" lIns="0" tIns="0" rIns="0" bIns="0" anchor="t" anchorCtr="0">
            <a:noAutofit/>
          </a:bodyPr>
          <a:lstStyle/>
          <a:p>
            <a:pPr marL="342900" marR="0" lvl="0" indent="-342900" algn="l" rtl="0">
              <a:lnSpc>
                <a:spcPct val="115000"/>
              </a:lnSpc>
              <a:spcBef>
                <a:spcPts val="0"/>
              </a:spcBef>
              <a:spcAft>
                <a:spcPts val="0"/>
              </a:spcAft>
              <a:buClr>
                <a:srgbClr val="A9CCE3"/>
              </a:buClr>
              <a:buSzPts val="1600"/>
              <a:buFont typeface="Ubuntu"/>
              <a:buChar char="•"/>
            </a:pPr>
            <a:r>
              <a:rPr lang="en-US" sz="1600" i="0" u="none" strike="noStrike" cap="none">
                <a:solidFill>
                  <a:srgbClr val="A9CCE3"/>
                </a:solidFill>
                <a:latin typeface="Ubuntu"/>
                <a:ea typeface="Ubuntu"/>
                <a:cs typeface="Ubuntu"/>
                <a:sym typeface="Ubuntu"/>
              </a:rPr>
              <a:t>Judgment that survives pressure</a:t>
            </a:r>
            <a:endParaRPr sz="16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A9CCE3"/>
              </a:buClr>
              <a:buSzPts val="1600"/>
              <a:buFont typeface="Ubuntu"/>
              <a:buChar char="•"/>
            </a:pPr>
            <a:r>
              <a:rPr lang="en-US" sz="1600" i="0" u="none" strike="noStrike" cap="none">
                <a:solidFill>
                  <a:srgbClr val="A9CCE3"/>
                </a:solidFill>
                <a:latin typeface="Ubuntu"/>
                <a:ea typeface="Ubuntu"/>
                <a:cs typeface="Ubuntu"/>
                <a:sym typeface="Ubuntu"/>
              </a:rPr>
              <a:t>Instinct that travels with you</a:t>
            </a:r>
            <a:endParaRPr sz="16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A9CCE3"/>
              </a:buClr>
              <a:buSzPts val="1600"/>
              <a:buFont typeface="Ubuntu"/>
              <a:buChar char="•"/>
            </a:pPr>
            <a:r>
              <a:rPr lang="en-US" sz="1600" i="0" u="none" strike="noStrike" cap="none">
                <a:solidFill>
                  <a:srgbClr val="A9CCE3"/>
                </a:solidFill>
                <a:latin typeface="Ubuntu"/>
                <a:ea typeface="Ubuntu"/>
                <a:cs typeface="Ubuntu"/>
                <a:sym typeface="Ubuntu"/>
              </a:rPr>
              <a:t>Works in dysfunctional orgs</a:t>
            </a:r>
            <a:endParaRPr sz="16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A9CCE3"/>
              </a:buClr>
              <a:buSzPts val="1600"/>
              <a:buFont typeface="Ubuntu"/>
              <a:buChar char="•"/>
            </a:pPr>
            <a:r>
              <a:rPr lang="en-US" sz="1600" i="0" u="none" strike="noStrike" cap="none">
                <a:solidFill>
                  <a:srgbClr val="A9CCE3"/>
                </a:solidFill>
                <a:latin typeface="Ubuntu"/>
                <a:ea typeface="Ubuntu"/>
                <a:cs typeface="Ubuntu"/>
                <a:sym typeface="Ubuntu"/>
              </a:rPr>
              <a:t>No org control can provide this</a:t>
            </a:r>
            <a:endParaRPr sz="1600" i="0" u="none" strike="noStrike" cap="none">
              <a:solidFill>
                <a:srgbClr val="A9CCE3"/>
              </a:solidFill>
              <a:latin typeface="Ubuntu"/>
              <a:ea typeface="Ubuntu"/>
              <a:cs typeface="Ubuntu"/>
              <a:sym typeface="Ubuntu"/>
            </a:endParaRPr>
          </a:p>
          <a:p>
            <a:pPr marL="457200" marR="0" lvl="0" indent="0" algn="l" rtl="0">
              <a:lnSpc>
                <a:spcPct val="115000"/>
              </a:lnSpc>
              <a:spcBef>
                <a:spcPts val="0"/>
              </a:spcBef>
              <a:spcAft>
                <a:spcPts val="0"/>
              </a:spcAft>
              <a:buNone/>
            </a:pPr>
            <a:endParaRPr sz="1600">
              <a:solidFill>
                <a:srgbClr val="A9CCE3"/>
              </a:solidFill>
              <a:latin typeface="Ubuntu"/>
              <a:ea typeface="Ubuntu"/>
              <a:cs typeface="Ubuntu"/>
              <a:sym typeface="Ubuntu"/>
            </a:endParaRPr>
          </a:p>
        </p:txBody>
      </p:sp>
      <p:sp>
        <p:nvSpPr>
          <p:cNvPr id="240" name="Google Shape;240;p27"/>
          <p:cNvSpPr/>
          <p:nvPr/>
        </p:nvSpPr>
        <p:spPr>
          <a:xfrm>
            <a:off x="457188" y="3543975"/>
            <a:ext cx="8229600" cy="8745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None/>
            </a:pPr>
            <a:r>
              <a:rPr lang="en-US" sz="1600">
                <a:solidFill>
                  <a:schemeClr val="lt1"/>
                </a:solidFill>
                <a:latin typeface="Ubuntu"/>
                <a:ea typeface="Ubuntu"/>
                <a:cs typeface="Ubuntu"/>
                <a:sym typeface="Ubuntu"/>
              </a:rPr>
              <a:t>Trained instinct &gt; betting on company policy</a:t>
            </a:r>
            <a:endParaRPr sz="1600" i="0" u="none" strike="noStrike" cap="none">
              <a:solidFill>
                <a:schemeClr val="lt1"/>
              </a:solidFill>
              <a:latin typeface="Ubuntu"/>
              <a:ea typeface="Ubuntu"/>
              <a:cs typeface="Ubuntu"/>
              <a:sym typeface="Ubuntu"/>
            </a:endParaRPr>
          </a:p>
        </p:txBody>
      </p:sp>
      <p:sp>
        <p:nvSpPr>
          <p:cNvPr id="241" name="Google Shape;241;p27"/>
          <p:cNvSpPr/>
          <p:nvPr/>
        </p:nvSpPr>
        <p:spPr>
          <a:xfrm>
            <a:off x="457200" y="1219025"/>
            <a:ext cx="8229600" cy="2931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None/>
            </a:pPr>
            <a:r>
              <a:rPr lang="en-US" sz="1600">
                <a:solidFill>
                  <a:schemeClr val="lt1"/>
                </a:solidFill>
                <a:latin typeface="Ubuntu"/>
                <a:ea typeface="Ubuntu"/>
                <a:cs typeface="Ubuntu"/>
                <a:sym typeface="Ubuntu"/>
              </a:rPr>
              <a:t>Company policy varies and is not always the most secure</a:t>
            </a:r>
            <a:endParaRPr sz="1600" i="0" u="none" strike="noStrike" cap="none">
              <a:solidFill>
                <a:schemeClr val="lt1"/>
              </a:solidFill>
              <a:latin typeface="Ubuntu"/>
              <a:ea typeface="Ubuntu"/>
              <a:cs typeface="Ubuntu"/>
              <a:sym typeface="Ubuntu"/>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246"/>
        <p:cNvGrpSpPr/>
        <p:nvPr/>
      </p:nvGrpSpPr>
      <p:grpSpPr>
        <a:xfrm>
          <a:off x="0" y="0"/>
          <a:ext cx="0" cy="0"/>
          <a:chOff x="0" y="0"/>
          <a:chExt cx="0" cy="0"/>
        </a:xfrm>
      </p:grpSpPr>
      <p:sp>
        <p:nvSpPr>
          <p:cNvPr id="247" name="Google Shape;247;p28"/>
          <p:cNvSpPr/>
          <p:nvPr/>
        </p:nvSpPr>
        <p:spPr>
          <a:xfrm>
            <a:off x="457200" y="274320"/>
            <a:ext cx="8229600" cy="155448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FFFFFF"/>
              </a:buClr>
              <a:buSzPts val="2600"/>
              <a:buFont typeface="Calibri"/>
              <a:buNone/>
            </a:pPr>
            <a:r>
              <a:rPr lang="en-US" sz="2600" b="1" i="1">
                <a:solidFill>
                  <a:srgbClr val="FFFFFF"/>
                </a:solidFill>
                <a:latin typeface="Ubuntu"/>
                <a:ea typeface="Ubuntu"/>
                <a:cs typeface="Ubuntu"/>
                <a:sym typeface="Ubuntu"/>
              </a:rPr>
              <a:t>Labs with stakes build judgment instinct:</a:t>
            </a:r>
            <a:endParaRPr sz="2600" i="0" u="none" strike="noStrike" cap="none">
              <a:solidFill>
                <a:schemeClr val="dk1"/>
              </a:solidFill>
              <a:latin typeface="Ubuntu"/>
              <a:ea typeface="Ubuntu"/>
              <a:cs typeface="Ubuntu"/>
              <a:sym typeface="Ubuntu"/>
            </a:endParaRPr>
          </a:p>
        </p:txBody>
      </p:sp>
      <p:sp>
        <p:nvSpPr>
          <p:cNvPr id="248" name="Google Shape;248;p28"/>
          <p:cNvSpPr/>
          <p:nvPr/>
        </p:nvSpPr>
        <p:spPr>
          <a:xfrm>
            <a:off x="457200" y="192024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249" name="Google Shape;249;p28"/>
          <p:cNvSpPr/>
          <p:nvPr/>
        </p:nvSpPr>
        <p:spPr>
          <a:xfrm>
            <a:off x="457200" y="2103120"/>
            <a:ext cx="2286000" cy="64008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A9CCE3"/>
              </a:buClr>
              <a:buSzPts val="1900"/>
              <a:buFont typeface="Calibri"/>
              <a:buNone/>
            </a:pPr>
            <a:r>
              <a:rPr lang="en-US" sz="1900" b="1" i="0" u="none" strike="noStrike" cap="none">
                <a:solidFill>
                  <a:srgbClr val="A9CCE3"/>
                </a:solidFill>
                <a:latin typeface="Ubuntu"/>
                <a:ea typeface="Ubuntu"/>
                <a:cs typeface="Ubuntu"/>
                <a:sym typeface="Ubuntu"/>
              </a:rPr>
              <a:t>Knowledge</a:t>
            </a:r>
            <a:endParaRPr sz="1900" i="0" u="none" strike="noStrike" cap="none">
              <a:solidFill>
                <a:schemeClr val="dk1"/>
              </a:solidFill>
              <a:latin typeface="Ubuntu"/>
              <a:ea typeface="Ubuntu"/>
              <a:cs typeface="Ubuntu"/>
              <a:sym typeface="Ubuntu"/>
            </a:endParaRPr>
          </a:p>
        </p:txBody>
      </p:sp>
      <p:sp>
        <p:nvSpPr>
          <p:cNvPr id="250" name="Google Shape;250;p28"/>
          <p:cNvSpPr/>
          <p:nvPr/>
        </p:nvSpPr>
        <p:spPr>
          <a:xfrm>
            <a:off x="2834640" y="2103120"/>
            <a:ext cx="548640" cy="64008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7F8C8D"/>
              </a:buClr>
              <a:buSzPts val="1900"/>
              <a:buFont typeface="Calibri"/>
              <a:buNone/>
            </a:pPr>
            <a:r>
              <a:rPr lang="en-US" sz="1900" i="0" u="none" strike="noStrike" cap="none">
                <a:solidFill>
                  <a:srgbClr val="7F8C8D"/>
                </a:solidFill>
                <a:latin typeface="Ubuntu"/>
                <a:ea typeface="Ubuntu"/>
                <a:cs typeface="Ubuntu"/>
                <a:sym typeface="Ubuntu"/>
              </a:rPr>
              <a:t>→</a:t>
            </a:r>
            <a:endParaRPr sz="1900" i="0" u="none" strike="noStrike" cap="none">
              <a:solidFill>
                <a:schemeClr val="dk1"/>
              </a:solidFill>
              <a:latin typeface="Ubuntu"/>
              <a:ea typeface="Ubuntu"/>
              <a:cs typeface="Ubuntu"/>
              <a:sym typeface="Ubuntu"/>
            </a:endParaRPr>
          </a:p>
        </p:txBody>
      </p:sp>
      <p:sp>
        <p:nvSpPr>
          <p:cNvPr id="251" name="Google Shape;251;p28"/>
          <p:cNvSpPr/>
          <p:nvPr/>
        </p:nvSpPr>
        <p:spPr>
          <a:xfrm>
            <a:off x="3474720" y="2103120"/>
            <a:ext cx="5212080" cy="64008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7F8C8D"/>
              </a:buClr>
              <a:buSzPts val="1700"/>
              <a:buFont typeface="Calibri"/>
              <a:buNone/>
            </a:pPr>
            <a:r>
              <a:rPr lang="en-US" sz="1700" i="0" u="none" strike="noStrike" cap="none">
                <a:solidFill>
                  <a:srgbClr val="A9CCE3"/>
                </a:solidFill>
                <a:latin typeface="Ubuntu"/>
                <a:ea typeface="Ubuntu"/>
                <a:cs typeface="Ubuntu"/>
                <a:sym typeface="Ubuntu"/>
              </a:rPr>
              <a:t>Lives in conscious recall</a:t>
            </a:r>
            <a:endParaRPr sz="1700" i="0" u="none" strike="noStrike" cap="none">
              <a:solidFill>
                <a:srgbClr val="A9CCE3"/>
              </a:solidFill>
              <a:latin typeface="Ubuntu"/>
              <a:ea typeface="Ubuntu"/>
              <a:cs typeface="Ubuntu"/>
              <a:sym typeface="Ubuntu"/>
            </a:endParaRPr>
          </a:p>
        </p:txBody>
      </p:sp>
      <p:sp>
        <p:nvSpPr>
          <p:cNvPr id="252" name="Google Shape;252;p28"/>
          <p:cNvSpPr/>
          <p:nvPr/>
        </p:nvSpPr>
        <p:spPr>
          <a:xfrm>
            <a:off x="457200" y="2926080"/>
            <a:ext cx="2286000" cy="64008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C0392B"/>
              </a:buClr>
              <a:buSzPts val="1900"/>
              <a:buFont typeface="Calibri"/>
              <a:buNone/>
            </a:pPr>
            <a:r>
              <a:rPr lang="en-US" sz="1900" b="1" i="0" u="none" strike="noStrike" cap="none">
                <a:solidFill>
                  <a:schemeClr val="accent2"/>
                </a:solidFill>
                <a:latin typeface="Ubuntu"/>
                <a:ea typeface="Ubuntu"/>
                <a:cs typeface="Ubuntu"/>
                <a:sym typeface="Ubuntu"/>
              </a:rPr>
              <a:t>Pressure (L</a:t>
            </a:r>
            <a:r>
              <a:rPr lang="en-US" sz="1900" b="1">
                <a:solidFill>
                  <a:schemeClr val="accent2"/>
                </a:solidFill>
                <a:latin typeface="Ubuntu"/>
                <a:ea typeface="Ubuntu"/>
                <a:cs typeface="Ubuntu"/>
                <a:sym typeface="Ubuntu"/>
              </a:rPr>
              <a:t>HS)</a:t>
            </a:r>
            <a:endParaRPr sz="1900" i="0" u="none" strike="noStrike" cap="none">
              <a:solidFill>
                <a:schemeClr val="accent2"/>
              </a:solidFill>
              <a:latin typeface="Ubuntu"/>
              <a:ea typeface="Ubuntu"/>
              <a:cs typeface="Ubuntu"/>
              <a:sym typeface="Ubuntu"/>
            </a:endParaRPr>
          </a:p>
        </p:txBody>
      </p:sp>
      <p:sp>
        <p:nvSpPr>
          <p:cNvPr id="253" name="Google Shape;253;p28"/>
          <p:cNvSpPr/>
          <p:nvPr/>
        </p:nvSpPr>
        <p:spPr>
          <a:xfrm>
            <a:off x="2834640" y="2926080"/>
            <a:ext cx="548640" cy="64008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7F8C8D"/>
              </a:buClr>
              <a:buSzPts val="1900"/>
              <a:buFont typeface="Calibri"/>
              <a:buNone/>
            </a:pPr>
            <a:r>
              <a:rPr lang="en-US" sz="1900" i="0" u="none" strike="noStrike" cap="none">
                <a:solidFill>
                  <a:schemeClr val="accent2"/>
                </a:solidFill>
                <a:latin typeface="Ubuntu"/>
                <a:ea typeface="Ubuntu"/>
                <a:cs typeface="Ubuntu"/>
                <a:sym typeface="Ubuntu"/>
              </a:rPr>
              <a:t>→</a:t>
            </a:r>
            <a:endParaRPr sz="1900" i="0" u="none" strike="noStrike" cap="none">
              <a:solidFill>
                <a:schemeClr val="accent2"/>
              </a:solidFill>
              <a:latin typeface="Ubuntu"/>
              <a:ea typeface="Ubuntu"/>
              <a:cs typeface="Ubuntu"/>
              <a:sym typeface="Ubuntu"/>
            </a:endParaRPr>
          </a:p>
        </p:txBody>
      </p:sp>
      <p:sp>
        <p:nvSpPr>
          <p:cNvPr id="254" name="Google Shape;254;p28"/>
          <p:cNvSpPr/>
          <p:nvPr/>
        </p:nvSpPr>
        <p:spPr>
          <a:xfrm>
            <a:off x="3474720" y="2926080"/>
            <a:ext cx="5212080" cy="64008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C0392B"/>
              </a:buClr>
              <a:buSzPts val="1700"/>
              <a:buFont typeface="Calibri"/>
              <a:buNone/>
            </a:pPr>
            <a:r>
              <a:rPr lang="en-US" sz="1700" i="0" u="none" strike="noStrike" cap="none">
                <a:solidFill>
                  <a:schemeClr val="accent2"/>
                </a:solidFill>
                <a:latin typeface="Ubuntu"/>
                <a:ea typeface="Ubuntu"/>
                <a:cs typeface="Ubuntu"/>
                <a:sym typeface="Ubuntu"/>
              </a:rPr>
              <a:t>Destroys conscious recall</a:t>
            </a:r>
            <a:r>
              <a:rPr lang="en-US" sz="1700">
                <a:solidFill>
                  <a:schemeClr val="accent2"/>
                </a:solidFill>
                <a:latin typeface="Ubuntu"/>
                <a:ea typeface="Ubuntu"/>
                <a:cs typeface="Ubuntu"/>
                <a:sym typeface="Ubuntu"/>
              </a:rPr>
              <a:t>, fallback to instinct</a:t>
            </a:r>
            <a:endParaRPr sz="1700" i="0" u="none" strike="noStrike" cap="none">
              <a:solidFill>
                <a:schemeClr val="accent2"/>
              </a:solidFill>
              <a:latin typeface="Ubuntu"/>
              <a:ea typeface="Ubuntu"/>
              <a:cs typeface="Ubuntu"/>
              <a:sym typeface="Ubuntu"/>
            </a:endParaRPr>
          </a:p>
        </p:txBody>
      </p:sp>
      <p:sp>
        <p:nvSpPr>
          <p:cNvPr id="255" name="Google Shape;255;p28"/>
          <p:cNvSpPr/>
          <p:nvPr/>
        </p:nvSpPr>
        <p:spPr>
          <a:xfrm>
            <a:off x="457200" y="3749040"/>
            <a:ext cx="2286000" cy="64008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27AE60"/>
              </a:buClr>
              <a:buSzPts val="1900"/>
              <a:buFont typeface="Calibri"/>
              <a:buNone/>
            </a:pPr>
            <a:r>
              <a:rPr lang="en-US" sz="1900" b="1">
                <a:solidFill>
                  <a:srgbClr val="27AE60"/>
                </a:solidFill>
                <a:latin typeface="Ubuntu"/>
                <a:ea typeface="Ubuntu"/>
                <a:cs typeface="Ubuntu"/>
                <a:sym typeface="Ubuntu"/>
              </a:rPr>
              <a:t>Instinct</a:t>
            </a:r>
            <a:endParaRPr sz="1900" i="0" u="none" strike="noStrike" cap="none">
              <a:solidFill>
                <a:srgbClr val="27AE60"/>
              </a:solidFill>
              <a:latin typeface="Ubuntu"/>
              <a:ea typeface="Ubuntu"/>
              <a:cs typeface="Ubuntu"/>
              <a:sym typeface="Ubuntu"/>
            </a:endParaRPr>
          </a:p>
        </p:txBody>
      </p:sp>
      <p:sp>
        <p:nvSpPr>
          <p:cNvPr id="256" name="Google Shape;256;p28"/>
          <p:cNvSpPr/>
          <p:nvPr/>
        </p:nvSpPr>
        <p:spPr>
          <a:xfrm>
            <a:off x="2834640" y="3749040"/>
            <a:ext cx="548640" cy="64008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7F8C8D"/>
              </a:buClr>
              <a:buSzPts val="1900"/>
              <a:buFont typeface="Calibri"/>
              <a:buNone/>
            </a:pPr>
            <a:r>
              <a:rPr lang="en-US" sz="1900" i="0" u="none" strike="noStrike" cap="none">
                <a:solidFill>
                  <a:srgbClr val="27AE60"/>
                </a:solidFill>
                <a:latin typeface="Ubuntu"/>
                <a:ea typeface="Ubuntu"/>
                <a:cs typeface="Ubuntu"/>
                <a:sym typeface="Ubuntu"/>
              </a:rPr>
              <a:t>→</a:t>
            </a:r>
            <a:endParaRPr sz="1900" i="0" u="none" strike="noStrike" cap="none">
              <a:solidFill>
                <a:srgbClr val="27AE60"/>
              </a:solidFill>
              <a:latin typeface="Ubuntu"/>
              <a:ea typeface="Ubuntu"/>
              <a:cs typeface="Ubuntu"/>
              <a:sym typeface="Ubuntu"/>
            </a:endParaRPr>
          </a:p>
        </p:txBody>
      </p:sp>
      <p:sp>
        <p:nvSpPr>
          <p:cNvPr id="257" name="Google Shape;257;p28"/>
          <p:cNvSpPr/>
          <p:nvPr/>
        </p:nvSpPr>
        <p:spPr>
          <a:xfrm>
            <a:off x="3474720" y="3749040"/>
            <a:ext cx="5212080" cy="64008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27AE60"/>
              </a:buClr>
              <a:buSzPts val="1700"/>
              <a:buFont typeface="Calibri"/>
              <a:buNone/>
            </a:pPr>
            <a:r>
              <a:rPr lang="en-US" sz="1700" i="0" u="none" strike="noStrike" cap="none">
                <a:solidFill>
                  <a:srgbClr val="27AE60"/>
                </a:solidFill>
                <a:latin typeface="Ubuntu"/>
                <a:ea typeface="Ubuntu"/>
                <a:cs typeface="Ubuntu"/>
                <a:sym typeface="Ubuntu"/>
              </a:rPr>
              <a:t>Unconscious execution and survives pressure</a:t>
            </a:r>
            <a:endParaRPr sz="1700" i="0" u="none" strike="noStrike" cap="none">
              <a:solidFill>
                <a:srgbClr val="27AE60"/>
              </a:solidFill>
              <a:latin typeface="Ubuntu"/>
              <a:ea typeface="Ubuntu"/>
              <a:cs typeface="Ubuntu"/>
              <a:sym typeface="Ubuntu"/>
            </a:endParaRPr>
          </a:p>
          <a:p>
            <a:pPr marL="0" marR="0" lvl="0" indent="0" algn="l" rtl="0">
              <a:lnSpc>
                <a:spcPct val="115000"/>
              </a:lnSpc>
              <a:spcBef>
                <a:spcPts val="0"/>
              </a:spcBef>
              <a:spcAft>
                <a:spcPts val="0"/>
              </a:spcAft>
              <a:buClr>
                <a:srgbClr val="27AE60"/>
              </a:buClr>
              <a:buSzPts val="1700"/>
              <a:buFont typeface="Calibri"/>
              <a:buNone/>
            </a:pPr>
            <a:r>
              <a:rPr lang="en-US" sz="1700">
                <a:solidFill>
                  <a:srgbClr val="27AE60"/>
                </a:solidFill>
                <a:latin typeface="Ubuntu"/>
                <a:ea typeface="Ubuntu"/>
                <a:cs typeface="Ubuntu"/>
                <a:sym typeface="Ubuntu"/>
              </a:rPr>
              <a:t>Judgment forms here</a:t>
            </a:r>
            <a:endParaRPr sz="1700">
              <a:solidFill>
                <a:srgbClr val="27AE60"/>
              </a:solidFill>
              <a:latin typeface="Ubuntu"/>
              <a:ea typeface="Ubuntu"/>
              <a:cs typeface="Ubuntu"/>
              <a:sym typeface="Ubuntu"/>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Shape 262"/>
        <p:cNvGrpSpPr/>
        <p:nvPr/>
      </p:nvGrpSpPr>
      <p:grpSpPr>
        <a:xfrm>
          <a:off x="0" y="0"/>
          <a:ext cx="0" cy="0"/>
          <a:chOff x="0" y="0"/>
          <a:chExt cx="0" cy="0"/>
        </a:xfrm>
      </p:grpSpPr>
      <p:sp>
        <p:nvSpPr>
          <p:cNvPr id="263" name="Google Shape;263;p29"/>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D1B2A"/>
              </a:buClr>
              <a:buSzPts val="3200"/>
              <a:buFont typeface="Calibri"/>
              <a:buNone/>
            </a:pPr>
            <a:r>
              <a:rPr lang="en-US" sz="3200" b="1">
                <a:solidFill>
                  <a:srgbClr val="0D1B2A"/>
                </a:solidFill>
                <a:latin typeface="Ubuntu"/>
                <a:ea typeface="Ubuntu"/>
                <a:cs typeface="Ubuntu"/>
                <a:sym typeface="Ubuntu"/>
              </a:rPr>
              <a:t>Two ways to build stakes</a:t>
            </a:r>
            <a:endParaRPr sz="3200" i="0" u="none" strike="noStrike" cap="none">
              <a:solidFill>
                <a:schemeClr val="dk1"/>
              </a:solidFill>
              <a:latin typeface="Ubuntu"/>
              <a:ea typeface="Ubuntu"/>
              <a:cs typeface="Ubuntu"/>
              <a:sym typeface="Ubuntu"/>
            </a:endParaRPr>
          </a:p>
        </p:txBody>
      </p:sp>
      <p:sp>
        <p:nvSpPr>
          <p:cNvPr id="264" name="Google Shape;264;p29"/>
          <p:cNvSpPr/>
          <p:nvPr/>
        </p:nvSpPr>
        <p:spPr>
          <a:xfrm>
            <a:off x="457200" y="100584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265" name="Google Shape;265;p29"/>
          <p:cNvSpPr/>
          <p:nvPr/>
        </p:nvSpPr>
        <p:spPr>
          <a:xfrm>
            <a:off x="457200" y="1378895"/>
            <a:ext cx="3840600" cy="3200400"/>
          </a:xfrm>
          <a:prstGeom prst="rect">
            <a:avLst/>
          </a:prstGeom>
          <a:solidFill>
            <a:srgbClr val="1B4F72"/>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266" name="Google Shape;266;p29"/>
          <p:cNvSpPr/>
          <p:nvPr/>
        </p:nvSpPr>
        <p:spPr>
          <a:xfrm>
            <a:off x="640142" y="1925060"/>
            <a:ext cx="3474600" cy="13716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2200"/>
              <a:buFont typeface="Calibri"/>
              <a:buNone/>
            </a:pPr>
            <a:r>
              <a:rPr lang="en-US" sz="2200" b="1">
                <a:solidFill>
                  <a:srgbClr val="FFFFFF"/>
                </a:solidFill>
                <a:latin typeface="Ubuntu"/>
                <a:ea typeface="Ubuntu"/>
                <a:cs typeface="Ubuntu"/>
                <a:sym typeface="Ubuntu"/>
              </a:rPr>
              <a:t>Type 1: Personal environment integration</a:t>
            </a:r>
            <a:endParaRPr sz="2200" b="1">
              <a:solidFill>
                <a:srgbClr val="FFFFFF"/>
              </a:solidFill>
              <a:latin typeface="Ubuntu"/>
              <a:ea typeface="Ubuntu"/>
              <a:cs typeface="Ubuntu"/>
              <a:sym typeface="Ubuntu"/>
            </a:endParaRPr>
          </a:p>
        </p:txBody>
      </p:sp>
      <p:sp>
        <p:nvSpPr>
          <p:cNvPr id="267" name="Google Shape;267;p29"/>
          <p:cNvSpPr/>
          <p:nvPr/>
        </p:nvSpPr>
        <p:spPr>
          <a:xfrm>
            <a:off x="4846320" y="1378895"/>
            <a:ext cx="3840600" cy="3200400"/>
          </a:xfrm>
          <a:prstGeom prst="rect">
            <a:avLst/>
          </a:prstGeom>
          <a:solidFill>
            <a:srgbClr val="1A2B3C"/>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268" name="Google Shape;268;p29"/>
          <p:cNvSpPr/>
          <p:nvPr/>
        </p:nvSpPr>
        <p:spPr>
          <a:xfrm>
            <a:off x="5029263" y="1925060"/>
            <a:ext cx="3474600" cy="13716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2200"/>
              <a:buFont typeface="Calibri"/>
              <a:buNone/>
            </a:pPr>
            <a:r>
              <a:rPr lang="en-US" sz="2200" b="1">
                <a:solidFill>
                  <a:srgbClr val="FFFFFF"/>
                </a:solidFill>
                <a:latin typeface="Ubuntu"/>
                <a:ea typeface="Ubuntu"/>
                <a:cs typeface="Ubuntu"/>
                <a:sym typeface="Ubuntu"/>
              </a:rPr>
              <a:t>Type 2: Classroom environment integration</a:t>
            </a:r>
            <a:endParaRPr sz="2200" i="0" u="none" strike="noStrike" cap="none">
              <a:solidFill>
                <a:schemeClr val="dk1"/>
              </a:solidFill>
              <a:latin typeface="Ubuntu"/>
              <a:ea typeface="Ubuntu"/>
              <a:cs typeface="Ubuntu"/>
              <a:sym typeface="Ubuntu"/>
            </a:endParaRPr>
          </a:p>
        </p:txBody>
      </p:sp>
      <p:sp>
        <p:nvSpPr>
          <p:cNvPr id="269" name="Google Shape;269;p29"/>
          <p:cNvSpPr/>
          <p:nvPr/>
        </p:nvSpPr>
        <p:spPr>
          <a:xfrm>
            <a:off x="640130" y="3113645"/>
            <a:ext cx="3474600" cy="10974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rgbClr val="A9CCE3"/>
              </a:buClr>
              <a:buSzPts val="1500"/>
              <a:buFont typeface="Calibri"/>
              <a:buNone/>
            </a:pPr>
            <a:r>
              <a:rPr lang="en-US" sz="1500">
                <a:solidFill>
                  <a:srgbClr val="A9CCE3"/>
                </a:solidFill>
                <a:latin typeface="Ubuntu"/>
                <a:ea typeface="Ubuntu"/>
                <a:cs typeface="Ubuntu"/>
                <a:sym typeface="Ubuntu"/>
              </a:rPr>
              <a:t>(what you saw before)</a:t>
            </a:r>
            <a:endParaRPr sz="1500" i="0" u="none" strike="noStrike" cap="none">
              <a:solidFill>
                <a:schemeClr val="dk1"/>
              </a:solidFill>
              <a:latin typeface="Ubuntu"/>
              <a:ea typeface="Ubuntu"/>
              <a:cs typeface="Ubuntu"/>
              <a:sym typeface="Ubuntu"/>
            </a:endParaRPr>
          </a:p>
        </p:txBody>
      </p:sp>
      <p:sp>
        <p:nvSpPr>
          <p:cNvPr id="270" name="Google Shape;270;p29"/>
          <p:cNvSpPr/>
          <p:nvPr/>
        </p:nvSpPr>
        <p:spPr>
          <a:xfrm>
            <a:off x="5029250" y="3113645"/>
            <a:ext cx="3474600" cy="10974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rgbClr val="A9CCE3"/>
              </a:buClr>
              <a:buSzPts val="1500"/>
              <a:buFont typeface="Calibri"/>
              <a:buNone/>
            </a:pPr>
            <a:r>
              <a:rPr lang="en-US" sz="1500">
                <a:solidFill>
                  <a:srgbClr val="A9CCE3"/>
                </a:solidFill>
                <a:latin typeface="Ubuntu"/>
                <a:ea typeface="Ubuntu"/>
                <a:cs typeface="Ubuntu"/>
                <a:sym typeface="Ubuntu"/>
              </a:rPr>
              <a:t>(what you will see next)</a:t>
            </a:r>
            <a:endParaRPr sz="1500" i="0" u="none" strike="noStrike" cap="none">
              <a:solidFill>
                <a:schemeClr val="dk1"/>
              </a:solidFill>
              <a:latin typeface="Ubuntu"/>
              <a:ea typeface="Ubuntu"/>
              <a:cs typeface="Ubuntu"/>
              <a:sym typeface="Ubuntu"/>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275"/>
        <p:cNvGrpSpPr/>
        <p:nvPr/>
      </p:nvGrpSpPr>
      <p:grpSpPr>
        <a:xfrm>
          <a:off x="0" y="0"/>
          <a:ext cx="0" cy="0"/>
          <a:chOff x="0" y="0"/>
          <a:chExt cx="0" cy="0"/>
        </a:xfrm>
      </p:grpSpPr>
      <p:sp>
        <p:nvSpPr>
          <p:cNvPr id="276" name="Google Shape;276;p30"/>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200"/>
              <a:buFont typeface="Calibri"/>
              <a:buNone/>
            </a:pPr>
            <a:r>
              <a:rPr lang="en-US" sz="3200" b="1">
                <a:solidFill>
                  <a:srgbClr val="FFFFFF"/>
                </a:solidFill>
                <a:latin typeface="Ubuntu"/>
                <a:ea typeface="Ubuntu"/>
                <a:cs typeface="Ubuntu"/>
                <a:sym typeface="Ubuntu"/>
              </a:rPr>
              <a:t>Evolve Security Academy Methodology</a:t>
            </a:r>
            <a:endParaRPr sz="3200" i="0" u="none" strike="noStrike" cap="none">
              <a:solidFill>
                <a:schemeClr val="dk1"/>
              </a:solidFill>
              <a:latin typeface="Ubuntu"/>
              <a:ea typeface="Ubuntu"/>
              <a:cs typeface="Ubuntu"/>
              <a:sym typeface="Ubuntu"/>
            </a:endParaRPr>
          </a:p>
        </p:txBody>
      </p:sp>
      <p:sp>
        <p:nvSpPr>
          <p:cNvPr id="277" name="Google Shape;277;p30"/>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278" name="Google Shape;278;p30"/>
          <p:cNvSpPr/>
          <p:nvPr/>
        </p:nvSpPr>
        <p:spPr>
          <a:xfrm>
            <a:off x="640075" y="1188726"/>
            <a:ext cx="7772400" cy="3692700"/>
          </a:xfrm>
          <a:prstGeom prst="rect">
            <a:avLst/>
          </a:prstGeom>
          <a:noFill/>
          <a:ln>
            <a:noFill/>
          </a:ln>
        </p:spPr>
        <p:txBody>
          <a:bodyPr spcFirstLastPara="1" wrap="square" lIns="0" tIns="0" rIns="0" bIns="0" anchor="t" anchorCtr="0">
            <a:noAutofit/>
          </a:bodyPr>
          <a:lstStyle/>
          <a:p>
            <a:pPr marL="342900" marR="0" lvl="0" indent="-336550" algn="l" rtl="0">
              <a:lnSpc>
                <a:spcPct val="115000"/>
              </a:lnSpc>
              <a:spcBef>
                <a:spcPts val="0"/>
              </a:spcBef>
              <a:spcAft>
                <a:spcPts val="0"/>
              </a:spcAft>
              <a:buClr>
                <a:srgbClr val="A9CCE3"/>
              </a:buClr>
              <a:buSzPts val="1800"/>
              <a:buFont typeface="Ubuntu"/>
              <a:buChar char="•"/>
            </a:pPr>
            <a:r>
              <a:rPr lang="en-US" sz="1800" b="1">
                <a:solidFill>
                  <a:srgbClr val="A9CCE3"/>
                </a:solidFill>
                <a:latin typeface="Ubuntu"/>
                <a:ea typeface="Ubuntu"/>
                <a:cs typeface="Ubuntu"/>
                <a:sym typeface="Ubuntu"/>
              </a:rPr>
              <a:t>Evolve Security - Leading penetration testing company </a:t>
            </a:r>
            <a:endParaRPr sz="1800" b="1">
              <a:solidFill>
                <a:srgbClr val="A9CCE3"/>
              </a:solidFill>
              <a:latin typeface="Ubuntu"/>
              <a:ea typeface="Ubuntu"/>
              <a:cs typeface="Ubuntu"/>
              <a:sym typeface="Ubuntu"/>
            </a:endParaRPr>
          </a:p>
          <a:p>
            <a:pPr marL="914400" marR="0" lvl="1" indent="-342900" algn="l" rtl="0">
              <a:lnSpc>
                <a:spcPct val="115000"/>
              </a:lnSpc>
              <a:spcBef>
                <a:spcPts val="0"/>
              </a:spcBef>
              <a:spcAft>
                <a:spcPts val="0"/>
              </a:spcAft>
              <a:buClr>
                <a:srgbClr val="A9CCE3"/>
              </a:buClr>
              <a:buSzPts val="1800"/>
              <a:buFont typeface="Ubuntu"/>
              <a:buChar char="○"/>
            </a:pPr>
            <a:r>
              <a:rPr lang="en-US" sz="1800">
                <a:solidFill>
                  <a:srgbClr val="A9CCE3"/>
                </a:solidFill>
                <a:latin typeface="Ubuntu"/>
                <a:ea typeface="Ubuntu"/>
                <a:cs typeface="Ubuntu"/>
                <a:sym typeface="Ubuntu"/>
              </a:rPr>
              <a:t>20-week Cybersecurity Bootcamp</a:t>
            </a:r>
            <a:endParaRPr sz="1800">
              <a:solidFill>
                <a:srgbClr val="A9CCE3"/>
              </a:solidFill>
              <a:latin typeface="Ubuntu"/>
              <a:ea typeface="Ubuntu"/>
              <a:cs typeface="Ubuntu"/>
              <a:sym typeface="Ubuntu"/>
            </a:endParaRPr>
          </a:p>
          <a:p>
            <a:pPr marL="914400" marR="0" lvl="1" indent="-342900" algn="l" rtl="0">
              <a:lnSpc>
                <a:spcPct val="115000"/>
              </a:lnSpc>
              <a:spcBef>
                <a:spcPts val="0"/>
              </a:spcBef>
              <a:spcAft>
                <a:spcPts val="0"/>
              </a:spcAft>
              <a:buClr>
                <a:srgbClr val="A9CCE3"/>
              </a:buClr>
              <a:buSzPts val="1800"/>
              <a:buFont typeface="Ubuntu"/>
              <a:buChar char="○"/>
            </a:pPr>
            <a:r>
              <a:rPr lang="en-US" sz="1800">
                <a:solidFill>
                  <a:srgbClr val="A9CCE3"/>
                </a:solidFill>
                <a:latin typeface="Ubuntu"/>
                <a:ea typeface="Ubuntu"/>
                <a:cs typeface="Ubuntu"/>
                <a:sym typeface="Ubuntu"/>
              </a:rPr>
              <a:t>Only hands-on labs in Live-Classes. </a:t>
            </a:r>
            <a:endParaRPr sz="1800">
              <a:solidFill>
                <a:srgbClr val="A9CCE3"/>
              </a:solidFill>
              <a:latin typeface="Ubuntu"/>
              <a:ea typeface="Ubuntu"/>
              <a:cs typeface="Ubuntu"/>
              <a:sym typeface="Ubuntu"/>
            </a:endParaRPr>
          </a:p>
          <a:p>
            <a:pPr marL="342900" marR="0" lvl="0" indent="-336550" algn="l" rtl="0">
              <a:lnSpc>
                <a:spcPct val="115000"/>
              </a:lnSpc>
              <a:spcBef>
                <a:spcPts val="0"/>
              </a:spcBef>
              <a:spcAft>
                <a:spcPts val="0"/>
              </a:spcAft>
              <a:buClr>
                <a:srgbClr val="A9CCE3"/>
              </a:buClr>
              <a:buSzPts val="1800"/>
              <a:buFont typeface="Ubuntu"/>
              <a:buChar char="•"/>
            </a:pPr>
            <a:r>
              <a:rPr lang="en-US" sz="1800">
                <a:solidFill>
                  <a:srgbClr val="A9CCE3"/>
                </a:solidFill>
                <a:latin typeface="Ubuntu"/>
                <a:ea typeface="Ubuntu"/>
                <a:cs typeface="Ubuntu"/>
                <a:sym typeface="Ubuntu"/>
              </a:rPr>
              <a:t>CyberLab™ Platform - Browser based virtual machines</a:t>
            </a:r>
            <a:endParaRPr sz="1800">
              <a:solidFill>
                <a:srgbClr val="A9CCE3"/>
              </a:solidFill>
              <a:latin typeface="Ubuntu"/>
              <a:ea typeface="Ubuntu"/>
              <a:cs typeface="Ubuntu"/>
              <a:sym typeface="Ubuntu"/>
            </a:endParaRPr>
          </a:p>
          <a:p>
            <a:pPr marL="342900" marR="0" lvl="0" indent="-336550" algn="l" rtl="0">
              <a:lnSpc>
                <a:spcPct val="115000"/>
              </a:lnSpc>
              <a:spcBef>
                <a:spcPts val="0"/>
              </a:spcBef>
              <a:spcAft>
                <a:spcPts val="0"/>
              </a:spcAft>
              <a:buClr>
                <a:srgbClr val="A9CCE3"/>
              </a:buClr>
              <a:buSzPts val="1800"/>
              <a:buFont typeface="Ubuntu"/>
              <a:buChar char="•"/>
            </a:pPr>
            <a:r>
              <a:rPr lang="en-US" sz="1800">
                <a:solidFill>
                  <a:srgbClr val="A9CCE3"/>
                </a:solidFill>
                <a:latin typeface="Ubuntu"/>
                <a:ea typeface="Ubuntu"/>
                <a:cs typeface="Ubuntu"/>
                <a:sym typeface="Ubuntu"/>
              </a:rPr>
              <a:t>Primary audience - career changers, IT professionals, recent grads</a:t>
            </a:r>
            <a:endParaRPr sz="1800">
              <a:solidFill>
                <a:srgbClr val="A9CCE3"/>
              </a:solidFill>
              <a:latin typeface="Ubuntu"/>
              <a:ea typeface="Ubuntu"/>
              <a:cs typeface="Ubuntu"/>
              <a:sym typeface="Ubuntu"/>
            </a:endParaRPr>
          </a:p>
          <a:p>
            <a:pPr marL="914400" marR="0" lvl="1" indent="-342900" algn="l" rtl="0">
              <a:lnSpc>
                <a:spcPct val="115000"/>
              </a:lnSpc>
              <a:spcBef>
                <a:spcPts val="0"/>
              </a:spcBef>
              <a:spcAft>
                <a:spcPts val="0"/>
              </a:spcAft>
              <a:buClr>
                <a:srgbClr val="A9CCE3"/>
              </a:buClr>
              <a:buSzPts val="1800"/>
              <a:buFont typeface="Ubuntu"/>
              <a:buChar char="○"/>
            </a:pPr>
            <a:r>
              <a:rPr lang="en-US" sz="1800">
                <a:solidFill>
                  <a:srgbClr val="A9CCE3"/>
                </a:solidFill>
                <a:latin typeface="Ubuntu"/>
                <a:ea typeface="Ubuntu"/>
                <a:cs typeface="Ubuntu"/>
                <a:sym typeface="Ubuntu"/>
              </a:rPr>
              <a:t>Our audience knows consequences of mistakes at work. </a:t>
            </a:r>
            <a:endParaRPr sz="1800">
              <a:solidFill>
                <a:srgbClr val="A9CCE3"/>
              </a:solidFill>
              <a:latin typeface="Ubuntu"/>
              <a:ea typeface="Ubuntu"/>
              <a:cs typeface="Ubuntu"/>
              <a:sym typeface="Ubuntu"/>
            </a:endParaRPr>
          </a:p>
          <a:p>
            <a:pPr marL="914400" marR="0" lvl="1" indent="-342900" algn="l" rtl="0">
              <a:lnSpc>
                <a:spcPct val="115000"/>
              </a:lnSpc>
              <a:spcBef>
                <a:spcPts val="0"/>
              </a:spcBef>
              <a:spcAft>
                <a:spcPts val="0"/>
              </a:spcAft>
              <a:buClr>
                <a:srgbClr val="A9CCE3"/>
              </a:buClr>
              <a:buSzPts val="1800"/>
              <a:buFont typeface="Ubuntu"/>
              <a:buChar char="○"/>
            </a:pPr>
            <a:r>
              <a:rPr lang="en-US" sz="1800">
                <a:solidFill>
                  <a:srgbClr val="A9CCE3"/>
                </a:solidFill>
                <a:latin typeface="Ubuntu"/>
                <a:ea typeface="Ubuntu"/>
                <a:cs typeface="Ubuntu"/>
                <a:sym typeface="Ubuntu"/>
              </a:rPr>
              <a:t>Build a controlled environment to learn cyber with personal stakes. </a:t>
            </a:r>
            <a:endParaRPr sz="1800">
              <a:solidFill>
                <a:srgbClr val="A9CCE3"/>
              </a:solidFill>
              <a:latin typeface="Ubuntu"/>
              <a:ea typeface="Ubuntu"/>
              <a:cs typeface="Ubuntu"/>
              <a:sym typeface="Ubuntu"/>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283"/>
        <p:cNvGrpSpPr/>
        <p:nvPr/>
      </p:nvGrpSpPr>
      <p:grpSpPr>
        <a:xfrm>
          <a:off x="0" y="0"/>
          <a:ext cx="0" cy="0"/>
          <a:chOff x="0" y="0"/>
          <a:chExt cx="0" cy="0"/>
        </a:xfrm>
      </p:grpSpPr>
      <p:sp>
        <p:nvSpPr>
          <p:cNvPr id="284" name="Google Shape;284;p31"/>
          <p:cNvSpPr/>
          <p:nvPr/>
        </p:nvSpPr>
        <p:spPr>
          <a:xfrm>
            <a:off x="378300" y="110840"/>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000"/>
              <a:buFont typeface="Calibri"/>
              <a:buNone/>
            </a:pPr>
            <a:r>
              <a:rPr lang="en-US" sz="3000" b="1">
                <a:solidFill>
                  <a:srgbClr val="FFFFFF"/>
                </a:solidFill>
                <a:latin typeface="Ubuntu"/>
                <a:ea typeface="Ubuntu"/>
                <a:cs typeface="Ubuntu"/>
                <a:sym typeface="Ubuntu"/>
              </a:rPr>
              <a:t>Evolve Security Academy</a:t>
            </a:r>
            <a:r>
              <a:rPr lang="en-US" sz="3000" b="1" i="0" u="none" strike="noStrike" cap="none">
                <a:solidFill>
                  <a:srgbClr val="FFFFFF"/>
                </a:solidFill>
                <a:latin typeface="Ubuntu"/>
                <a:ea typeface="Ubuntu"/>
                <a:cs typeface="Ubuntu"/>
                <a:sym typeface="Ubuntu"/>
              </a:rPr>
              <a:t> </a:t>
            </a:r>
            <a:r>
              <a:rPr lang="en-US" sz="3000" b="1">
                <a:solidFill>
                  <a:srgbClr val="FFFFFF"/>
                </a:solidFill>
                <a:latin typeface="Ubuntu"/>
                <a:ea typeface="Ubuntu"/>
                <a:cs typeface="Ubuntu"/>
                <a:sym typeface="Ubuntu"/>
              </a:rPr>
              <a:t>Labs</a:t>
            </a:r>
            <a:endParaRPr sz="3000" i="0" u="none" strike="noStrike" cap="none">
              <a:solidFill>
                <a:schemeClr val="dk1"/>
              </a:solidFill>
              <a:latin typeface="Ubuntu"/>
              <a:ea typeface="Ubuntu"/>
              <a:cs typeface="Ubuntu"/>
              <a:sym typeface="Ubuntu"/>
            </a:endParaRPr>
          </a:p>
        </p:txBody>
      </p:sp>
      <p:sp>
        <p:nvSpPr>
          <p:cNvPr id="285" name="Google Shape;285;p31"/>
          <p:cNvSpPr/>
          <p:nvPr/>
        </p:nvSpPr>
        <p:spPr>
          <a:xfrm>
            <a:off x="457200" y="105156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286" name="Google Shape;286;p31"/>
          <p:cNvSpPr/>
          <p:nvPr/>
        </p:nvSpPr>
        <p:spPr>
          <a:xfrm>
            <a:off x="457200" y="1005840"/>
            <a:ext cx="8229600" cy="3657600"/>
          </a:xfrm>
          <a:prstGeom prst="rect">
            <a:avLst/>
          </a:prstGeom>
          <a:solidFill>
            <a:srgbClr val="1A2B3C"/>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a:latin typeface="Ubuntu"/>
                <a:ea typeface="Ubuntu"/>
                <a:cs typeface="Ubuntu"/>
                <a:sym typeface="Ubuntu"/>
              </a:rPr>
              <a:t>H</a:t>
            </a:r>
            <a:endParaRPr>
              <a:latin typeface="Ubuntu"/>
              <a:ea typeface="Ubuntu"/>
              <a:cs typeface="Ubuntu"/>
              <a:sym typeface="Ubuntu"/>
            </a:endParaRPr>
          </a:p>
        </p:txBody>
      </p:sp>
      <p:sp>
        <p:nvSpPr>
          <p:cNvPr id="287" name="Google Shape;287;p31"/>
          <p:cNvSpPr/>
          <p:nvPr/>
        </p:nvSpPr>
        <p:spPr>
          <a:xfrm>
            <a:off x="457200" y="2560320"/>
            <a:ext cx="8229600" cy="9144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8C8D"/>
              </a:buClr>
              <a:buSzPts val="2200"/>
              <a:buFont typeface="Calibri"/>
              <a:buNone/>
            </a:pPr>
            <a:r>
              <a:rPr lang="en-US" sz="2200" b="1" i="0" u="none" strike="noStrike" cap="none">
                <a:solidFill>
                  <a:srgbClr val="7F8C8D"/>
                </a:solidFill>
                <a:latin typeface="Ubuntu"/>
                <a:ea typeface="Ubuntu"/>
                <a:cs typeface="Ubuntu"/>
                <a:sym typeface="Ubuntu"/>
              </a:rPr>
              <a:t>[ Faisal's section and CyberLAB screenshot + key points ]</a:t>
            </a:r>
            <a:endParaRPr sz="2200" i="0" u="none" strike="noStrike" cap="none">
              <a:solidFill>
                <a:schemeClr val="dk1"/>
              </a:solidFill>
              <a:latin typeface="Ubuntu"/>
              <a:ea typeface="Ubuntu"/>
              <a:cs typeface="Ubuntu"/>
              <a:sym typeface="Ubuntu"/>
            </a:endParaRPr>
          </a:p>
        </p:txBody>
      </p:sp>
      <p:pic>
        <p:nvPicPr>
          <p:cNvPr id="288" name="Google Shape;288;p31"/>
          <p:cNvPicPr preferRelativeResize="0"/>
          <p:nvPr/>
        </p:nvPicPr>
        <p:blipFill>
          <a:blip r:embed="rId3">
            <a:alphaModFix/>
          </a:blip>
          <a:stretch>
            <a:fillRect/>
          </a:stretch>
        </p:blipFill>
        <p:spPr>
          <a:xfrm>
            <a:off x="271738" y="754324"/>
            <a:ext cx="8442723" cy="438917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293"/>
        <p:cNvGrpSpPr/>
        <p:nvPr/>
      </p:nvGrpSpPr>
      <p:grpSpPr>
        <a:xfrm>
          <a:off x="0" y="0"/>
          <a:ext cx="0" cy="0"/>
          <a:chOff x="0" y="0"/>
          <a:chExt cx="0" cy="0"/>
        </a:xfrm>
      </p:grpSpPr>
      <p:sp>
        <p:nvSpPr>
          <p:cNvPr id="294" name="Google Shape;294;p32"/>
          <p:cNvSpPr/>
          <p:nvPr/>
        </p:nvSpPr>
        <p:spPr>
          <a:xfrm>
            <a:off x="457200" y="195415"/>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000"/>
              <a:buFont typeface="Calibri"/>
              <a:buNone/>
            </a:pPr>
            <a:r>
              <a:rPr lang="en-US" sz="3000" b="1" i="0" u="none" strike="noStrike" cap="none">
                <a:solidFill>
                  <a:srgbClr val="FFFFFF"/>
                </a:solidFill>
                <a:latin typeface="Ubuntu"/>
                <a:ea typeface="Ubuntu"/>
                <a:cs typeface="Ubuntu"/>
                <a:sym typeface="Ubuntu"/>
              </a:rPr>
              <a:t>Extending the Stakes</a:t>
            </a:r>
            <a:endParaRPr sz="3000" i="0" u="none" strike="noStrike" cap="none">
              <a:solidFill>
                <a:schemeClr val="dk1"/>
              </a:solidFill>
              <a:latin typeface="Ubuntu"/>
              <a:ea typeface="Ubuntu"/>
              <a:cs typeface="Ubuntu"/>
              <a:sym typeface="Ubuntu"/>
            </a:endParaRPr>
          </a:p>
        </p:txBody>
      </p:sp>
      <p:sp>
        <p:nvSpPr>
          <p:cNvPr id="295" name="Google Shape;295;p32"/>
          <p:cNvSpPr/>
          <p:nvPr/>
        </p:nvSpPr>
        <p:spPr>
          <a:xfrm>
            <a:off x="457200" y="105156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296" name="Google Shape;296;p32"/>
          <p:cNvSpPr/>
          <p:nvPr/>
        </p:nvSpPr>
        <p:spPr>
          <a:xfrm>
            <a:off x="457200" y="1005840"/>
            <a:ext cx="8229600" cy="3657600"/>
          </a:xfrm>
          <a:prstGeom prst="rect">
            <a:avLst/>
          </a:prstGeom>
          <a:solidFill>
            <a:srgbClr val="1A2B3C"/>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297" name="Google Shape;297;p32"/>
          <p:cNvSpPr/>
          <p:nvPr/>
        </p:nvSpPr>
        <p:spPr>
          <a:xfrm>
            <a:off x="457200" y="2560320"/>
            <a:ext cx="8229600" cy="9144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8C8D"/>
              </a:buClr>
              <a:buSzPts val="2200"/>
              <a:buFont typeface="Calibri"/>
              <a:buNone/>
            </a:pPr>
            <a:r>
              <a:rPr lang="en-US" sz="2200" b="1" i="0" u="none" strike="noStrike" cap="none">
                <a:solidFill>
                  <a:srgbClr val="7F8C8D"/>
                </a:solidFill>
                <a:latin typeface="Ubuntu"/>
                <a:ea typeface="Ubuntu"/>
                <a:cs typeface="Ubuntu"/>
                <a:sym typeface="Ubuntu"/>
              </a:rPr>
              <a:t>[ Faisal's section and AWS instances, project extension, real client engagement ]</a:t>
            </a:r>
            <a:endParaRPr sz="2200" i="0" u="none" strike="noStrike" cap="none">
              <a:solidFill>
                <a:schemeClr val="dk1"/>
              </a:solidFill>
              <a:latin typeface="Ubuntu"/>
              <a:ea typeface="Ubuntu"/>
              <a:cs typeface="Ubuntu"/>
              <a:sym typeface="Ubuntu"/>
            </a:endParaRPr>
          </a:p>
        </p:txBody>
      </p:sp>
      <p:pic>
        <p:nvPicPr>
          <p:cNvPr id="298" name="Google Shape;298;p32"/>
          <p:cNvPicPr preferRelativeResize="0"/>
          <p:nvPr/>
        </p:nvPicPr>
        <p:blipFill>
          <a:blip r:embed="rId3">
            <a:alphaModFix/>
          </a:blip>
          <a:stretch>
            <a:fillRect/>
          </a:stretch>
        </p:blipFill>
        <p:spPr>
          <a:xfrm>
            <a:off x="419400" y="822344"/>
            <a:ext cx="8229602" cy="419440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39"/>
        <p:cNvGrpSpPr/>
        <p:nvPr/>
      </p:nvGrpSpPr>
      <p:grpSpPr>
        <a:xfrm>
          <a:off x="0" y="0"/>
          <a:ext cx="0" cy="0"/>
          <a:chOff x="0" y="0"/>
          <a:chExt cx="0" cy="0"/>
        </a:xfrm>
      </p:grpSpPr>
      <p:sp>
        <p:nvSpPr>
          <p:cNvPr id="40" name="Google Shape;40;p6"/>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libri"/>
              <a:buNone/>
            </a:pPr>
            <a:r>
              <a:rPr lang="en-US" sz="3400" b="1">
                <a:solidFill>
                  <a:srgbClr val="FFFFFF"/>
                </a:solidFill>
                <a:latin typeface="Ubuntu"/>
                <a:ea typeface="Ubuntu"/>
                <a:cs typeface="Ubuntu"/>
                <a:sym typeface="Ubuntu"/>
              </a:rPr>
              <a:t>Background</a:t>
            </a:r>
            <a:endParaRPr sz="3400" i="0" u="none" strike="noStrike" cap="none">
              <a:solidFill>
                <a:schemeClr val="dk1"/>
              </a:solidFill>
              <a:latin typeface="Ubuntu"/>
              <a:ea typeface="Ubuntu"/>
              <a:cs typeface="Ubuntu"/>
              <a:sym typeface="Ubuntu"/>
            </a:endParaRPr>
          </a:p>
        </p:txBody>
      </p:sp>
      <p:sp>
        <p:nvSpPr>
          <p:cNvPr id="41" name="Google Shape;41;p6"/>
          <p:cNvSpPr/>
          <p:nvPr/>
        </p:nvSpPr>
        <p:spPr>
          <a:xfrm>
            <a:off x="457200" y="105156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42" name="Google Shape;42;p6"/>
          <p:cNvSpPr/>
          <p:nvPr/>
        </p:nvSpPr>
        <p:spPr>
          <a:xfrm>
            <a:off x="640080" y="1234440"/>
            <a:ext cx="7772400" cy="3200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None/>
            </a:pPr>
            <a:r>
              <a:rPr lang="en-US" sz="1800">
                <a:solidFill>
                  <a:srgbClr val="A9CCE3"/>
                </a:solidFill>
                <a:latin typeface="Ubuntu"/>
                <a:ea typeface="Ubuntu"/>
                <a:cs typeface="Ubuntu"/>
                <a:sym typeface="Ubuntu"/>
              </a:rPr>
              <a:t>Before starting at BU, I:</a:t>
            </a:r>
            <a:endParaRPr sz="1800">
              <a:solidFill>
                <a:srgbClr val="A9CCE3"/>
              </a:solidFill>
              <a:latin typeface="Ubuntu"/>
              <a:ea typeface="Ubuntu"/>
              <a:cs typeface="Ubuntu"/>
              <a:sym typeface="Ubuntu"/>
            </a:endParaRPr>
          </a:p>
          <a:p>
            <a:pPr marL="0" marR="0" lvl="0" indent="0" algn="l" rtl="0">
              <a:lnSpc>
                <a:spcPct val="115000"/>
              </a:lnSpc>
              <a:spcBef>
                <a:spcPts val="0"/>
              </a:spcBef>
              <a:spcAft>
                <a:spcPts val="0"/>
              </a:spcAft>
              <a:buNone/>
            </a:pPr>
            <a:endParaRPr sz="1800">
              <a:solidFill>
                <a:srgbClr val="A9CCE3"/>
              </a:solidFill>
              <a:latin typeface="Ubuntu"/>
              <a:ea typeface="Ubuntu"/>
              <a:cs typeface="Ubuntu"/>
              <a:sym typeface="Ubuntu"/>
            </a:endParaRPr>
          </a:p>
          <a:p>
            <a:pPr marL="342900" marR="0" lvl="0" indent="-336550" algn="l" rtl="0">
              <a:lnSpc>
                <a:spcPct val="115000"/>
              </a:lnSpc>
              <a:spcBef>
                <a:spcPts val="0"/>
              </a:spcBef>
              <a:spcAft>
                <a:spcPts val="0"/>
              </a:spcAft>
              <a:buClr>
                <a:srgbClr val="A9CCE3"/>
              </a:buClr>
              <a:buSzPts val="1800"/>
              <a:buFont typeface="Ubuntu"/>
              <a:buChar char="•"/>
            </a:pPr>
            <a:r>
              <a:rPr lang="en-US" sz="1800">
                <a:solidFill>
                  <a:srgbClr val="A9CCE3"/>
                </a:solidFill>
                <a:latin typeface="Ubuntu"/>
                <a:ea typeface="Ubuntu"/>
                <a:cs typeface="Ubuntu"/>
                <a:sym typeface="Ubuntu"/>
              </a:rPr>
              <a:t>Worked at a m</a:t>
            </a:r>
            <a:r>
              <a:rPr lang="en-US" sz="1800" i="0" u="none" strike="noStrike" cap="none">
                <a:solidFill>
                  <a:srgbClr val="A9CCE3"/>
                </a:solidFill>
                <a:latin typeface="Ubuntu"/>
                <a:ea typeface="Ubuntu"/>
                <a:cs typeface="Ubuntu"/>
                <a:sym typeface="Ubuntu"/>
              </a:rPr>
              <a:t>anaged service provider, 40+ client</a:t>
            </a:r>
            <a:r>
              <a:rPr lang="en-US" sz="1800">
                <a:solidFill>
                  <a:srgbClr val="A9CCE3"/>
                </a:solidFill>
                <a:latin typeface="Ubuntu"/>
                <a:ea typeface="Ubuntu"/>
                <a:cs typeface="Ubuntu"/>
                <a:sym typeface="Ubuntu"/>
              </a:rPr>
              <a:t>s</a:t>
            </a:r>
            <a:endParaRPr sz="1800" i="0" u="none" strike="noStrike" cap="none">
              <a:solidFill>
                <a:schemeClr val="dk1"/>
              </a:solidFill>
              <a:latin typeface="Ubuntu"/>
              <a:ea typeface="Ubuntu"/>
              <a:cs typeface="Ubuntu"/>
              <a:sym typeface="Ubuntu"/>
            </a:endParaRPr>
          </a:p>
          <a:p>
            <a:pPr marL="914400" marR="0" lvl="1" indent="-342900" algn="l" rtl="0">
              <a:lnSpc>
                <a:spcPct val="115000"/>
              </a:lnSpc>
              <a:spcBef>
                <a:spcPts val="0"/>
              </a:spcBef>
              <a:spcAft>
                <a:spcPts val="0"/>
              </a:spcAft>
              <a:buClr>
                <a:srgbClr val="A9CCE3"/>
              </a:buClr>
              <a:buSzPts val="1800"/>
              <a:buFont typeface="Ubuntu"/>
              <a:buChar char="○"/>
            </a:pPr>
            <a:r>
              <a:rPr lang="en-US" sz="1800" i="0" u="none" strike="noStrike" cap="none">
                <a:solidFill>
                  <a:srgbClr val="A9CCE3"/>
                </a:solidFill>
                <a:latin typeface="Ubuntu"/>
                <a:ea typeface="Ubuntu"/>
                <a:cs typeface="Ubuntu"/>
                <a:sym typeface="Ubuntu"/>
              </a:rPr>
              <a:t>Some clients had trusted this firm for decades</a:t>
            </a:r>
            <a:endParaRPr sz="1800" i="0" u="none" strike="noStrike" cap="none">
              <a:solidFill>
                <a:schemeClr val="dk1"/>
              </a:solidFill>
              <a:latin typeface="Ubuntu"/>
              <a:ea typeface="Ubuntu"/>
              <a:cs typeface="Ubuntu"/>
              <a:sym typeface="Ubuntu"/>
            </a:endParaRPr>
          </a:p>
          <a:p>
            <a:pPr marL="914400" marR="0" lvl="1" indent="-342900" algn="l" rtl="0">
              <a:lnSpc>
                <a:spcPct val="115000"/>
              </a:lnSpc>
              <a:spcBef>
                <a:spcPts val="0"/>
              </a:spcBef>
              <a:spcAft>
                <a:spcPts val="0"/>
              </a:spcAft>
              <a:buClr>
                <a:srgbClr val="A9CCE3"/>
              </a:buClr>
              <a:buSzPts val="1800"/>
              <a:buFont typeface="Ubuntu"/>
              <a:buChar char="○"/>
            </a:pPr>
            <a:r>
              <a:rPr lang="en-US" sz="1800" i="0" u="none" strike="noStrike" cap="none">
                <a:solidFill>
                  <a:srgbClr val="A9CCE3"/>
                </a:solidFill>
                <a:latin typeface="Ubuntu"/>
                <a:ea typeface="Ubuntu"/>
                <a:cs typeface="Ubuntu"/>
                <a:sym typeface="Ubuntu"/>
              </a:rPr>
              <a:t>Many of them served low-income communities and SMBs</a:t>
            </a:r>
            <a:endParaRPr sz="1800" i="0" u="none" strike="noStrike" cap="none">
              <a:solidFill>
                <a:schemeClr val="dk1"/>
              </a:solidFill>
              <a:latin typeface="Ubuntu"/>
              <a:ea typeface="Ubuntu"/>
              <a:cs typeface="Ubuntu"/>
              <a:sym typeface="Ubuntu"/>
            </a:endParaRPr>
          </a:p>
          <a:p>
            <a:pPr marL="342900" marR="0" lvl="0" indent="-336550" algn="l" rtl="0">
              <a:lnSpc>
                <a:spcPct val="115000"/>
              </a:lnSpc>
              <a:spcBef>
                <a:spcPts val="0"/>
              </a:spcBef>
              <a:spcAft>
                <a:spcPts val="0"/>
              </a:spcAft>
              <a:buClr>
                <a:srgbClr val="A9CCE3"/>
              </a:buClr>
              <a:buSzPts val="1800"/>
              <a:buFont typeface="Ubuntu"/>
              <a:buChar char="•"/>
            </a:pPr>
            <a:r>
              <a:rPr lang="en-US" sz="1800">
                <a:solidFill>
                  <a:srgbClr val="A9CCE3"/>
                </a:solidFill>
                <a:latin typeface="Ubuntu"/>
                <a:ea typeface="Ubuntu"/>
                <a:cs typeface="Ubuntu"/>
                <a:sym typeface="Ubuntu"/>
              </a:rPr>
              <a:t>W</a:t>
            </a:r>
            <a:r>
              <a:rPr lang="en-US" sz="1800" i="0" u="none" strike="noStrike" cap="none">
                <a:solidFill>
                  <a:srgbClr val="A9CCE3"/>
                </a:solidFill>
                <a:latin typeface="Ubuntu"/>
                <a:ea typeface="Ubuntu"/>
                <a:cs typeface="Ubuntu"/>
                <a:sym typeface="Ubuntu"/>
              </a:rPr>
              <a:t>as 18 and had </a:t>
            </a:r>
            <a:r>
              <a:rPr lang="en-US" sz="1800">
                <a:solidFill>
                  <a:srgbClr val="A9CCE3"/>
                </a:solidFill>
                <a:latin typeface="Ubuntu"/>
                <a:ea typeface="Ubuntu"/>
                <a:cs typeface="Ubuntu"/>
                <a:sym typeface="Ubuntu"/>
              </a:rPr>
              <a:t>admin</a:t>
            </a:r>
            <a:r>
              <a:rPr lang="en-US" sz="1800" i="0" u="none" strike="noStrike" cap="none">
                <a:solidFill>
                  <a:srgbClr val="A9CCE3"/>
                </a:solidFill>
                <a:latin typeface="Ubuntu"/>
                <a:ea typeface="Ubuntu"/>
                <a:cs typeface="Ubuntu"/>
                <a:sym typeface="Ubuntu"/>
              </a:rPr>
              <a:t> access to all of i</a:t>
            </a:r>
            <a:r>
              <a:rPr lang="en-US" sz="1800">
                <a:solidFill>
                  <a:srgbClr val="A9CCE3"/>
                </a:solidFill>
                <a:latin typeface="Ubuntu"/>
                <a:ea typeface="Ubuntu"/>
                <a:cs typeface="Ubuntu"/>
                <a:sym typeface="Ubuntu"/>
              </a:rPr>
              <a:t>t</a:t>
            </a:r>
            <a:endParaRPr sz="1800">
              <a:solidFill>
                <a:srgbClr val="A9CCE3"/>
              </a:solidFill>
              <a:latin typeface="Ubuntu"/>
              <a:ea typeface="Ubuntu"/>
              <a:cs typeface="Ubuntu"/>
              <a:sym typeface="Ubuntu"/>
            </a:endParaRPr>
          </a:p>
          <a:p>
            <a:pPr marL="914400" marR="0" lvl="1" indent="-342900" algn="l" rtl="0">
              <a:lnSpc>
                <a:spcPct val="115000"/>
              </a:lnSpc>
              <a:spcBef>
                <a:spcPts val="0"/>
              </a:spcBef>
              <a:spcAft>
                <a:spcPts val="0"/>
              </a:spcAft>
              <a:buClr>
                <a:srgbClr val="A9CCE3"/>
              </a:buClr>
              <a:buSzPts val="1800"/>
              <a:buFont typeface="Ubuntu"/>
              <a:buChar char="○"/>
            </a:pPr>
            <a:r>
              <a:rPr lang="en-US" sz="1800">
                <a:solidFill>
                  <a:srgbClr val="A9CCE3"/>
                </a:solidFill>
                <a:latin typeface="Ubuntu"/>
                <a:ea typeface="Ubuntu"/>
                <a:cs typeface="Ubuntu"/>
                <a:sym typeface="Ubuntu"/>
              </a:rPr>
              <a:t>RMM, Google Admin, MDM, Windows Server, firewalls, etc.</a:t>
            </a:r>
            <a:endParaRPr sz="1800">
              <a:solidFill>
                <a:srgbClr val="A9CCE3"/>
              </a:solidFill>
              <a:latin typeface="Ubuntu"/>
              <a:ea typeface="Ubuntu"/>
              <a:cs typeface="Ubuntu"/>
              <a:sym typeface="Ubuntu"/>
            </a:endParaRPr>
          </a:p>
          <a:p>
            <a:pPr marL="914400" marR="0" lvl="1" indent="-342900" algn="l" rtl="0">
              <a:lnSpc>
                <a:spcPct val="115000"/>
              </a:lnSpc>
              <a:spcBef>
                <a:spcPts val="0"/>
              </a:spcBef>
              <a:spcAft>
                <a:spcPts val="0"/>
              </a:spcAft>
              <a:buClr>
                <a:srgbClr val="A9CCE3"/>
              </a:buClr>
              <a:buSzPts val="1800"/>
              <a:buFont typeface="Ubuntu"/>
              <a:buChar char="○"/>
            </a:pPr>
            <a:r>
              <a:rPr lang="en-US" sz="1800">
                <a:solidFill>
                  <a:srgbClr val="A9CCE3"/>
                </a:solidFill>
                <a:latin typeface="Ubuntu"/>
                <a:ea typeface="Ubuntu"/>
                <a:cs typeface="Ubuntu"/>
                <a:sym typeface="Ubuntu"/>
              </a:rPr>
              <a:t>More access than most 18-year-olds should have</a:t>
            </a:r>
            <a:endParaRPr sz="1800">
              <a:solidFill>
                <a:srgbClr val="A9CCE3"/>
              </a:solidFill>
              <a:latin typeface="Ubuntu"/>
              <a:ea typeface="Ubuntu"/>
              <a:cs typeface="Ubuntu"/>
              <a:sym typeface="Ubuntu"/>
            </a:endParaRPr>
          </a:p>
          <a:p>
            <a:pPr marL="0" marR="0" lvl="0" indent="0" algn="l" rtl="0">
              <a:lnSpc>
                <a:spcPct val="115000"/>
              </a:lnSpc>
              <a:spcBef>
                <a:spcPts val="0"/>
              </a:spcBef>
              <a:spcAft>
                <a:spcPts val="0"/>
              </a:spcAft>
              <a:buNone/>
            </a:pPr>
            <a:endParaRPr sz="1800">
              <a:solidFill>
                <a:srgbClr val="A9CCE3"/>
              </a:solidFill>
              <a:latin typeface="Ubuntu"/>
              <a:ea typeface="Ubuntu"/>
              <a:cs typeface="Ubuntu"/>
              <a:sym typeface="Ubuntu"/>
            </a:endParaRPr>
          </a:p>
          <a:p>
            <a:pPr marL="0" marR="0" lvl="0" indent="0" algn="l" rtl="0">
              <a:lnSpc>
                <a:spcPct val="115000"/>
              </a:lnSpc>
              <a:spcBef>
                <a:spcPts val="0"/>
              </a:spcBef>
              <a:spcAft>
                <a:spcPts val="0"/>
              </a:spcAft>
              <a:buNone/>
            </a:pPr>
            <a:endParaRPr sz="1800">
              <a:solidFill>
                <a:schemeClr val="accent2"/>
              </a:solidFill>
              <a:latin typeface="Ubuntu"/>
              <a:ea typeface="Ubuntu"/>
              <a:cs typeface="Ubuntu"/>
              <a:sym typeface="Ubuntu"/>
            </a:endParaRPr>
          </a:p>
          <a:p>
            <a:pPr marL="0" marR="0" lvl="0" indent="0" algn="l" rtl="0">
              <a:lnSpc>
                <a:spcPct val="115000"/>
              </a:lnSpc>
              <a:spcBef>
                <a:spcPts val="0"/>
              </a:spcBef>
              <a:spcAft>
                <a:spcPts val="0"/>
              </a:spcAft>
              <a:buNone/>
            </a:pPr>
            <a:endParaRPr sz="1800">
              <a:solidFill>
                <a:srgbClr val="A9CCE3"/>
              </a:solidFill>
              <a:latin typeface="Ubuntu"/>
              <a:ea typeface="Ubuntu"/>
              <a:cs typeface="Ubuntu"/>
              <a:sym typeface="Ubuntu"/>
            </a:endParaRPr>
          </a:p>
        </p:txBody>
      </p:sp>
      <p:sp>
        <p:nvSpPr>
          <p:cNvPr id="43" name="Google Shape;43;p6"/>
          <p:cNvSpPr txBox="1"/>
          <p:nvPr/>
        </p:nvSpPr>
        <p:spPr>
          <a:xfrm>
            <a:off x="640075" y="3973150"/>
            <a:ext cx="3000000" cy="46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a:solidFill>
                  <a:schemeClr val="accent2"/>
                </a:solidFill>
                <a:latin typeface="Ubuntu"/>
                <a:ea typeface="Ubuntu"/>
                <a:cs typeface="Ubuntu"/>
                <a:sym typeface="Ubuntu"/>
              </a:rPr>
              <a:t>Yet mistakes happen.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303"/>
        <p:cNvGrpSpPr/>
        <p:nvPr/>
      </p:nvGrpSpPr>
      <p:grpSpPr>
        <a:xfrm>
          <a:off x="0" y="0"/>
          <a:ext cx="0" cy="0"/>
          <a:chOff x="0" y="0"/>
          <a:chExt cx="0" cy="0"/>
        </a:xfrm>
      </p:grpSpPr>
      <p:sp>
        <p:nvSpPr>
          <p:cNvPr id="304" name="Google Shape;304;p33"/>
          <p:cNvSpPr/>
          <p:nvPr/>
        </p:nvSpPr>
        <p:spPr>
          <a:xfrm>
            <a:off x="457200" y="195415"/>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000"/>
              <a:buFont typeface="Calibri"/>
              <a:buNone/>
            </a:pPr>
            <a:r>
              <a:rPr lang="en-US" sz="3000" b="1" i="0" u="none" strike="noStrike" cap="none">
                <a:solidFill>
                  <a:srgbClr val="FFFFFF"/>
                </a:solidFill>
                <a:latin typeface="Ubuntu"/>
                <a:ea typeface="Ubuntu"/>
                <a:cs typeface="Ubuntu"/>
                <a:sym typeface="Ubuntu"/>
              </a:rPr>
              <a:t>Extending the Stakes</a:t>
            </a:r>
            <a:endParaRPr sz="3000" i="0" u="none" strike="noStrike" cap="none">
              <a:solidFill>
                <a:schemeClr val="dk1"/>
              </a:solidFill>
              <a:latin typeface="Ubuntu"/>
              <a:ea typeface="Ubuntu"/>
              <a:cs typeface="Ubuntu"/>
              <a:sym typeface="Ubuntu"/>
            </a:endParaRPr>
          </a:p>
        </p:txBody>
      </p:sp>
      <p:sp>
        <p:nvSpPr>
          <p:cNvPr id="305" name="Google Shape;305;p33"/>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306" name="Google Shape;306;p33"/>
          <p:cNvSpPr/>
          <p:nvPr/>
        </p:nvSpPr>
        <p:spPr>
          <a:xfrm>
            <a:off x="457200" y="1005840"/>
            <a:ext cx="8229600" cy="3657600"/>
          </a:xfrm>
          <a:prstGeom prst="rect">
            <a:avLst/>
          </a:prstGeom>
          <a:solidFill>
            <a:srgbClr val="1A2B3C"/>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307" name="Google Shape;307;p33"/>
          <p:cNvSpPr/>
          <p:nvPr/>
        </p:nvSpPr>
        <p:spPr>
          <a:xfrm>
            <a:off x="457200" y="2560320"/>
            <a:ext cx="8229600" cy="9144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8C8D"/>
              </a:buClr>
              <a:buSzPts val="2200"/>
              <a:buFont typeface="Calibri"/>
              <a:buNone/>
            </a:pPr>
            <a:r>
              <a:rPr lang="en-US" sz="2200" b="1" i="0" u="none" strike="noStrike" cap="none">
                <a:solidFill>
                  <a:srgbClr val="7F8C8D"/>
                </a:solidFill>
                <a:latin typeface="Ubuntu"/>
                <a:ea typeface="Ubuntu"/>
                <a:cs typeface="Ubuntu"/>
                <a:sym typeface="Ubuntu"/>
              </a:rPr>
              <a:t>[ Faisal's section and AWS instances, project extension, real client engagement ]</a:t>
            </a:r>
            <a:endParaRPr sz="2200" i="0" u="none" strike="noStrike" cap="none">
              <a:solidFill>
                <a:schemeClr val="dk1"/>
              </a:solidFill>
              <a:latin typeface="Ubuntu"/>
              <a:ea typeface="Ubuntu"/>
              <a:cs typeface="Ubuntu"/>
              <a:sym typeface="Ubuntu"/>
            </a:endParaRPr>
          </a:p>
        </p:txBody>
      </p:sp>
      <p:pic>
        <p:nvPicPr>
          <p:cNvPr id="308" name="Google Shape;308;p33"/>
          <p:cNvPicPr preferRelativeResize="0"/>
          <p:nvPr/>
        </p:nvPicPr>
        <p:blipFill>
          <a:blip r:embed="rId3">
            <a:alphaModFix/>
          </a:blip>
          <a:stretch>
            <a:fillRect/>
          </a:stretch>
        </p:blipFill>
        <p:spPr>
          <a:xfrm>
            <a:off x="161413" y="926825"/>
            <a:ext cx="8821177" cy="3600875"/>
          </a:xfrm>
          <a:prstGeom prst="rect">
            <a:avLst/>
          </a:prstGeom>
          <a:solidFill>
            <a:srgbClr val="1A2B3C"/>
          </a:solidFill>
          <a:ln w="12700" cap="flat" cmpd="sng">
            <a:solidFill>
              <a:srgbClr val="1B4F72"/>
            </a:solidFill>
            <a:prstDash val="solid"/>
            <a:round/>
            <a:headEnd type="none" w="sm" len="sm"/>
            <a:tailEnd type="none" w="sm" len="sm"/>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313"/>
        <p:cNvGrpSpPr/>
        <p:nvPr/>
      </p:nvGrpSpPr>
      <p:grpSpPr>
        <a:xfrm>
          <a:off x="0" y="0"/>
          <a:ext cx="0" cy="0"/>
          <a:chOff x="0" y="0"/>
          <a:chExt cx="0" cy="0"/>
        </a:xfrm>
      </p:grpSpPr>
      <p:sp>
        <p:nvSpPr>
          <p:cNvPr id="314" name="Google Shape;314;p34"/>
          <p:cNvSpPr/>
          <p:nvPr/>
        </p:nvSpPr>
        <p:spPr>
          <a:xfrm>
            <a:off x="457200" y="195415"/>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000"/>
              <a:buFont typeface="Calibri"/>
              <a:buNone/>
            </a:pPr>
            <a:r>
              <a:rPr lang="en-US" sz="3000" b="1" i="0" u="none" strike="noStrike" cap="none">
                <a:solidFill>
                  <a:srgbClr val="FFFFFF"/>
                </a:solidFill>
                <a:latin typeface="Ubuntu"/>
                <a:ea typeface="Ubuntu"/>
                <a:cs typeface="Ubuntu"/>
                <a:sym typeface="Ubuntu"/>
              </a:rPr>
              <a:t>Extending the Stakes - </a:t>
            </a:r>
            <a:r>
              <a:rPr lang="en-US" sz="3000" b="1">
                <a:solidFill>
                  <a:srgbClr val="FFFFFF"/>
                </a:solidFill>
                <a:latin typeface="Ubuntu"/>
                <a:ea typeface="Ubuntu"/>
                <a:cs typeface="Ubuntu"/>
                <a:sym typeface="Ubuntu"/>
              </a:rPr>
              <a:t>AI SOC Lab</a:t>
            </a:r>
            <a:endParaRPr sz="3000" i="0" u="none" strike="noStrike" cap="none">
              <a:solidFill>
                <a:schemeClr val="dk1"/>
              </a:solidFill>
              <a:latin typeface="Ubuntu"/>
              <a:ea typeface="Ubuntu"/>
              <a:cs typeface="Ubuntu"/>
              <a:sym typeface="Ubuntu"/>
            </a:endParaRPr>
          </a:p>
        </p:txBody>
      </p:sp>
      <p:sp>
        <p:nvSpPr>
          <p:cNvPr id="315" name="Google Shape;315;p34"/>
          <p:cNvSpPr/>
          <p:nvPr/>
        </p:nvSpPr>
        <p:spPr>
          <a:xfrm>
            <a:off x="457200" y="105156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316" name="Google Shape;316;p34"/>
          <p:cNvSpPr/>
          <p:nvPr/>
        </p:nvSpPr>
        <p:spPr>
          <a:xfrm>
            <a:off x="457200" y="1005840"/>
            <a:ext cx="8229600" cy="3657600"/>
          </a:xfrm>
          <a:prstGeom prst="rect">
            <a:avLst/>
          </a:prstGeom>
          <a:solidFill>
            <a:srgbClr val="1A2B3C"/>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317" name="Google Shape;317;p34"/>
          <p:cNvSpPr/>
          <p:nvPr/>
        </p:nvSpPr>
        <p:spPr>
          <a:xfrm>
            <a:off x="457200" y="2560320"/>
            <a:ext cx="8229600" cy="9144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8C8D"/>
              </a:buClr>
              <a:buSzPts val="2200"/>
              <a:buFont typeface="Calibri"/>
              <a:buNone/>
            </a:pPr>
            <a:r>
              <a:rPr lang="en-US" sz="2200" b="1" i="0" u="none" strike="noStrike" cap="none">
                <a:solidFill>
                  <a:srgbClr val="7F8C8D"/>
                </a:solidFill>
                <a:latin typeface="Ubuntu"/>
                <a:ea typeface="Ubuntu"/>
                <a:cs typeface="Ubuntu"/>
                <a:sym typeface="Ubuntu"/>
              </a:rPr>
              <a:t>[ Faisal's section and AWS instances, project extension, real client engagement ]</a:t>
            </a:r>
            <a:endParaRPr sz="2200" i="0" u="none" strike="noStrike" cap="none">
              <a:solidFill>
                <a:schemeClr val="dk1"/>
              </a:solidFill>
              <a:latin typeface="Ubuntu"/>
              <a:ea typeface="Ubuntu"/>
              <a:cs typeface="Ubuntu"/>
              <a:sym typeface="Ubuntu"/>
            </a:endParaRPr>
          </a:p>
        </p:txBody>
      </p:sp>
      <p:pic>
        <p:nvPicPr>
          <p:cNvPr id="318" name="Google Shape;318;p34"/>
          <p:cNvPicPr preferRelativeResize="0"/>
          <p:nvPr/>
        </p:nvPicPr>
        <p:blipFill>
          <a:blip r:embed="rId3">
            <a:alphaModFix/>
          </a:blip>
          <a:stretch>
            <a:fillRect/>
          </a:stretch>
        </p:blipFill>
        <p:spPr>
          <a:xfrm>
            <a:off x="297475" y="926835"/>
            <a:ext cx="8229599" cy="398394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35" descr="Beautify this slide"/>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Shape 329"/>
        <p:cNvGrpSpPr/>
        <p:nvPr/>
      </p:nvGrpSpPr>
      <p:grpSpPr>
        <a:xfrm>
          <a:off x="0" y="0"/>
          <a:ext cx="0" cy="0"/>
          <a:chOff x="0" y="0"/>
          <a:chExt cx="0" cy="0"/>
        </a:xfrm>
      </p:grpSpPr>
      <p:sp>
        <p:nvSpPr>
          <p:cNvPr id="330" name="Google Shape;330;p36"/>
          <p:cNvSpPr/>
          <p:nvPr/>
        </p:nvSpPr>
        <p:spPr>
          <a:xfrm>
            <a:off x="451000" y="275575"/>
            <a:ext cx="8254500" cy="731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1"/>
              </a:buClr>
              <a:buSzPts val="3000"/>
              <a:buFont typeface="Calibri"/>
              <a:buNone/>
            </a:pPr>
            <a:r>
              <a:rPr lang="en-US" sz="3000" b="1">
                <a:solidFill>
                  <a:schemeClr val="dk1"/>
                </a:solidFill>
                <a:latin typeface="Ubuntu"/>
                <a:ea typeface="Ubuntu"/>
                <a:cs typeface="Ubuntu"/>
                <a:sym typeface="Ubuntu"/>
              </a:rPr>
              <a:t>Cybersecurity Assessment Methodology</a:t>
            </a:r>
            <a:endParaRPr sz="2800" b="1">
              <a:solidFill>
                <a:srgbClr val="0D1B2A"/>
              </a:solidFill>
              <a:latin typeface="Ubuntu"/>
              <a:ea typeface="Ubuntu"/>
              <a:cs typeface="Ubuntu"/>
              <a:sym typeface="Ubuntu"/>
            </a:endParaRPr>
          </a:p>
        </p:txBody>
      </p:sp>
      <p:sp>
        <p:nvSpPr>
          <p:cNvPr id="331" name="Google Shape;331;p36"/>
          <p:cNvSpPr/>
          <p:nvPr/>
        </p:nvSpPr>
        <p:spPr>
          <a:xfrm>
            <a:off x="451000" y="961365"/>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332" name="Google Shape;332;p36"/>
          <p:cNvSpPr/>
          <p:nvPr/>
        </p:nvSpPr>
        <p:spPr>
          <a:xfrm>
            <a:off x="438500" y="1178625"/>
            <a:ext cx="1612500" cy="1901700"/>
          </a:xfrm>
          <a:prstGeom prst="rect">
            <a:avLst/>
          </a:prstGeom>
          <a:solidFill>
            <a:srgbClr val="0D1B2A"/>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333" name="Google Shape;333;p36"/>
          <p:cNvSpPr/>
          <p:nvPr/>
        </p:nvSpPr>
        <p:spPr>
          <a:xfrm>
            <a:off x="750206" y="1361500"/>
            <a:ext cx="989100" cy="5028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C0392B"/>
              </a:buClr>
              <a:buSzPts val="1800"/>
              <a:buFont typeface="Calibri"/>
              <a:buNone/>
            </a:pPr>
            <a:r>
              <a:rPr lang="en-US" sz="1800" b="1">
                <a:solidFill>
                  <a:srgbClr val="C0392B"/>
                </a:solidFill>
                <a:latin typeface="Ubuntu"/>
                <a:ea typeface="Ubuntu"/>
                <a:cs typeface="Ubuntu"/>
                <a:sym typeface="Ubuntu"/>
              </a:rPr>
              <a:t>Stage 1</a:t>
            </a:r>
            <a:endParaRPr sz="1800" i="0" u="none" strike="noStrike" cap="none">
              <a:solidFill>
                <a:schemeClr val="dk1"/>
              </a:solidFill>
              <a:latin typeface="Ubuntu"/>
              <a:ea typeface="Ubuntu"/>
              <a:cs typeface="Ubuntu"/>
              <a:sym typeface="Ubuntu"/>
            </a:endParaRPr>
          </a:p>
        </p:txBody>
      </p:sp>
      <p:sp>
        <p:nvSpPr>
          <p:cNvPr id="334" name="Google Shape;334;p36"/>
          <p:cNvSpPr/>
          <p:nvPr/>
        </p:nvSpPr>
        <p:spPr>
          <a:xfrm>
            <a:off x="657350" y="1864300"/>
            <a:ext cx="1174800" cy="10719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A9CCE3"/>
              </a:buClr>
              <a:buSzPts val="1500"/>
              <a:buFont typeface="Calibri"/>
              <a:buNone/>
            </a:pPr>
            <a:r>
              <a:rPr lang="en-US" sz="1500">
                <a:solidFill>
                  <a:schemeClr val="lt1"/>
                </a:solidFill>
                <a:latin typeface="Ubuntu"/>
                <a:ea typeface="Ubuntu"/>
                <a:cs typeface="Ubuntu"/>
                <a:sym typeface="Ubuntu"/>
              </a:rPr>
              <a:t>Internal Vulnerability Assessment </a:t>
            </a:r>
            <a:endParaRPr sz="1500" i="0" u="none" strike="noStrike" cap="none">
              <a:solidFill>
                <a:schemeClr val="lt1"/>
              </a:solidFill>
              <a:latin typeface="Ubuntu"/>
              <a:ea typeface="Ubuntu"/>
              <a:cs typeface="Ubuntu"/>
              <a:sym typeface="Ubuntu"/>
            </a:endParaRPr>
          </a:p>
        </p:txBody>
      </p:sp>
      <p:sp>
        <p:nvSpPr>
          <p:cNvPr id="335" name="Google Shape;335;p36"/>
          <p:cNvSpPr/>
          <p:nvPr/>
        </p:nvSpPr>
        <p:spPr>
          <a:xfrm>
            <a:off x="2652525" y="1178625"/>
            <a:ext cx="1612500" cy="1901700"/>
          </a:xfrm>
          <a:prstGeom prst="rect">
            <a:avLst/>
          </a:prstGeom>
          <a:solidFill>
            <a:srgbClr val="0D1B2A"/>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336" name="Google Shape;336;p36"/>
          <p:cNvSpPr/>
          <p:nvPr/>
        </p:nvSpPr>
        <p:spPr>
          <a:xfrm>
            <a:off x="2964231" y="1361500"/>
            <a:ext cx="989100" cy="5028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C0392B"/>
              </a:buClr>
              <a:buSzPts val="1800"/>
              <a:buFont typeface="Calibri"/>
              <a:buNone/>
            </a:pPr>
            <a:r>
              <a:rPr lang="en-US" sz="1800" b="1">
                <a:solidFill>
                  <a:srgbClr val="C0392B"/>
                </a:solidFill>
                <a:latin typeface="Ubuntu"/>
                <a:ea typeface="Ubuntu"/>
                <a:cs typeface="Ubuntu"/>
                <a:sym typeface="Ubuntu"/>
              </a:rPr>
              <a:t>Stage 2</a:t>
            </a:r>
            <a:endParaRPr sz="1800" i="0" u="none" strike="noStrike" cap="none">
              <a:solidFill>
                <a:schemeClr val="dk1"/>
              </a:solidFill>
              <a:latin typeface="Ubuntu"/>
              <a:ea typeface="Ubuntu"/>
              <a:cs typeface="Ubuntu"/>
              <a:sym typeface="Ubuntu"/>
            </a:endParaRPr>
          </a:p>
        </p:txBody>
      </p:sp>
      <p:sp>
        <p:nvSpPr>
          <p:cNvPr id="337" name="Google Shape;337;p36"/>
          <p:cNvSpPr/>
          <p:nvPr/>
        </p:nvSpPr>
        <p:spPr>
          <a:xfrm>
            <a:off x="2871375" y="1864300"/>
            <a:ext cx="1174800" cy="10719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A9CCE3"/>
              </a:buClr>
              <a:buSzPts val="1500"/>
              <a:buFont typeface="Calibri"/>
              <a:buNone/>
            </a:pPr>
            <a:r>
              <a:rPr lang="en-US" sz="1500">
                <a:solidFill>
                  <a:schemeClr val="lt1"/>
                </a:solidFill>
                <a:latin typeface="Ubuntu"/>
                <a:ea typeface="Ubuntu"/>
                <a:cs typeface="Ubuntu"/>
                <a:sym typeface="Ubuntu"/>
              </a:rPr>
              <a:t>External</a:t>
            </a:r>
            <a:endParaRPr sz="1500">
              <a:solidFill>
                <a:schemeClr val="lt1"/>
              </a:solidFill>
              <a:latin typeface="Ubuntu"/>
              <a:ea typeface="Ubuntu"/>
              <a:cs typeface="Ubuntu"/>
              <a:sym typeface="Ubuntu"/>
            </a:endParaRPr>
          </a:p>
          <a:p>
            <a:pPr marL="0" marR="0" lvl="0" indent="0" algn="ctr" rtl="0">
              <a:lnSpc>
                <a:spcPct val="115000"/>
              </a:lnSpc>
              <a:spcBef>
                <a:spcPts val="0"/>
              </a:spcBef>
              <a:spcAft>
                <a:spcPts val="0"/>
              </a:spcAft>
              <a:buClr>
                <a:srgbClr val="A9CCE3"/>
              </a:buClr>
              <a:buSzPts val="1500"/>
              <a:buFont typeface="Calibri"/>
              <a:buNone/>
            </a:pPr>
            <a:r>
              <a:rPr lang="en-US" sz="1500">
                <a:solidFill>
                  <a:schemeClr val="lt1"/>
                </a:solidFill>
                <a:latin typeface="Ubuntu"/>
                <a:ea typeface="Ubuntu"/>
                <a:cs typeface="Ubuntu"/>
                <a:sym typeface="Ubuntu"/>
              </a:rPr>
              <a:t>Vulnerability Assessment </a:t>
            </a:r>
            <a:endParaRPr sz="1500" i="0" u="none" strike="noStrike" cap="none">
              <a:solidFill>
                <a:schemeClr val="lt1"/>
              </a:solidFill>
              <a:latin typeface="Ubuntu"/>
              <a:ea typeface="Ubuntu"/>
              <a:cs typeface="Ubuntu"/>
              <a:sym typeface="Ubuntu"/>
            </a:endParaRPr>
          </a:p>
        </p:txBody>
      </p:sp>
      <p:sp>
        <p:nvSpPr>
          <p:cNvPr id="338" name="Google Shape;338;p36"/>
          <p:cNvSpPr/>
          <p:nvPr/>
        </p:nvSpPr>
        <p:spPr>
          <a:xfrm>
            <a:off x="7080575" y="1178625"/>
            <a:ext cx="1612500" cy="1901700"/>
          </a:xfrm>
          <a:prstGeom prst="rect">
            <a:avLst/>
          </a:prstGeom>
          <a:solidFill>
            <a:srgbClr val="0D1B2A"/>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339" name="Google Shape;339;p36"/>
          <p:cNvSpPr/>
          <p:nvPr/>
        </p:nvSpPr>
        <p:spPr>
          <a:xfrm>
            <a:off x="7392281" y="1361500"/>
            <a:ext cx="989100" cy="5028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C0392B"/>
              </a:buClr>
              <a:buSzPts val="1800"/>
              <a:buFont typeface="Calibri"/>
              <a:buNone/>
            </a:pPr>
            <a:r>
              <a:rPr lang="en-US" sz="1800" b="1">
                <a:solidFill>
                  <a:srgbClr val="C0392B"/>
                </a:solidFill>
                <a:latin typeface="Ubuntu"/>
                <a:ea typeface="Ubuntu"/>
                <a:cs typeface="Ubuntu"/>
                <a:sym typeface="Ubuntu"/>
              </a:rPr>
              <a:t>Stage 4</a:t>
            </a:r>
            <a:endParaRPr sz="1800" i="0" u="none" strike="noStrike" cap="none">
              <a:solidFill>
                <a:schemeClr val="dk1"/>
              </a:solidFill>
              <a:latin typeface="Ubuntu"/>
              <a:ea typeface="Ubuntu"/>
              <a:cs typeface="Ubuntu"/>
              <a:sym typeface="Ubuntu"/>
            </a:endParaRPr>
          </a:p>
        </p:txBody>
      </p:sp>
      <p:sp>
        <p:nvSpPr>
          <p:cNvPr id="340" name="Google Shape;340;p36"/>
          <p:cNvSpPr/>
          <p:nvPr/>
        </p:nvSpPr>
        <p:spPr>
          <a:xfrm>
            <a:off x="7299425" y="1864300"/>
            <a:ext cx="1174800" cy="10719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A9CCE3"/>
              </a:buClr>
              <a:buSzPts val="1500"/>
              <a:buFont typeface="Calibri"/>
              <a:buNone/>
            </a:pPr>
            <a:r>
              <a:rPr lang="en-US" sz="1500">
                <a:solidFill>
                  <a:schemeClr val="lt1"/>
                </a:solidFill>
                <a:latin typeface="Ubuntu"/>
                <a:ea typeface="Ubuntu"/>
                <a:cs typeface="Ubuntu"/>
                <a:sym typeface="Ubuntu"/>
              </a:rPr>
              <a:t>Risk Engagement</a:t>
            </a:r>
            <a:endParaRPr sz="1500" i="0" u="none" strike="noStrike" cap="none">
              <a:solidFill>
                <a:schemeClr val="lt1"/>
              </a:solidFill>
              <a:latin typeface="Ubuntu"/>
              <a:ea typeface="Ubuntu"/>
              <a:cs typeface="Ubuntu"/>
              <a:sym typeface="Ubuntu"/>
            </a:endParaRPr>
          </a:p>
        </p:txBody>
      </p:sp>
      <p:sp>
        <p:nvSpPr>
          <p:cNvPr id="341" name="Google Shape;341;p36"/>
          <p:cNvSpPr/>
          <p:nvPr/>
        </p:nvSpPr>
        <p:spPr>
          <a:xfrm>
            <a:off x="4866550" y="1178625"/>
            <a:ext cx="1612500" cy="1901700"/>
          </a:xfrm>
          <a:prstGeom prst="rect">
            <a:avLst/>
          </a:prstGeom>
          <a:solidFill>
            <a:srgbClr val="0D1B2A"/>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342" name="Google Shape;342;p36"/>
          <p:cNvSpPr/>
          <p:nvPr/>
        </p:nvSpPr>
        <p:spPr>
          <a:xfrm>
            <a:off x="5178256" y="1361500"/>
            <a:ext cx="989100" cy="5028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C0392B"/>
              </a:buClr>
              <a:buSzPts val="1800"/>
              <a:buFont typeface="Calibri"/>
              <a:buNone/>
            </a:pPr>
            <a:r>
              <a:rPr lang="en-US" sz="1800" b="1">
                <a:solidFill>
                  <a:srgbClr val="C0392B"/>
                </a:solidFill>
                <a:latin typeface="Ubuntu"/>
                <a:ea typeface="Ubuntu"/>
                <a:cs typeface="Ubuntu"/>
                <a:sym typeface="Ubuntu"/>
              </a:rPr>
              <a:t>Stage 3</a:t>
            </a:r>
            <a:endParaRPr sz="1800" i="0" u="none" strike="noStrike" cap="none">
              <a:solidFill>
                <a:schemeClr val="dk1"/>
              </a:solidFill>
              <a:latin typeface="Ubuntu"/>
              <a:ea typeface="Ubuntu"/>
              <a:cs typeface="Ubuntu"/>
              <a:sym typeface="Ubuntu"/>
            </a:endParaRPr>
          </a:p>
        </p:txBody>
      </p:sp>
      <p:sp>
        <p:nvSpPr>
          <p:cNvPr id="343" name="Google Shape;343;p36"/>
          <p:cNvSpPr/>
          <p:nvPr/>
        </p:nvSpPr>
        <p:spPr>
          <a:xfrm>
            <a:off x="5085400" y="1864300"/>
            <a:ext cx="1174800" cy="10719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A9CCE3"/>
              </a:buClr>
              <a:buSzPts val="1500"/>
              <a:buFont typeface="Calibri"/>
              <a:buNone/>
            </a:pPr>
            <a:r>
              <a:rPr lang="en-US" sz="1500">
                <a:solidFill>
                  <a:schemeClr val="lt1"/>
                </a:solidFill>
                <a:latin typeface="Ubuntu"/>
                <a:ea typeface="Ubuntu"/>
                <a:cs typeface="Ubuntu"/>
                <a:sym typeface="Ubuntu"/>
              </a:rPr>
              <a:t>Phishing Engagement</a:t>
            </a:r>
            <a:endParaRPr sz="1500" i="0" u="none" strike="noStrike" cap="none">
              <a:solidFill>
                <a:schemeClr val="lt1"/>
              </a:solidFill>
              <a:latin typeface="Ubuntu"/>
              <a:ea typeface="Ubuntu"/>
              <a:cs typeface="Ubuntu"/>
              <a:sym typeface="Ubuntu"/>
            </a:endParaRPr>
          </a:p>
        </p:txBody>
      </p:sp>
      <p:sp>
        <p:nvSpPr>
          <p:cNvPr id="344" name="Google Shape;344;p36"/>
          <p:cNvSpPr/>
          <p:nvPr/>
        </p:nvSpPr>
        <p:spPr>
          <a:xfrm>
            <a:off x="450988" y="3320275"/>
            <a:ext cx="8254500" cy="1422900"/>
          </a:xfrm>
          <a:prstGeom prst="rect">
            <a:avLst/>
          </a:prstGeom>
          <a:solidFill>
            <a:srgbClr val="0D1B2A"/>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345" name="Google Shape;345;p36"/>
          <p:cNvSpPr/>
          <p:nvPr/>
        </p:nvSpPr>
        <p:spPr>
          <a:xfrm>
            <a:off x="1757633" y="3458845"/>
            <a:ext cx="5616300" cy="4416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C0392B"/>
              </a:buClr>
              <a:buSzPts val="1800"/>
              <a:buFont typeface="Calibri"/>
              <a:buNone/>
            </a:pPr>
            <a:r>
              <a:rPr lang="en-US" sz="1800" b="1">
                <a:solidFill>
                  <a:srgbClr val="C0392B"/>
                </a:solidFill>
                <a:latin typeface="Ubuntu"/>
                <a:ea typeface="Ubuntu"/>
                <a:cs typeface="Ubuntu"/>
                <a:sym typeface="Ubuntu"/>
              </a:rPr>
              <a:t>Stage 5 - Report Readout</a:t>
            </a:r>
            <a:endParaRPr sz="1800" i="0" u="none" strike="noStrike" cap="none">
              <a:solidFill>
                <a:schemeClr val="dk1"/>
              </a:solidFill>
              <a:latin typeface="Ubuntu"/>
              <a:ea typeface="Ubuntu"/>
              <a:cs typeface="Ubuntu"/>
              <a:sym typeface="Ubuntu"/>
            </a:endParaRPr>
          </a:p>
        </p:txBody>
      </p:sp>
      <p:sp>
        <p:nvSpPr>
          <p:cNvPr id="346" name="Google Shape;346;p36"/>
          <p:cNvSpPr/>
          <p:nvPr/>
        </p:nvSpPr>
        <p:spPr>
          <a:xfrm>
            <a:off x="1230538" y="3900452"/>
            <a:ext cx="6670500" cy="600600"/>
          </a:xfrm>
          <a:prstGeom prst="rect">
            <a:avLst/>
          </a:prstGeom>
          <a:noFill/>
          <a:ln>
            <a:noFill/>
          </a:ln>
        </p:spPr>
        <p:txBody>
          <a:bodyPr spcFirstLastPara="1" wrap="square" lIns="0" tIns="0" rIns="0" bIns="0" anchor="ctr" anchorCtr="0">
            <a:noAutofit/>
          </a:bodyPr>
          <a:lstStyle/>
          <a:p>
            <a:pPr marL="457200" marR="0" lvl="0" indent="-323850" algn="l" rtl="0">
              <a:lnSpc>
                <a:spcPct val="115000"/>
              </a:lnSpc>
              <a:spcBef>
                <a:spcPts val="0"/>
              </a:spcBef>
              <a:spcAft>
                <a:spcPts val="0"/>
              </a:spcAft>
              <a:buClr>
                <a:schemeClr val="lt1"/>
              </a:buClr>
              <a:buSzPts val="1500"/>
              <a:buFont typeface="Ubuntu"/>
              <a:buChar char="●"/>
            </a:pPr>
            <a:r>
              <a:rPr lang="en-US" sz="1500">
                <a:solidFill>
                  <a:schemeClr val="lt1"/>
                </a:solidFill>
                <a:latin typeface="Ubuntu"/>
                <a:ea typeface="Ubuntu"/>
                <a:cs typeface="Ubuntu"/>
                <a:sym typeface="Ubuntu"/>
              </a:rPr>
              <a:t>Presented to the CTO or Director of IT </a:t>
            </a:r>
            <a:endParaRPr sz="1500">
              <a:solidFill>
                <a:schemeClr val="lt1"/>
              </a:solidFill>
              <a:latin typeface="Ubuntu"/>
              <a:ea typeface="Ubuntu"/>
              <a:cs typeface="Ubuntu"/>
              <a:sym typeface="Ubuntu"/>
            </a:endParaRPr>
          </a:p>
          <a:p>
            <a:pPr marL="457200" marR="0" lvl="0" indent="-323850" algn="l" rtl="0">
              <a:lnSpc>
                <a:spcPct val="115000"/>
              </a:lnSpc>
              <a:spcBef>
                <a:spcPts val="0"/>
              </a:spcBef>
              <a:spcAft>
                <a:spcPts val="0"/>
              </a:spcAft>
              <a:buClr>
                <a:schemeClr val="lt1"/>
              </a:buClr>
              <a:buSzPts val="1500"/>
              <a:buFont typeface="Ubuntu"/>
              <a:buChar char="●"/>
            </a:pPr>
            <a:r>
              <a:rPr lang="en-US" sz="1500">
                <a:solidFill>
                  <a:schemeClr val="lt1"/>
                </a:solidFill>
                <a:latin typeface="Ubuntu"/>
                <a:ea typeface="Ubuntu"/>
                <a:cs typeface="Ubuntu"/>
                <a:sym typeface="Ubuntu"/>
              </a:rPr>
              <a:t>Includes Vulnerabilities found, discovery process, risks and remediation</a:t>
            </a:r>
            <a:endParaRPr sz="1500">
              <a:solidFill>
                <a:schemeClr val="lt1"/>
              </a:solidFill>
              <a:latin typeface="Ubuntu"/>
              <a:ea typeface="Ubuntu"/>
              <a:cs typeface="Ubuntu"/>
              <a:sym typeface="Ubuntu"/>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Shape 351"/>
        <p:cNvGrpSpPr/>
        <p:nvPr/>
      </p:nvGrpSpPr>
      <p:grpSpPr>
        <a:xfrm>
          <a:off x="0" y="0"/>
          <a:ext cx="0" cy="0"/>
          <a:chOff x="0" y="0"/>
          <a:chExt cx="0" cy="0"/>
        </a:xfrm>
      </p:grpSpPr>
      <p:sp>
        <p:nvSpPr>
          <p:cNvPr id="352" name="Google Shape;352;p37"/>
          <p:cNvSpPr/>
          <p:nvPr/>
        </p:nvSpPr>
        <p:spPr>
          <a:xfrm>
            <a:off x="457200" y="320040"/>
            <a:ext cx="8229600" cy="7314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D1B2A"/>
              </a:buClr>
              <a:buSzPts val="3200"/>
              <a:buFont typeface="Calibri"/>
              <a:buNone/>
            </a:pPr>
            <a:r>
              <a:rPr lang="en-US" sz="3200" b="1">
                <a:solidFill>
                  <a:srgbClr val="0D1B2A"/>
                </a:solidFill>
                <a:latin typeface="Ubuntu"/>
                <a:ea typeface="Ubuntu"/>
                <a:cs typeface="Ubuntu"/>
                <a:sym typeface="Ubuntu"/>
              </a:rPr>
              <a:t>The case for labs with stakes </a:t>
            </a:r>
            <a:endParaRPr sz="3200" b="1">
              <a:solidFill>
                <a:srgbClr val="0D1B2A"/>
              </a:solidFill>
              <a:latin typeface="Ubuntu"/>
              <a:ea typeface="Ubuntu"/>
              <a:cs typeface="Ubuntu"/>
              <a:sym typeface="Ubuntu"/>
            </a:endParaRPr>
          </a:p>
        </p:txBody>
      </p:sp>
      <p:sp>
        <p:nvSpPr>
          <p:cNvPr id="353" name="Google Shape;353;p37"/>
          <p:cNvSpPr/>
          <p:nvPr/>
        </p:nvSpPr>
        <p:spPr>
          <a:xfrm>
            <a:off x="457200" y="1005840"/>
            <a:ext cx="82296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354" name="Google Shape;354;p37"/>
          <p:cNvSpPr/>
          <p:nvPr/>
        </p:nvSpPr>
        <p:spPr>
          <a:xfrm>
            <a:off x="457200" y="1188725"/>
            <a:ext cx="2654700" cy="3097200"/>
          </a:xfrm>
          <a:prstGeom prst="rect">
            <a:avLst/>
          </a:prstGeom>
          <a:solidFill>
            <a:srgbClr val="0D1B2A"/>
          </a:solidFill>
          <a:ln w="12300" cap="flat" cmpd="sng">
            <a:solidFill>
              <a:srgbClr val="1B4F72"/>
            </a:solidFill>
            <a:prstDash val="solid"/>
            <a:round/>
            <a:headEnd type="none" w="sm" len="sm"/>
            <a:tailEnd type="none" w="sm" len="sm"/>
          </a:ln>
        </p:spPr>
        <p:txBody>
          <a:bodyPr spcFirstLastPara="1" wrap="square" lIns="88475" tIns="88475" rIns="88475" bIns="88475" anchor="ctr" anchorCtr="0">
            <a:noAutofit/>
          </a:bodyPr>
          <a:lstStyle/>
          <a:p>
            <a:pPr marL="0" lvl="0" indent="0" algn="l" rtl="0">
              <a:lnSpc>
                <a:spcPct val="115000"/>
              </a:lnSpc>
              <a:spcBef>
                <a:spcPts val="0"/>
              </a:spcBef>
              <a:spcAft>
                <a:spcPts val="0"/>
              </a:spcAft>
              <a:buNone/>
            </a:pPr>
            <a:endParaRPr sz="1355">
              <a:latin typeface="Ubuntu"/>
              <a:ea typeface="Ubuntu"/>
              <a:cs typeface="Ubuntu"/>
              <a:sym typeface="Ubuntu"/>
            </a:endParaRPr>
          </a:p>
        </p:txBody>
      </p:sp>
      <p:sp>
        <p:nvSpPr>
          <p:cNvPr id="355" name="Google Shape;355;p37"/>
          <p:cNvSpPr/>
          <p:nvPr/>
        </p:nvSpPr>
        <p:spPr>
          <a:xfrm>
            <a:off x="589935" y="1365705"/>
            <a:ext cx="2389500" cy="4866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C0392B"/>
              </a:buClr>
              <a:buSzPts val="1742"/>
              <a:buFont typeface="Calibri"/>
              <a:buNone/>
            </a:pPr>
            <a:r>
              <a:rPr lang="en-US" sz="1642" b="1">
                <a:solidFill>
                  <a:srgbClr val="C0392B"/>
                </a:solidFill>
                <a:latin typeface="Ubuntu"/>
                <a:ea typeface="Ubuntu"/>
                <a:cs typeface="Ubuntu"/>
                <a:sym typeface="Ubuntu"/>
              </a:rPr>
              <a:t>AI makes upskilling cheap </a:t>
            </a:r>
            <a:endParaRPr sz="1642" i="0" u="none" strike="noStrike" cap="none">
              <a:solidFill>
                <a:schemeClr val="dk1"/>
              </a:solidFill>
              <a:latin typeface="Ubuntu"/>
              <a:ea typeface="Ubuntu"/>
              <a:cs typeface="Ubuntu"/>
              <a:sym typeface="Ubuntu"/>
            </a:endParaRPr>
          </a:p>
        </p:txBody>
      </p:sp>
      <p:sp>
        <p:nvSpPr>
          <p:cNvPr id="356" name="Google Shape;356;p37"/>
          <p:cNvSpPr/>
          <p:nvPr/>
        </p:nvSpPr>
        <p:spPr>
          <a:xfrm>
            <a:off x="589935" y="1896647"/>
            <a:ext cx="2389500" cy="21237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A9CCE3"/>
              </a:buClr>
              <a:buSzPts val="1452"/>
              <a:buFont typeface="Calibri"/>
              <a:buNone/>
            </a:pPr>
            <a:r>
              <a:rPr lang="en-US" sz="1452">
                <a:solidFill>
                  <a:srgbClr val="A9CCE3"/>
                </a:solidFill>
                <a:latin typeface="Ubuntu"/>
                <a:ea typeface="Ubuntu"/>
                <a:cs typeface="Ubuntu"/>
                <a:sym typeface="Ubuntu"/>
              </a:rPr>
              <a:t>AI can do most junior work</a:t>
            </a:r>
            <a:endParaRPr sz="1452">
              <a:solidFill>
                <a:srgbClr val="A9CCE3"/>
              </a:solidFill>
              <a:latin typeface="Ubuntu"/>
              <a:ea typeface="Ubuntu"/>
              <a:cs typeface="Ubuntu"/>
              <a:sym typeface="Ubuntu"/>
            </a:endParaRPr>
          </a:p>
          <a:p>
            <a:pPr marL="0" marR="0" lvl="0" indent="0" algn="l" rtl="0">
              <a:lnSpc>
                <a:spcPct val="115000"/>
              </a:lnSpc>
              <a:spcBef>
                <a:spcPts val="0"/>
              </a:spcBef>
              <a:spcAft>
                <a:spcPts val="0"/>
              </a:spcAft>
              <a:buClr>
                <a:srgbClr val="A9CCE3"/>
              </a:buClr>
              <a:buSzPts val="1452"/>
              <a:buFont typeface="Calibri"/>
              <a:buNone/>
            </a:pPr>
            <a:r>
              <a:rPr lang="en-US" sz="1452">
                <a:solidFill>
                  <a:srgbClr val="A9CCE3"/>
                </a:solidFill>
                <a:latin typeface="Ubuntu"/>
                <a:ea typeface="Ubuntu"/>
                <a:cs typeface="Ubuntu"/>
                <a:sym typeface="Ubuntu"/>
              </a:rPr>
              <a:t>AI can teach people at scale</a:t>
            </a:r>
            <a:endParaRPr sz="1452">
              <a:solidFill>
                <a:srgbClr val="A9CCE3"/>
              </a:solidFill>
              <a:latin typeface="Ubuntu"/>
              <a:ea typeface="Ubuntu"/>
              <a:cs typeface="Ubuntu"/>
              <a:sym typeface="Ubuntu"/>
            </a:endParaRPr>
          </a:p>
          <a:p>
            <a:pPr marL="0" marR="0" lvl="0" indent="0" algn="l" rtl="0">
              <a:lnSpc>
                <a:spcPct val="115000"/>
              </a:lnSpc>
              <a:spcBef>
                <a:spcPts val="0"/>
              </a:spcBef>
              <a:spcAft>
                <a:spcPts val="0"/>
              </a:spcAft>
              <a:buClr>
                <a:srgbClr val="A9CCE3"/>
              </a:buClr>
              <a:buSzPts val="1452"/>
              <a:buFont typeface="Calibri"/>
              <a:buNone/>
            </a:pPr>
            <a:r>
              <a:rPr lang="en-US" sz="1452">
                <a:solidFill>
                  <a:srgbClr val="A9CCE3"/>
                </a:solidFill>
                <a:latin typeface="Ubuntu"/>
                <a:ea typeface="Ubuntu"/>
                <a:cs typeface="Ubuntu"/>
                <a:sym typeface="Ubuntu"/>
              </a:rPr>
              <a:t>Entry level hiring slowdowns</a:t>
            </a:r>
            <a:endParaRPr sz="1452">
              <a:solidFill>
                <a:srgbClr val="A9CCE3"/>
              </a:solidFill>
              <a:latin typeface="Ubuntu"/>
              <a:ea typeface="Ubuntu"/>
              <a:cs typeface="Ubuntu"/>
              <a:sym typeface="Ubuntu"/>
            </a:endParaRPr>
          </a:p>
          <a:p>
            <a:pPr marL="0" marR="0" lvl="0" indent="0" algn="l" rtl="0">
              <a:lnSpc>
                <a:spcPct val="115000"/>
              </a:lnSpc>
              <a:spcBef>
                <a:spcPts val="0"/>
              </a:spcBef>
              <a:spcAft>
                <a:spcPts val="0"/>
              </a:spcAft>
              <a:buClr>
                <a:srgbClr val="A9CCE3"/>
              </a:buClr>
              <a:buSzPts val="1452"/>
              <a:buFont typeface="Calibri"/>
              <a:buNone/>
            </a:pPr>
            <a:endParaRPr sz="1452">
              <a:solidFill>
                <a:srgbClr val="A9CCE3"/>
              </a:solidFill>
              <a:latin typeface="Ubuntu"/>
              <a:ea typeface="Ubuntu"/>
              <a:cs typeface="Ubuntu"/>
              <a:sym typeface="Ubuntu"/>
            </a:endParaRPr>
          </a:p>
        </p:txBody>
      </p:sp>
      <p:sp>
        <p:nvSpPr>
          <p:cNvPr id="357" name="Google Shape;357;p37"/>
          <p:cNvSpPr/>
          <p:nvPr/>
        </p:nvSpPr>
        <p:spPr>
          <a:xfrm>
            <a:off x="3244645" y="1188725"/>
            <a:ext cx="2654700" cy="3097200"/>
          </a:xfrm>
          <a:prstGeom prst="rect">
            <a:avLst/>
          </a:prstGeom>
          <a:solidFill>
            <a:srgbClr val="0D1B2A"/>
          </a:solidFill>
          <a:ln w="12300" cap="flat" cmpd="sng">
            <a:solidFill>
              <a:srgbClr val="1B4F72"/>
            </a:solidFill>
            <a:prstDash val="solid"/>
            <a:round/>
            <a:headEnd type="none" w="sm" len="sm"/>
            <a:tailEnd type="none" w="sm" len="sm"/>
          </a:ln>
        </p:spPr>
        <p:txBody>
          <a:bodyPr spcFirstLastPara="1" wrap="square" lIns="88475" tIns="88475" rIns="88475" bIns="88475" anchor="ctr" anchorCtr="0">
            <a:noAutofit/>
          </a:bodyPr>
          <a:lstStyle/>
          <a:p>
            <a:pPr marL="0" lvl="0" indent="0" algn="l" rtl="0">
              <a:lnSpc>
                <a:spcPct val="115000"/>
              </a:lnSpc>
              <a:spcBef>
                <a:spcPts val="0"/>
              </a:spcBef>
              <a:spcAft>
                <a:spcPts val="0"/>
              </a:spcAft>
              <a:buNone/>
            </a:pPr>
            <a:endParaRPr sz="1355">
              <a:latin typeface="Ubuntu"/>
              <a:ea typeface="Ubuntu"/>
              <a:cs typeface="Ubuntu"/>
              <a:sym typeface="Ubuntu"/>
            </a:endParaRPr>
          </a:p>
        </p:txBody>
      </p:sp>
      <p:sp>
        <p:nvSpPr>
          <p:cNvPr id="358" name="Google Shape;358;p37"/>
          <p:cNvSpPr/>
          <p:nvPr/>
        </p:nvSpPr>
        <p:spPr>
          <a:xfrm>
            <a:off x="3377381" y="1365705"/>
            <a:ext cx="2389500" cy="4866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C0392B"/>
              </a:buClr>
              <a:buSzPts val="1742"/>
              <a:buFont typeface="Calibri"/>
              <a:buNone/>
            </a:pPr>
            <a:r>
              <a:rPr lang="en-US" sz="1642" b="1">
                <a:solidFill>
                  <a:srgbClr val="C0392B"/>
                </a:solidFill>
                <a:latin typeface="Ubuntu"/>
                <a:ea typeface="Ubuntu"/>
                <a:cs typeface="Ubuntu"/>
                <a:sym typeface="Ubuntu"/>
              </a:rPr>
              <a:t>Mistakes are inevitable and propagate</a:t>
            </a:r>
            <a:endParaRPr sz="1642" i="0" u="none" strike="noStrike" cap="none">
              <a:solidFill>
                <a:schemeClr val="dk1"/>
              </a:solidFill>
              <a:latin typeface="Ubuntu"/>
              <a:ea typeface="Ubuntu"/>
              <a:cs typeface="Ubuntu"/>
              <a:sym typeface="Ubuntu"/>
            </a:endParaRPr>
          </a:p>
        </p:txBody>
      </p:sp>
      <p:sp>
        <p:nvSpPr>
          <p:cNvPr id="359" name="Google Shape;359;p37"/>
          <p:cNvSpPr/>
          <p:nvPr/>
        </p:nvSpPr>
        <p:spPr>
          <a:xfrm>
            <a:off x="3377381" y="1896647"/>
            <a:ext cx="2389500" cy="21237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A9CCE3"/>
              </a:buClr>
              <a:buSzPts val="1452"/>
              <a:buFont typeface="Calibri"/>
              <a:buNone/>
            </a:pPr>
            <a:r>
              <a:rPr lang="en-US" sz="1452">
                <a:solidFill>
                  <a:srgbClr val="A9CCE3"/>
                </a:solidFill>
                <a:latin typeface="Ubuntu"/>
                <a:ea typeface="Ubuntu"/>
                <a:cs typeface="Ubuntu"/>
                <a:sym typeface="Ubuntu"/>
              </a:rPr>
              <a:t>Firewall misconfigs</a:t>
            </a:r>
            <a:endParaRPr sz="1452">
              <a:solidFill>
                <a:srgbClr val="A9CCE3"/>
              </a:solidFill>
              <a:latin typeface="Ubuntu"/>
              <a:ea typeface="Ubuntu"/>
              <a:cs typeface="Ubuntu"/>
              <a:sym typeface="Ubuntu"/>
            </a:endParaRPr>
          </a:p>
          <a:p>
            <a:pPr marL="0" marR="0" lvl="0" indent="0" algn="l" rtl="0">
              <a:lnSpc>
                <a:spcPct val="115000"/>
              </a:lnSpc>
              <a:spcBef>
                <a:spcPts val="0"/>
              </a:spcBef>
              <a:spcAft>
                <a:spcPts val="0"/>
              </a:spcAft>
              <a:buClr>
                <a:srgbClr val="A9CCE3"/>
              </a:buClr>
              <a:buSzPts val="1452"/>
              <a:buFont typeface="Calibri"/>
              <a:buNone/>
            </a:pPr>
            <a:r>
              <a:rPr lang="en-US" sz="1452">
                <a:solidFill>
                  <a:srgbClr val="A9CCE3"/>
                </a:solidFill>
                <a:latin typeface="Ubuntu"/>
                <a:ea typeface="Ubuntu"/>
                <a:cs typeface="Ubuntu"/>
                <a:sym typeface="Ubuntu"/>
              </a:rPr>
              <a:t>Pentesting mistakes</a:t>
            </a:r>
            <a:endParaRPr sz="1452">
              <a:solidFill>
                <a:srgbClr val="A9CCE3"/>
              </a:solidFill>
              <a:latin typeface="Ubuntu"/>
              <a:ea typeface="Ubuntu"/>
              <a:cs typeface="Ubuntu"/>
              <a:sym typeface="Ubuntu"/>
            </a:endParaRPr>
          </a:p>
          <a:p>
            <a:pPr marL="0" marR="0" lvl="0" indent="0" algn="l" rtl="0">
              <a:lnSpc>
                <a:spcPct val="115000"/>
              </a:lnSpc>
              <a:spcBef>
                <a:spcPts val="0"/>
              </a:spcBef>
              <a:spcAft>
                <a:spcPts val="0"/>
              </a:spcAft>
              <a:buClr>
                <a:srgbClr val="A9CCE3"/>
              </a:buClr>
              <a:buSzPts val="1452"/>
              <a:buFont typeface="Calibri"/>
              <a:buNone/>
            </a:pPr>
            <a:r>
              <a:rPr lang="en-US" sz="1452">
                <a:solidFill>
                  <a:srgbClr val="A9CCE3"/>
                </a:solidFill>
                <a:latin typeface="Ubuntu"/>
                <a:ea typeface="Ubuntu"/>
                <a:cs typeface="Ubuntu"/>
                <a:sym typeface="Ubuntu"/>
              </a:rPr>
              <a:t>AI hallucinations</a:t>
            </a:r>
            <a:endParaRPr sz="1452">
              <a:solidFill>
                <a:srgbClr val="A9CCE3"/>
              </a:solidFill>
              <a:latin typeface="Ubuntu"/>
              <a:ea typeface="Ubuntu"/>
              <a:cs typeface="Ubuntu"/>
              <a:sym typeface="Ubuntu"/>
            </a:endParaRPr>
          </a:p>
          <a:p>
            <a:pPr marL="0" marR="0" lvl="0" indent="0" algn="l" rtl="0">
              <a:lnSpc>
                <a:spcPct val="115000"/>
              </a:lnSpc>
              <a:spcBef>
                <a:spcPts val="0"/>
              </a:spcBef>
              <a:spcAft>
                <a:spcPts val="0"/>
              </a:spcAft>
              <a:buClr>
                <a:srgbClr val="A9CCE3"/>
              </a:buClr>
              <a:buSzPts val="1452"/>
              <a:buFont typeface="Calibri"/>
              <a:buNone/>
            </a:pPr>
            <a:r>
              <a:rPr lang="en-US" sz="1452">
                <a:solidFill>
                  <a:srgbClr val="A9CCE3"/>
                </a:solidFill>
                <a:latin typeface="Ubuntu"/>
                <a:ea typeface="Ubuntu"/>
                <a:cs typeface="Ubuntu"/>
                <a:sym typeface="Ubuntu"/>
              </a:rPr>
              <a:t>Downstream effects you might not anticipate</a:t>
            </a:r>
            <a:endParaRPr sz="1452">
              <a:solidFill>
                <a:srgbClr val="A9CCE3"/>
              </a:solidFill>
              <a:latin typeface="Ubuntu"/>
              <a:ea typeface="Ubuntu"/>
              <a:cs typeface="Ubuntu"/>
              <a:sym typeface="Ubuntu"/>
            </a:endParaRPr>
          </a:p>
        </p:txBody>
      </p:sp>
      <p:sp>
        <p:nvSpPr>
          <p:cNvPr id="360" name="Google Shape;360;p37"/>
          <p:cNvSpPr/>
          <p:nvPr/>
        </p:nvSpPr>
        <p:spPr>
          <a:xfrm>
            <a:off x="6032090" y="1188725"/>
            <a:ext cx="2654700" cy="3097200"/>
          </a:xfrm>
          <a:prstGeom prst="rect">
            <a:avLst/>
          </a:prstGeom>
          <a:solidFill>
            <a:srgbClr val="0D1B2A"/>
          </a:solidFill>
          <a:ln w="12300" cap="flat" cmpd="sng">
            <a:solidFill>
              <a:srgbClr val="1B4F72"/>
            </a:solidFill>
            <a:prstDash val="solid"/>
            <a:round/>
            <a:headEnd type="none" w="sm" len="sm"/>
            <a:tailEnd type="none" w="sm" len="sm"/>
          </a:ln>
        </p:spPr>
        <p:txBody>
          <a:bodyPr spcFirstLastPara="1" wrap="square" lIns="88475" tIns="88475" rIns="88475" bIns="88475" anchor="ctr" anchorCtr="0">
            <a:noAutofit/>
          </a:bodyPr>
          <a:lstStyle/>
          <a:p>
            <a:pPr marL="0" lvl="0" indent="0" algn="l" rtl="0">
              <a:lnSpc>
                <a:spcPct val="115000"/>
              </a:lnSpc>
              <a:spcBef>
                <a:spcPts val="0"/>
              </a:spcBef>
              <a:spcAft>
                <a:spcPts val="0"/>
              </a:spcAft>
              <a:buNone/>
            </a:pPr>
            <a:endParaRPr sz="1355">
              <a:latin typeface="Ubuntu"/>
              <a:ea typeface="Ubuntu"/>
              <a:cs typeface="Ubuntu"/>
              <a:sym typeface="Ubuntu"/>
            </a:endParaRPr>
          </a:p>
        </p:txBody>
      </p:sp>
      <p:sp>
        <p:nvSpPr>
          <p:cNvPr id="361" name="Google Shape;361;p37"/>
          <p:cNvSpPr/>
          <p:nvPr/>
        </p:nvSpPr>
        <p:spPr>
          <a:xfrm>
            <a:off x="6164826" y="1365705"/>
            <a:ext cx="2389500" cy="4866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C0392B"/>
              </a:buClr>
              <a:buSzPts val="1742"/>
              <a:buFont typeface="Calibri"/>
              <a:buNone/>
            </a:pPr>
            <a:r>
              <a:rPr lang="en-US" sz="1642" b="1">
                <a:solidFill>
                  <a:srgbClr val="C0392B"/>
                </a:solidFill>
                <a:latin typeface="Ubuntu"/>
                <a:ea typeface="Ubuntu"/>
                <a:cs typeface="Ubuntu"/>
                <a:sym typeface="Ubuntu"/>
              </a:rPr>
              <a:t>Judgment is what’s left</a:t>
            </a:r>
            <a:endParaRPr sz="1642" i="0" u="none" strike="noStrike" cap="none">
              <a:solidFill>
                <a:schemeClr val="dk1"/>
              </a:solidFill>
              <a:latin typeface="Ubuntu"/>
              <a:ea typeface="Ubuntu"/>
              <a:cs typeface="Ubuntu"/>
              <a:sym typeface="Ubuntu"/>
            </a:endParaRPr>
          </a:p>
        </p:txBody>
      </p:sp>
      <p:sp>
        <p:nvSpPr>
          <p:cNvPr id="362" name="Google Shape;362;p37"/>
          <p:cNvSpPr/>
          <p:nvPr/>
        </p:nvSpPr>
        <p:spPr>
          <a:xfrm>
            <a:off x="6164826" y="1896647"/>
            <a:ext cx="2389500" cy="21237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A9CCE3"/>
              </a:buClr>
              <a:buSzPts val="1452"/>
              <a:buFont typeface="Calibri"/>
              <a:buNone/>
            </a:pPr>
            <a:r>
              <a:rPr lang="en-US" sz="1452">
                <a:solidFill>
                  <a:srgbClr val="A9CCE3"/>
                </a:solidFill>
                <a:latin typeface="Ubuntu"/>
                <a:ea typeface="Ubuntu"/>
                <a:cs typeface="Ubuntu"/>
                <a:sym typeface="Ubuntu"/>
              </a:rPr>
              <a:t>Labs with stakes build judgment via </a:t>
            </a:r>
            <a:r>
              <a:rPr lang="en-US" sz="1452">
                <a:solidFill>
                  <a:schemeClr val="accent2"/>
                </a:solidFill>
                <a:latin typeface="Ubuntu"/>
                <a:ea typeface="Ubuntu"/>
                <a:cs typeface="Ubuntu"/>
                <a:sym typeface="Ubuntu"/>
              </a:rPr>
              <a:t>consequence exposure and felt risk</a:t>
            </a:r>
            <a:endParaRPr sz="1452" i="0" u="none" strike="noStrike" cap="none">
              <a:solidFill>
                <a:schemeClr val="accent2"/>
              </a:solidFill>
              <a:latin typeface="Ubuntu"/>
              <a:ea typeface="Ubuntu"/>
              <a:cs typeface="Ubuntu"/>
              <a:sym typeface="Ubuntu"/>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Shape 367"/>
        <p:cNvGrpSpPr/>
        <p:nvPr/>
      </p:nvGrpSpPr>
      <p:grpSpPr>
        <a:xfrm>
          <a:off x="0" y="0"/>
          <a:ext cx="0" cy="0"/>
          <a:chOff x="0" y="0"/>
          <a:chExt cx="0" cy="0"/>
        </a:xfrm>
      </p:grpSpPr>
      <p:sp>
        <p:nvSpPr>
          <p:cNvPr id="368" name="Google Shape;368;p38"/>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D1B2A"/>
              </a:buClr>
              <a:buSzPts val="3200"/>
              <a:buFont typeface="Calibri"/>
              <a:buNone/>
            </a:pPr>
            <a:r>
              <a:rPr lang="en-US" sz="3200" b="1" i="0" u="none" strike="noStrike" cap="none">
                <a:solidFill>
                  <a:srgbClr val="0D1B2A"/>
                </a:solidFill>
                <a:latin typeface="Ubuntu"/>
                <a:ea typeface="Ubuntu"/>
                <a:cs typeface="Ubuntu"/>
                <a:sym typeface="Ubuntu"/>
              </a:rPr>
              <a:t>What To Do Monday</a:t>
            </a:r>
            <a:endParaRPr sz="3200" i="0" u="none" strike="noStrike" cap="none">
              <a:solidFill>
                <a:schemeClr val="dk1"/>
              </a:solidFill>
              <a:latin typeface="Ubuntu"/>
              <a:ea typeface="Ubuntu"/>
              <a:cs typeface="Ubuntu"/>
              <a:sym typeface="Ubuntu"/>
            </a:endParaRPr>
          </a:p>
        </p:txBody>
      </p:sp>
      <p:sp>
        <p:nvSpPr>
          <p:cNvPr id="369" name="Google Shape;369;p38"/>
          <p:cNvSpPr/>
          <p:nvPr/>
        </p:nvSpPr>
        <p:spPr>
          <a:xfrm>
            <a:off x="457200" y="100584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370" name="Google Shape;370;p38"/>
          <p:cNvSpPr/>
          <p:nvPr/>
        </p:nvSpPr>
        <p:spPr>
          <a:xfrm>
            <a:off x="457175" y="1266500"/>
            <a:ext cx="2560200" cy="731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1B4F72"/>
              </a:buClr>
              <a:buSzPts val="1600"/>
              <a:buFont typeface="Calibri"/>
              <a:buNone/>
            </a:pPr>
            <a:r>
              <a:rPr lang="en-US" sz="1600" b="1" i="0" u="none" strike="noStrike" cap="none">
                <a:solidFill>
                  <a:srgbClr val="1B4F72"/>
                </a:solidFill>
                <a:latin typeface="Ubuntu"/>
                <a:ea typeface="Ubuntu"/>
                <a:cs typeface="Ubuntu"/>
                <a:sym typeface="Ubuntu"/>
              </a:rPr>
              <a:t>Practitioners:</a:t>
            </a:r>
            <a:endParaRPr sz="1600" i="0" u="none" strike="noStrike" cap="none">
              <a:solidFill>
                <a:schemeClr val="dk1"/>
              </a:solidFill>
              <a:latin typeface="Ubuntu"/>
              <a:ea typeface="Ubuntu"/>
              <a:cs typeface="Ubuntu"/>
              <a:sym typeface="Ubuntu"/>
            </a:endParaRPr>
          </a:p>
        </p:txBody>
      </p:sp>
      <p:sp>
        <p:nvSpPr>
          <p:cNvPr id="371" name="Google Shape;371;p38"/>
          <p:cNvSpPr/>
          <p:nvPr/>
        </p:nvSpPr>
        <p:spPr>
          <a:xfrm>
            <a:off x="3108935" y="1266500"/>
            <a:ext cx="5577900" cy="731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0D1B2A"/>
              </a:buClr>
              <a:buSzPts val="1500"/>
              <a:buFont typeface="Calibri"/>
              <a:buNone/>
            </a:pPr>
            <a:r>
              <a:rPr lang="en-US" sz="1500">
                <a:solidFill>
                  <a:srgbClr val="0D1B2A"/>
                </a:solidFill>
                <a:latin typeface="Ubuntu"/>
                <a:ea typeface="Ubuntu"/>
                <a:cs typeface="Ubuntu"/>
                <a:sym typeface="Ubuntu"/>
              </a:rPr>
              <a:t>Integrate your lab setup into your daily life (vs on/off switch)</a:t>
            </a:r>
            <a:endParaRPr sz="1500" i="0" u="none" strike="noStrike" cap="none">
              <a:solidFill>
                <a:srgbClr val="0D1B2A"/>
              </a:solidFill>
              <a:latin typeface="Ubuntu"/>
              <a:ea typeface="Ubuntu"/>
              <a:cs typeface="Ubuntu"/>
              <a:sym typeface="Ubuntu"/>
            </a:endParaRPr>
          </a:p>
          <a:p>
            <a:pPr marL="0" marR="0" lvl="0" indent="0" algn="l" rtl="0">
              <a:lnSpc>
                <a:spcPct val="115000"/>
              </a:lnSpc>
              <a:spcBef>
                <a:spcPts val="0"/>
              </a:spcBef>
              <a:spcAft>
                <a:spcPts val="0"/>
              </a:spcAft>
              <a:buClr>
                <a:srgbClr val="0D1B2A"/>
              </a:buClr>
              <a:buSzPts val="1500"/>
              <a:buFont typeface="Calibri"/>
              <a:buNone/>
            </a:pPr>
            <a:r>
              <a:rPr lang="en-US" sz="1500">
                <a:solidFill>
                  <a:srgbClr val="0D1B2A"/>
                </a:solidFill>
                <a:latin typeface="Ubuntu"/>
                <a:ea typeface="Ubuntu"/>
                <a:cs typeface="Ubuntu"/>
                <a:sym typeface="Ubuntu"/>
              </a:rPr>
              <a:t>Extend class projects beyond the grade and pentest it</a:t>
            </a:r>
            <a:endParaRPr sz="1500">
              <a:solidFill>
                <a:srgbClr val="0D1B2A"/>
              </a:solidFill>
              <a:latin typeface="Ubuntu"/>
              <a:ea typeface="Ubuntu"/>
              <a:cs typeface="Ubuntu"/>
              <a:sym typeface="Ubuntu"/>
            </a:endParaRPr>
          </a:p>
          <a:p>
            <a:pPr marL="0" marR="0" lvl="0" indent="0" algn="l" rtl="0">
              <a:lnSpc>
                <a:spcPct val="115000"/>
              </a:lnSpc>
              <a:spcBef>
                <a:spcPts val="0"/>
              </a:spcBef>
              <a:spcAft>
                <a:spcPts val="0"/>
              </a:spcAft>
              <a:buClr>
                <a:srgbClr val="0D1B2A"/>
              </a:buClr>
              <a:buSzPts val="1500"/>
              <a:buFont typeface="Calibri"/>
              <a:buNone/>
            </a:pPr>
            <a:endParaRPr sz="1500">
              <a:solidFill>
                <a:srgbClr val="0D1B2A"/>
              </a:solidFill>
              <a:latin typeface="Ubuntu"/>
              <a:ea typeface="Ubuntu"/>
              <a:cs typeface="Ubuntu"/>
              <a:sym typeface="Ubuntu"/>
            </a:endParaRPr>
          </a:p>
        </p:txBody>
      </p:sp>
      <p:sp>
        <p:nvSpPr>
          <p:cNvPr id="372" name="Google Shape;372;p38"/>
          <p:cNvSpPr/>
          <p:nvPr/>
        </p:nvSpPr>
        <p:spPr>
          <a:xfrm>
            <a:off x="457175" y="2135180"/>
            <a:ext cx="2560200" cy="731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1B4F72"/>
              </a:buClr>
              <a:buSzPts val="1600"/>
              <a:buFont typeface="Calibri"/>
              <a:buNone/>
            </a:pPr>
            <a:r>
              <a:rPr lang="en-US" sz="1600" b="1" i="0" u="none" strike="noStrike" cap="none">
                <a:solidFill>
                  <a:srgbClr val="1B4F72"/>
                </a:solidFill>
                <a:latin typeface="Ubuntu"/>
                <a:ea typeface="Ubuntu"/>
                <a:cs typeface="Ubuntu"/>
                <a:sym typeface="Ubuntu"/>
              </a:rPr>
              <a:t>Educators:</a:t>
            </a:r>
            <a:endParaRPr sz="1600" i="0" u="none" strike="noStrike" cap="none">
              <a:solidFill>
                <a:schemeClr val="dk1"/>
              </a:solidFill>
              <a:latin typeface="Ubuntu"/>
              <a:ea typeface="Ubuntu"/>
              <a:cs typeface="Ubuntu"/>
              <a:sym typeface="Ubuntu"/>
            </a:endParaRPr>
          </a:p>
        </p:txBody>
      </p:sp>
      <p:sp>
        <p:nvSpPr>
          <p:cNvPr id="373" name="Google Shape;373;p38"/>
          <p:cNvSpPr/>
          <p:nvPr/>
        </p:nvSpPr>
        <p:spPr>
          <a:xfrm>
            <a:off x="3108935" y="2135180"/>
            <a:ext cx="5577900" cy="731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0D1B2A"/>
              </a:buClr>
              <a:buSzPts val="1500"/>
              <a:buFont typeface="Calibri"/>
              <a:buNone/>
            </a:pPr>
            <a:r>
              <a:rPr lang="en-US" sz="1500">
                <a:solidFill>
                  <a:srgbClr val="0D1B2A"/>
                </a:solidFill>
                <a:latin typeface="Ubuntu"/>
                <a:ea typeface="Ubuntu"/>
                <a:cs typeface="Ubuntu"/>
                <a:sym typeface="Ubuntu"/>
              </a:rPr>
              <a:t>Encourage students to maintain labs beyond assignments </a:t>
            </a:r>
            <a:endParaRPr sz="1500">
              <a:solidFill>
                <a:srgbClr val="0D1B2A"/>
              </a:solidFill>
              <a:latin typeface="Ubuntu"/>
              <a:ea typeface="Ubuntu"/>
              <a:cs typeface="Ubuntu"/>
              <a:sym typeface="Ubuntu"/>
            </a:endParaRPr>
          </a:p>
          <a:p>
            <a:pPr marL="0" marR="0" lvl="0" indent="0" algn="l" rtl="0">
              <a:lnSpc>
                <a:spcPct val="115000"/>
              </a:lnSpc>
              <a:spcBef>
                <a:spcPts val="0"/>
              </a:spcBef>
              <a:spcAft>
                <a:spcPts val="0"/>
              </a:spcAft>
              <a:buClr>
                <a:srgbClr val="0D1B2A"/>
              </a:buClr>
              <a:buSzPts val="1500"/>
              <a:buFont typeface="Calibri"/>
              <a:buNone/>
            </a:pPr>
            <a:r>
              <a:rPr lang="en-US" sz="1500">
                <a:solidFill>
                  <a:srgbClr val="0D1B2A"/>
                </a:solidFill>
                <a:latin typeface="Ubuntu"/>
                <a:ea typeface="Ubuntu"/>
                <a:cs typeface="Ubuntu"/>
                <a:sym typeface="Ubuntu"/>
              </a:rPr>
              <a:t>Don't discourage personal environment integration</a:t>
            </a:r>
            <a:endParaRPr sz="1500" i="0" u="none" strike="noStrike" cap="none">
              <a:solidFill>
                <a:schemeClr val="dk1"/>
              </a:solidFill>
              <a:latin typeface="Ubuntu"/>
              <a:ea typeface="Ubuntu"/>
              <a:cs typeface="Ubuntu"/>
              <a:sym typeface="Ubuntu"/>
            </a:endParaRPr>
          </a:p>
        </p:txBody>
      </p:sp>
      <p:sp>
        <p:nvSpPr>
          <p:cNvPr id="374" name="Google Shape;374;p38"/>
          <p:cNvSpPr/>
          <p:nvPr/>
        </p:nvSpPr>
        <p:spPr>
          <a:xfrm>
            <a:off x="457175" y="3003860"/>
            <a:ext cx="2560200" cy="731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1B4F72"/>
              </a:buClr>
              <a:buSzPts val="1600"/>
              <a:buFont typeface="Calibri"/>
              <a:buNone/>
            </a:pPr>
            <a:r>
              <a:rPr lang="en-US" sz="1600" b="1" i="0" u="none" strike="noStrike" cap="none">
                <a:solidFill>
                  <a:srgbClr val="1B4F72"/>
                </a:solidFill>
                <a:latin typeface="Ubuntu"/>
                <a:ea typeface="Ubuntu"/>
                <a:cs typeface="Ubuntu"/>
                <a:sym typeface="Ubuntu"/>
              </a:rPr>
              <a:t>Curriculum designers:</a:t>
            </a:r>
            <a:endParaRPr sz="1600" i="0" u="none" strike="noStrike" cap="none">
              <a:solidFill>
                <a:schemeClr val="dk1"/>
              </a:solidFill>
              <a:latin typeface="Ubuntu"/>
              <a:ea typeface="Ubuntu"/>
              <a:cs typeface="Ubuntu"/>
              <a:sym typeface="Ubuntu"/>
            </a:endParaRPr>
          </a:p>
        </p:txBody>
      </p:sp>
      <p:sp>
        <p:nvSpPr>
          <p:cNvPr id="375" name="Google Shape;375;p38"/>
          <p:cNvSpPr/>
          <p:nvPr/>
        </p:nvSpPr>
        <p:spPr>
          <a:xfrm>
            <a:off x="3108935" y="3003860"/>
            <a:ext cx="5577900" cy="731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0D1B2A"/>
              </a:buClr>
              <a:buSzPts val="1500"/>
              <a:buFont typeface="Calibri"/>
              <a:buNone/>
            </a:pPr>
            <a:r>
              <a:rPr lang="en-US" sz="1500" i="0" u="none" strike="noStrike" cap="none">
                <a:solidFill>
                  <a:srgbClr val="0D1B2A"/>
                </a:solidFill>
                <a:latin typeface="Ubuntu"/>
                <a:ea typeface="Ubuntu"/>
                <a:cs typeface="Ubuntu"/>
                <a:sym typeface="Ubuntu"/>
              </a:rPr>
              <a:t>Replace one clean VM exercise with a</a:t>
            </a:r>
            <a:r>
              <a:rPr lang="en-US" sz="1500">
                <a:solidFill>
                  <a:srgbClr val="0D1B2A"/>
                </a:solidFill>
                <a:latin typeface="Ubuntu"/>
                <a:ea typeface="Ubuntu"/>
                <a:cs typeface="Ubuntu"/>
                <a:sym typeface="Ubuntu"/>
              </a:rPr>
              <a:t> consequential </a:t>
            </a:r>
            <a:r>
              <a:rPr lang="en-US" sz="1500" i="0" u="none" strike="noStrike" cap="none">
                <a:solidFill>
                  <a:srgbClr val="0D1B2A"/>
                </a:solidFill>
                <a:latin typeface="Ubuntu"/>
                <a:ea typeface="Ubuntu"/>
                <a:cs typeface="Ubuntu"/>
                <a:sym typeface="Ubuntu"/>
              </a:rPr>
              <a:t>equivalent</a:t>
            </a:r>
            <a:endParaRPr sz="1500" i="0" u="none" strike="noStrike" cap="none">
              <a:solidFill>
                <a:srgbClr val="0D1B2A"/>
              </a:solidFill>
              <a:latin typeface="Ubuntu"/>
              <a:ea typeface="Ubuntu"/>
              <a:cs typeface="Ubuntu"/>
              <a:sym typeface="Ubuntu"/>
            </a:endParaRPr>
          </a:p>
          <a:p>
            <a:pPr marL="0" marR="0" lvl="0" indent="0" algn="l" rtl="0">
              <a:lnSpc>
                <a:spcPct val="115000"/>
              </a:lnSpc>
              <a:spcBef>
                <a:spcPts val="0"/>
              </a:spcBef>
              <a:spcAft>
                <a:spcPts val="0"/>
              </a:spcAft>
              <a:buClr>
                <a:srgbClr val="0D1B2A"/>
              </a:buClr>
              <a:buSzPts val="1500"/>
              <a:buFont typeface="Calibri"/>
              <a:buNone/>
            </a:pPr>
            <a:r>
              <a:rPr lang="en-US" sz="1500">
                <a:solidFill>
                  <a:srgbClr val="0D1B2A"/>
                </a:solidFill>
                <a:latin typeface="Ubuntu"/>
                <a:ea typeface="Ubuntu"/>
                <a:cs typeface="Ubuntu"/>
                <a:sym typeface="Ubuntu"/>
              </a:rPr>
              <a:t>Add limited resets to lab VMs, postmortems </a:t>
            </a:r>
            <a:endParaRPr sz="1500">
              <a:solidFill>
                <a:srgbClr val="0D1B2A"/>
              </a:solidFill>
              <a:latin typeface="Ubuntu"/>
              <a:ea typeface="Ubuntu"/>
              <a:cs typeface="Ubuntu"/>
              <a:sym typeface="Ubuntu"/>
            </a:endParaRPr>
          </a:p>
        </p:txBody>
      </p:sp>
      <p:sp>
        <p:nvSpPr>
          <p:cNvPr id="376" name="Google Shape;376;p38"/>
          <p:cNvSpPr/>
          <p:nvPr/>
        </p:nvSpPr>
        <p:spPr>
          <a:xfrm>
            <a:off x="457175" y="3872540"/>
            <a:ext cx="2560200" cy="731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C0392B"/>
              </a:buClr>
              <a:buSzPts val="1600"/>
              <a:buFont typeface="Calibri"/>
              <a:buNone/>
            </a:pPr>
            <a:r>
              <a:rPr lang="en-US" sz="1600" b="1" i="0" u="none" strike="noStrike" cap="none">
                <a:solidFill>
                  <a:srgbClr val="C0392B"/>
                </a:solidFill>
                <a:latin typeface="Ubuntu"/>
                <a:ea typeface="Ubuntu"/>
                <a:cs typeface="Ubuntu"/>
                <a:sym typeface="Ubuntu"/>
              </a:rPr>
              <a:t>Hiring managers:</a:t>
            </a:r>
            <a:endParaRPr sz="1600" i="0" u="none" strike="noStrike" cap="none">
              <a:solidFill>
                <a:schemeClr val="dk1"/>
              </a:solidFill>
              <a:latin typeface="Ubuntu"/>
              <a:ea typeface="Ubuntu"/>
              <a:cs typeface="Ubuntu"/>
              <a:sym typeface="Ubuntu"/>
            </a:endParaRPr>
          </a:p>
        </p:txBody>
      </p:sp>
      <p:sp>
        <p:nvSpPr>
          <p:cNvPr id="377" name="Google Shape;377;p38"/>
          <p:cNvSpPr/>
          <p:nvPr/>
        </p:nvSpPr>
        <p:spPr>
          <a:xfrm>
            <a:off x="3108924" y="3872550"/>
            <a:ext cx="6035100" cy="731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0D1B2A"/>
              </a:buClr>
              <a:buSzPts val="1500"/>
              <a:buFont typeface="Calibri"/>
              <a:buNone/>
            </a:pPr>
            <a:r>
              <a:rPr lang="en-US" sz="1500" i="0" u="none" strike="noStrike" cap="none">
                <a:solidFill>
                  <a:srgbClr val="0D1B2A"/>
                </a:solidFill>
                <a:latin typeface="Ubuntu"/>
                <a:ea typeface="Ubuntu"/>
                <a:cs typeface="Ubuntu"/>
                <a:sym typeface="Ubuntu"/>
              </a:rPr>
              <a:t>"Tell me about a time your lab broke because of something you did"</a:t>
            </a:r>
            <a:endParaRPr sz="1500">
              <a:solidFill>
                <a:srgbClr val="0D1B2A"/>
              </a:solidFill>
              <a:latin typeface="Ubuntu"/>
              <a:ea typeface="Ubuntu"/>
              <a:cs typeface="Ubuntu"/>
              <a:sym typeface="Ubuntu"/>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382"/>
        <p:cNvGrpSpPr/>
        <p:nvPr/>
      </p:nvGrpSpPr>
      <p:grpSpPr>
        <a:xfrm>
          <a:off x="0" y="0"/>
          <a:ext cx="0" cy="0"/>
          <a:chOff x="0" y="0"/>
          <a:chExt cx="0" cy="0"/>
        </a:xfrm>
      </p:grpSpPr>
      <p:sp>
        <p:nvSpPr>
          <p:cNvPr id="383" name="Google Shape;383;p39"/>
          <p:cNvSpPr/>
          <p:nvPr/>
        </p:nvSpPr>
        <p:spPr>
          <a:xfrm>
            <a:off x="457138" y="231560"/>
            <a:ext cx="8229600" cy="5487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3400"/>
              <a:buFont typeface="Calibri"/>
              <a:buNone/>
            </a:pPr>
            <a:r>
              <a:rPr lang="en-US" sz="3400" b="1" i="0" u="none" strike="noStrike" cap="none">
                <a:solidFill>
                  <a:srgbClr val="FFFFFF"/>
                </a:solidFill>
                <a:latin typeface="Ubuntu"/>
                <a:ea typeface="Ubuntu"/>
                <a:cs typeface="Ubuntu"/>
                <a:sym typeface="Ubuntu"/>
              </a:rPr>
              <a:t>Still running</a:t>
            </a:r>
            <a:endParaRPr sz="3400" i="0" u="none" strike="noStrike" cap="none">
              <a:solidFill>
                <a:schemeClr val="dk1"/>
              </a:solidFill>
              <a:latin typeface="Ubuntu"/>
              <a:ea typeface="Ubuntu"/>
              <a:cs typeface="Ubuntu"/>
              <a:sym typeface="Ubuntu"/>
            </a:endParaRPr>
          </a:p>
        </p:txBody>
      </p:sp>
      <p:sp>
        <p:nvSpPr>
          <p:cNvPr id="384" name="Google Shape;384;p39"/>
          <p:cNvSpPr/>
          <p:nvPr/>
        </p:nvSpPr>
        <p:spPr>
          <a:xfrm>
            <a:off x="457200" y="4568990"/>
            <a:ext cx="8229600" cy="3657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C0392B"/>
              </a:buClr>
              <a:buSzPts val="2000"/>
              <a:buFont typeface="Calibri"/>
              <a:buNone/>
            </a:pPr>
            <a:r>
              <a:rPr lang="en-US" sz="2000" b="1" i="0" u="none" strike="noStrike" cap="none">
                <a:solidFill>
                  <a:srgbClr val="C0392B"/>
                </a:solidFill>
                <a:latin typeface="Ubuntu"/>
                <a:ea typeface="Ubuntu"/>
                <a:cs typeface="Ubuntu"/>
                <a:sym typeface="Ubuntu"/>
              </a:rPr>
              <a:t>What's your version?</a:t>
            </a:r>
            <a:endParaRPr sz="2000" i="0" u="none" strike="noStrike" cap="none">
              <a:solidFill>
                <a:schemeClr val="dk1"/>
              </a:solidFill>
              <a:latin typeface="Ubuntu"/>
              <a:ea typeface="Ubuntu"/>
              <a:cs typeface="Ubuntu"/>
              <a:sym typeface="Ubuntu"/>
            </a:endParaRPr>
          </a:p>
        </p:txBody>
      </p:sp>
      <p:pic>
        <p:nvPicPr>
          <p:cNvPr id="385" name="Google Shape;385;p39"/>
          <p:cNvPicPr preferRelativeResize="0"/>
          <p:nvPr/>
        </p:nvPicPr>
        <p:blipFill>
          <a:blip r:embed="rId3">
            <a:alphaModFix/>
          </a:blip>
          <a:stretch>
            <a:fillRect/>
          </a:stretch>
        </p:blipFill>
        <p:spPr>
          <a:xfrm>
            <a:off x="1532143" y="963259"/>
            <a:ext cx="6079585" cy="3422741"/>
          </a:xfrm>
          <a:prstGeom prst="rect">
            <a:avLst/>
          </a:prstGeom>
          <a:solidFill>
            <a:srgbClr val="1A2B3C"/>
          </a:solidFill>
          <a:ln w="11875" cap="flat" cmpd="sng">
            <a:solidFill>
              <a:srgbClr val="1B4F72"/>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48"/>
        <p:cNvGrpSpPr/>
        <p:nvPr/>
      </p:nvGrpSpPr>
      <p:grpSpPr>
        <a:xfrm>
          <a:off x="0" y="0"/>
          <a:ext cx="0" cy="0"/>
          <a:chOff x="0" y="0"/>
          <a:chExt cx="0" cy="0"/>
        </a:xfrm>
      </p:grpSpPr>
      <p:sp>
        <p:nvSpPr>
          <p:cNvPr id="49" name="Google Shape;49;p7"/>
          <p:cNvSpPr/>
          <p:nvPr/>
        </p:nvSpPr>
        <p:spPr>
          <a:xfrm>
            <a:off x="0" y="0"/>
            <a:ext cx="9144000" cy="5143500"/>
          </a:xfrm>
          <a:prstGeom prst="rect">
            <a:avLst/>
          </a:prstGeom>
          <a:solidFill>
            <a:srgbClr val="0D1B2A"/>
          </a:solidFill>
          <a:ln w="12700" cap="flat" cmpd="sng">
            <a:solidFill>
              <a:srgbClr val="0D1B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50" name="Google Shape;50;p7"/>
          <p:cNvSpPr/>
          <p:nvPr/>
        </p:nvSpPr>
        <p:spPr>
          <a:xfrm>
            <a:off x="457200" y="1684775"/>
            <a:ext cx="8229600" cy="914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4000"/>
              <a:buFont typeface="Calibri"/>
              <a:buNone/>
            </a:pPr>
            <a:r>
              <a:rPr lang="en-US" sz="4000" b="1">
                <a:solidFill>
                  <a:srgbClr val="FFFFFF"/>
                </a:solidFill>
                <a:latin typeface="Ubuntu"/>
                <a:ea typeface="Ubuntu"/>
                <a:cs typeface="Ubuntu"/>
                <a:sym typeface="Ubuntu"/>
              </a:rPr>
              <a:t>Common mistakes…</a:t>
            </a:r>
            <a:endParaRPr sz="4000" i="0" u="none" strike="noStrike" cap="none">
              <a:solidFill>
                <a:schemeClr val="dk1"/>
              </a:solidFill>
              <a:latin typeface="Ubuntu"/>
              <a:ea typeface="Ubuntu"/>
              <a:cs typeface="Ubuntu"/>
              <a:sym typeface="Ubuntu"/>
            </a:endParaRPr>
          </a:p>
        </p:txBody>
      </p:sp>
      <p:sp>
        <p:nvSpPr>
          <p:cNvPr id="51" name="Google Shape;51;p7"/>
          <p:cNvSpPr/>
          <p:nvPr/>
        </p:nvSpPr>
        <p:spPr>
          <a:xfrm>
            <a:off x="457200" y="2553455"/>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9CCE3"/>
              </a:buClr>
              <a:buSzPts val="2400"/>
              <a:buFont typeface="Calibri"/>
              <a:buNone/>
            </a:pPr>
            <a:r>
              <a:rPr lang="en-US" sz="2400" i="1">
                <a:solidFill>
                  <a:srgbClr val="A9CCE3"/>
                </a:solidFill>
                <a:latin typeface="Ubuntu"/>
                <a:ea typeface="Ubuntu"/>
                <a:cs typeface="Ubuntu"/>
                <a:sym typeface="Ubuntu"/>
              </a:rPr>
              <a:t>…that have outsized consequences</a:t>
            </a:r>
            <a:endParaRPr sz="2400" i="0" u="none" strike="noStrike" cap="none">
              <a:solidFill>
                <a:schemeClr val="dk1"/>
              </a:solidFill>
              <a:latin typeface="Ubuntu"/>
              <a:ea typeface="Ubuntu"/>
              <a:cs typeface="Ubuntu"/>
              <a:sym typeface="Ubuntu"/>
            </a:endParaRPr>
          </a:p>
        </p:txBody>
      </p:sp>
      <p:sp>
        <p:nvSpPr>
          <p:cNvPr id="52" name="Google Shape;52;p7"/>
          <p:cNvSpPr/>
          <p:nvPr/>
        </p:nvSpPr>
        <p:spPr>
          <a:xfrm>
            <a:off x="457200" y="3422135"/>
            <a:ext cx="22860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Shape 57"/>
        <p:cNvGrpSpPr/>
        <p:nvPr/>
      </p:nvGrpSpPr>
      <p:grpSpPr>
        <a:xfrm>
          <a:off x="0" y="0"/>
          <a:ext cx="0" cy="0"/>
          <a:chOff x="0" y="0"/>
          <a:chExt cx="0" cy="0"/>
        </a:xfrm>
      </p:grpSpPr>
      <p:sp>
        <p:nvSpPr>
          <p:cNvPr id="58" name="Google Shape;58;p8"/>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D1B2A"/>
              </a:buClr>
              <a:buSzPts val="2800"/>
              <a:buFont typeface="Calibri"/>
              <a:buNone/>
            </a:pPr>
            <a:r>
              <a:rPr lang="en-US" sz="2800" b="1">
                <a:solidFill>
                  <a:srgbClr val="0D1B2A"/>
                </a:solidFill>
                <a:latin typeface="Ubuntu"/>
                <a:ea typeface="Ubuntu"/>
                <a:cs typeface="Ubuntu"/>
                <a:sym typeface="Ubuntu"/>
              </a:rPr>
              <a:t>M</a:t>
            </a:r>
            <a:r>
              <a:rPr lang="en-US" sz="2800" b="1" i="0" u="none" strike="noStrike" cap="none">
                <a:solidFill>
                  <a:srgbClr val="0D1B2A"/>
                </a:solidFill>
                <a:latin typeface="Ubuntu"/>
                <a:ea typeface="Ubuntu"/>
                <a:cs typeface="Ubuntu"/>
                <a:sym typeface="Ubuntu"/>
              </a:rPr>
              <a:t>isconfigurations</a:t>
            </a:r>
            <a:endParaRPr sz="2800" i="0" u="none" strike="noStrike" cap="none">
              <a:solidFill>
                <a:schemeClr val="dk1"/>
              </a:solidFill>
              <a:latin typeface="Ubuntu"/>
              <a:ea typeface="Ubuntu"/>
              <a:cs typeface="Ubuntu"/>
              <a:sym typeface="Ubuntu"/>
            </a:endParaRPr>
          </a:p>
        </p:txBody>
      </p:sp>
      <p:sp>
        <p:nvSpPr>
          <p:cNvPr id="59" name="Google Shape;59;p8"/>
          <p:cNvSpPr/>
          <p:nvPr/>
        </p:nvSpPr>
        <p:spPr>
          <a:xfrm>
            <a:off x="457200" y="100584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60" name="Google Shape;60;p8"/>
          <p:cNvSpPr/>
          <p:nvPr/>
        </p:nvSpPr>
        <p:spPr>
          <a:xfrm>
            <a:off x="457200" y="1143000"/>
            <a:ext cx="384048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B4F72"/>
              </a:buClr>
              <a:buSzPts val="1600"/>
              <a:buFont typeface="Calibri"/>
              <a:buNone/>
            </a:pPr>
            <a:r>
              <a:rPr lang="en-US" sz="1600" b="1" i="0" u="none" strike="noStrike" cap="none">
                <a:solidFill>
                  <a:srgbClr val="1B4F72"/>
                </a:solidFill>
                <a:latin typeface="Ubuntu"/>
                <a:ea typeface="Ubuntu"/>
                <a:cs typeface="Ubuntu"/>
                <a:sym typeface="Ubuntu"/>
              </a:rPr>
              <a:t>What happened</a:t>
            </a:r>
            <a:endParaRPr sz="1600" i="0" u="none" strike="noStrike" cap="none">
              <a:solidFill>
                <a:schemeClr val="dk1"/>
              </a:solidFill>
              <a:latin typeface="Ubuntu"/>
              <a:ea typeface="Ubuntu"/>
              <a:cs typeface="Ubuntu"/>
              <a:sym typeface="Ubuntu"/>
            </a:endParaRPr>
          </a:p>
        </p:txBody>
      </p:sp>
      <p:sp>
        <p:nvSpPr>
          <p:cNvPr id="61" name="Google Shape;61;p8"/>
          <p:cNvSpPr/>
          <p:nvPr/>
        </p:nvSpPr>
        <p:spPr>
          <a:xfrm>
            <a:off x="457200" y="1554472"/>
            <a:ext cx="3840600" cy="2667900"/>
          </a:xfrm>
          <a:prstGeom prst="rect">
            <a:avLst/>
          </a:prstGeom>
          <a:noFill/>
          <a:ln>
            <a:noFill/>
          </a:ln>
        </p:spPr>
        <p:txBody>
          <a:bodyPr spcFirstLastPara="1" wrap="square" lIns="0" tIns="0" rIns="0" bIns="0" anchor="t" anchorCtr="0">
            <a:noAutofit/>
          </a:bodyPr>
          <a:lstStyle/>
          <a:p>
            <a:pPr marL="342900" marR="0" lvl="0" indent="-342900" algn="l" rtl="0">
              <a:lnSpc>
                <a:spcPct val="115000"/>
              </a:lnSpc>
              <a:spcBef>
                <a:spcPts val="0"/>
              </a:spcBef>
              <a:spcAft>
                <a:spcPts val="0"/>
              </a:spcAft>
              <a:buClr>
                <a:srgbClr val="0D1B2A"/>
              </a:buClr>
              <a:buSzPts val="1600"/>
              <a:buFont typeface="Ubuntu"/>
              <a:buChar char="•"/>
            </a:pPr>
            <a:r>
              <a:rPr lang="en-US" sz="1600" i="0" u="none" strike="noStrike" cap="none">
                <a:solidFill>
                  <a:srgbClr val="0D1B2A"/>
                </a:solidFill>
                <a:latin typeface="Ubuntu"/>
                <a:ea typeface="Ubuntu"/>
                <a:cs typeface="Ubuntu"/>
                <a:sym typeface="Ubuntu"/>
              </a:rPr>
              <a:t>Junior adjusts firewall / GPO / IPS</a:t>
            </a:r>
            <a:endParaRPr sz="1600">
              <a:solidFill>
                <a:srgbClr val="0D1B2A"/>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600"/>
              <a:buFont typeface="Ubuntu"/>
              <a:buChar char="•"/>
            </a:pPr>
            <a:r>
              <a:rPr lang="en-US" sz="1600">
                <a:solidFill>
                  <a:srgbClr val="0D1B2A"/>
                </a:solidFill>
                <a:latin typeface="Ubuntu"/>
                <a:ea typeface="Ubuntu"/>
                <a:cs typeface="Ubuntu"/>
                <a:sym typeface="Ubuntu"/>
              </a:rPr>
              <a:t>Appeared to be a routine change</a:t>
            </a:r>
            <a:endParaRPr sz="1600">
              <a:solidFill>
                <a:srgbClr val="0D1B2A"/>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600"/>
              <a:buFont typeface="Ubuntu"/>
              <a:buChar char="•"/>
            </a:pPr>
            <a:r>
              <a:rPr lang="en-US" sz="1600">
                <a:solidFill>
                  <a:srgbClr val="0D1B2A"/>
                </a:solidFill>
                <a:latin typeface="Ubuntu"/>
                <a:ea typeface="Ubuntu"/>
                <a:cs typeface="Ubuntu"/>
                <a:sym typeface="Ubuntu"/>
              </a:rPr>
              <a:t>Happened when seniors are busy and juniors had a bit too much access</a:t>
            </a:r>
            <a:endParaRPr sz="1600">
              <a:solidFill>
                <a:srgbClr val="0D1B2A"/>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600"/>
              <a:buFont typeface="Ubuntu"/>
              <a:buChar char="•"/>
            </a:pPr>
            <a:r>
              <a:rPr lang="en-US" sz="1600">
                <a:solidFill>
                  <a:srgbClr val="0D1B2A"/>
                </a:solidFill>
                <a:latin typeface="Ubuntu"/>
                <a:ea typeface="Ubuntu"/>
                <a:cs typeface="Ubuntu"/>
                <a:sym typeface="Ubuntu"/>
              </a:rPr>
              <a:t>"Settings saved successfully"</a:t>
            </a:r>
            <a:endParaRPr sz="1600">
              <a:solidFill>
                <a:srgbClr val="0D1B2A"/>
              </a:solidFill>
              <a:latin typeface="Ubuntu"/>
              <a:ea typeface="Ubuntu"/>
              <a:cs typeface="Ubuntu"/>
              <a:sym typeface="Ubuntu"/>
            </a:endParaRPr>
          </a:p>
        </p:txBody>
      </p:sp>
      <p:sp>
        <p:nvSpPr>
          <p:cNvPr id="62" name="Google Shape;62;p8"/>
          <p:cNvSpPr/>
          <p:nvPr/>
        </p:nvSpPr>
        <p:spPr>
          <a:xfrm>
            <a:off x="4846320" y="1143000"/>
            <a:ext cx="384048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0392B"/>
              </a:buClr>
              <a:buSzPts val="1600"/>
              <a:buFont typeface="Calibri"/>
              <a:buNone/>
            </a:pPr>
            <a:r>
              <a:rPr lang="en-US" sz="1600" b="1" i="0" u="none" strike="noStrike" cap="none">
                <a:solidFill>
                  <a:srgbClr val="C0392B"/>
                </a:solidFill>
                <a:latin typeface="Ubuntu"/>
                <a:ea typeface="Ubuntu"/>
                <a:cs typeface="Ubuntu"/>
                <a:sym typeface="Ubuntu"/>
              </a:rPr>
              <a:t>What followed</a:t>
            </a:r>
            <a:endParaRPr sz="1600" i="0" u="none" strike="noStrike" cap="none">
              <a:solidFill>
                <a:schemeClr val="dk1"/>
              </a:solidFill>
              <a:latin typeface="Ubuntu"/>
              <a:ea typeface="Ubuntu"/>
              <a:cs typeface="Ubuntu"/>
              <a:sym typeface="Ubuntu"/>
            </a:endParaRPr>
          </a:p>
        </p:txBody>
      </p:sp>
      <p:sp>
        <p:nvSpPr>
          <p:cNvPr id="63" name="Google Shape;63;p8"/>
          <p:cNvSpPr/>
          <p:nvPr/>
        </p:nvSpPr>
        <p:spPr>
          <a:xfrm>
            <a:off x="4846320" y="1554480"/>
            <a:ext cx="3840480" cy="2011680"/>
          </a:xfrm>
          <a:prstGeom prst="rect">
            <a:avLst/>
          </a:prstGeom>
          <a:noFill/>
          <a:ln>
            <a:noFill/>
          </a:ln>
        </p:spPr>
        <p:txBody>
          <a:bodyPr spcFirstLastPara="1" wrap="square" lIns="0" tIns="0" rIns="0" bIns="0" anchor="t" anchorCtr="0">
            <a:noAutofit/>
          </a:bodyPr>
          <a:lstStyle/>
          <a:p>
            <a:pPr marL="342900" marR="0" lvl="0" indent="-342900" algn="l" rtl="0">
              <a:lnSpc>
                <a:spcPct val="115000"/>
              </a:lnSpc>
              <a:spcBef>
                <a:spcPts val="0"/>
              </a:spcBef>
              <a:spcAft>
                <a:spcPts val="0"/>
              </a:spcAft>
              <a:buClr>
                <a:srgbClr val="0D1B2A"/>
              </a:buClr>
              <a:buSzPts val="1600"/>
              <a:buFont typeface="Ubuntu"/>
              <a:buChar char="•"/>
            </a:pPr>
            <a:r>
              <a:rPr lang="en-US" sz="1600" i="0" u="none" strike="noStrike" cap="none">
                <a:solidFill>
                  <a:srgbClr val="0D1B2A"/>
                </a:solidFill>
                <a:latin typeface="Ubuntu"/>
                <a:ea typeface="Ubuntu"/>
                <a:cs typeface="Ubuntu"/>
                <a:sym typeface="Ubuntu"/>
              </a:rPr>
              <a:t>HR can't log into Workday</a:t>
            </a:r>
            <a:endParaRPr sz="16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600"/>
              <a:buFont typeface="Ubuntu"/>
              <a:buChar char="•"/>
            </a:pPr>
            <a:r>
              <a:rPr lang="en-US" sz="1600">
                <a:solidFill>
                  <a:srgbClr val="0D1B2A"/>
                </a:solidFill>
                <a:latin typeface="Ubuntu"/>
                <a:ea typeface="Ubuntu"/>
                <a:cs typeface="Ubuntu"/>
                <a:sym typeface="Ubuntu"/>
              </a:rPr>
              <a:t>Printer access lost</a:t>
            </a:r>
            <a:endParaRPr sz="16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600"/>
              <a:buFont typeface="Ubuntu"/>
              <a:buChar char="•"/>
            </a:pPr>
            <a:r>
              <a:rPr lang="en-US" sz="1600" i="0" u="none" strike="noStrike" cap="none">
                <a:solidFill>
                  <a:srgbClr val="0D1B2A"/>
                </a:solidFill>
                <a:latin typeface="Ubuntu"/>
                <a:ea typeface="Ubuntu"/>
                <a:cs typeface="Ubuntu"/>
                <a:sym typeface="Ubuntu"/>
              </a:rPr>
              <a:t>Blame cascades</a:t>
            </a:r>
            <a:r>
              <a:rPr lang="en-US" sz="1600">
                <a:solidFill>
                  <a:srgbClr val="0D1B2A"/>
                </a:solidFill>
                <a:latin typeface="Ubuntu"/>
                <a:ea typeface="Ubuntu"/>
                <a:cs typeface="Ubuntu"/>
                <a:sym typeface="Ubuntu"/>
              </a:rPr>
              <a:t> from</a:t>
            </a:r>
            <a:r>
              <a:rPr lang="en-US" sz="1600" i="0" u="none" strike="noStrike" cap="none">
                <a:solidFill>
                  <a:srgbClr val="0D1B2A"/>
                </a:solidFill>
                <a:latin typeface="Ubuntu"/>
                <a:ea typeface="Ubuntu"/>
                <a:cs typeface="Ubuntu"/>
                <a:sym typeface="Ubuntu"/>
              </a:rPr>
              <a:t> </a:t>
            </a:r>
            <a:r>
              <a:rPr lang="en-US" sz="1600">
                <a:solidFill>
                  <a:srgbClr val="0D1B2A"/>
                </a:solidFill>
                <a:latin typeface="Ubuntu"/>
                <a:ea typeface="Ubuntu"/>
                <a:cs typeface="Ubuntu"/>
                <a:sym typeface="Ubuntu"/>
              </a:rPr>
              <a:t>executive</a:t>
            </a:r>
            <a:r>
              <a:rPr lang="en-US" sz="1600" i="0" u="none" strike="noStrike" cap="none">
                <a:solidFill>
                  <a:srgbClr val="0D1B2A"/>
                </a:solidFill>
                <a:latin typeface="Ubuntu"/>
                <a:ea typeface="Ubuntu"/>
                <a:cs typeface="Ubuntu"/>
                <a:sym typeface="Ubuntu"/>
              </a:rPr>
              <a:t> → VP → Director → junior</a:t>
            </a:r>
            <a:endParaRPr sz="16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600"/>
              <a:buFont typeface="Ubuntu"/>
              <a:buChar char="•"/>
            </a:pPr>
            <a:r>
              <a:rPr lang="en-US" sz="1600" i="0" u="none" strike="noStrike" cap="none">
                <a:solidFill>
                  <a:srgbClr val="0D1B2A"/>
                </a:solidFill>
                <a:latin typeface="Ubuntu"/>
                <a:ea typeface="Ubuntu"/>
                <a:cs typeface="Ubuntu"/>
                <a:sym typeface="Ubuntu"/>
              </a:rPr>
              <a:t>Junior never saw the blast radius</a:t>
            </a:r>
            <a:endParaRPr sz="1600" i="0" u="none" strike="noStrike" cap="none">
              <a:solidFill>
                <a:srgbClr val="0D1B2A"/>
              </a:solidFill>
              <a:latin typeface="Ubuntu"/>
              <a:ea typeface="Ubuntu"/>
              <a:cs typeface="Ubuntu"/>
              <a:sym typeface="Ubuntu"/>
            </a:endParaRPr>
          </a:p>
          <a:p>
            <a:pPr marL="914400" marR="0" lvl="1" indent="-330200" algn="l" rtl="0">
              <a:lnSpc>
                <a:spcPct val="115000"/>
              </a:lnSpc>
              <a:spcBef>
                <a:spcPts val="0"/>
              </a:spcBef>
              <a:spcAft>
                <a:spcPts val="0"/>
              </a:spcAft>
              <a:buClr>
                <a:srgbClr val="0D1B2A"/>
              </a:buClr>
              <a:buSzPts val="1600"/>
              <a:buFont typeface="Ubuntu"/>
              <a:buChar char="○"/>
            </a:pPr>
            <a:r>
              <a:rPr lang="en-US" sz="1600">
                <a:solidFill>
                  <a:srgbClr val="0D1B2A"/>
                </a:solidFill>
                <a:latin typeface="Ubuntu"/>
                <a:ea typeface="Ubuntu"/>
                <a:cs typeface="Ubuntu"/>
                <a:sym typeface="Ubuntu"/>
              </a:rPr>
              <a:t>… and is now on the hook</a:t>
            </a:r>
            <a:endParaRPr sz="1600">
              <a:solidFill>
                <a:srgbClr val="0D1B2A"/>
              </a:solidFill>
              <a:latin typeface="Ubuntu"/>
              <a:ea typeface="Ubuntu"/>
              <a:cs typeface="Ubuntu"/>
              <a:sym typeface="Ubuntu"/>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Shape 68"/>
        <p:cNvGrpSpPr/>
        <p:nvPr/>
      </p:nvGrpSpPr>
      <p:grpSpPr>
        <a:xfrm>
          <a:off x="0" y="0"/>
          <a:ext cx="0" cy="0"/>
          <a:chOff x="0" y="0"/>
          <a:chExt cx="0" cy="0"/>
        </a:xfrm>
      </p:grpSpPr>
      <p:sp>
        <p:nvSpPr>
          <p:cNvPr id="69" name="Google Shape;69;p9"/>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D1B2A"/>
              </a:buClr>
              <a:buSzPts val="2800"/>
              <a:buFont typeface="Calibri"/>
              <a:buNone/>
            </a:pPr>
            <a:r>
              <a:rPr lang="en-US" sz="2800" b="1">
                <a:solidFill>
                  <a:srgbClr val="0D1B2A"/>
                </a:solidFill>
                <a:latin typeface="Ubuntu"/>
                <a:ea typeface="Ubuntu"/>
                <a:cs typeface="Ubuntu"/>
                <a:sym typeface="Ubuntu"/>
              </a:rPr>
              <a:t>Redteaming: j</a:t>
            </a:r>
            <a:r>
              <a:rPr lang="en-US" sz="2800" b="1" i="0" u="none" strike="noStrike" cap="none">
                <a:solidFill>
                  <a:srgbClr val="0D1B2A"/>
                </a:solidFill>
                <a:latin typeface="Ubuntu"/>
                <a:ea typeface="Ubuntu"/>
                <a:cs typeface="Ubuntu"/>
                <a:sym typeface="Ubuntu"/>
              </a:rPr>
              <a:t>unior </a:t>
            </a:r>
            <a:r>
              <a:rPr lang="en-US" sz="2800" b="1">
                <a:solidFill>
                  <a:srgbClr val="0D1B2A"/>
                </a:solidFill>
                <a:latin typeface="Ubuntu"/>
                <a:ea typeface="Ubuntu"/>
                <a:cs typeface="Ubuntu"/>
                <a:sym typeface="Ubuntu"/>
              </a:rPr>
              <a:t>pe</a:t>
            </a:r>
            <a:r>
              <a:rPr lang="en-US" sz="2800" b="1" i="0" u="none" strike="noStrike" cap="none">
                <a:solidFill>
                  <a:srgbClr val="0D1B2A"/>
                </a:solidFill>
                <a:latin typeface="Ubuntu"/>
                <a:ea typeface="Ubuntu"/>
                <a:cs typeface="Ubuntu"/>
                <a:sym typeface="Ubuntu"/>
              </a:rPr>
              <a:t>ntesters</a:t>
            </a:r>
            <a:endParaRPr sz="2800" i="0" u="none" strike="noStrike" cap="none">
              <a:solidFill>
                <a:schemeClr val="dk1"/>
              </a:solidFill>
              <a:latin typeface="Ubuntu"/>
              <a:ea typeface="Ubuntu"/>
              <a:cs typeface="Ubuntu"/>
              <a:sym typeface="Ubuntu"/>
            </a:endParaRPr>
          </a:p>
        </p:txBody>
      </p:sp>
      <p:sp>
        <p:nvSpPr>
          <p:cNvPr id="70" name="Google Shape;70;p9"/>
          <p:cNvSpPr/>
          <p:nvPr/>
        </p:nvSpPr>
        <p:spPr>
          <a:xfrm>
            <a:off x="457200" y="100584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71" name="Google Shape;71;p9"/>
          <p:cNvSpPr/>
          <p:nvPr/>
        </p:nvSpPr>
        <p:spPr>
          <a:xfrm>
            <a:off x="640075" y="1366476"/>
            <a:ext cx="7772400" cy="2291100"/>
          </a:xfrm>
          <a:prstGeom prst="rect">
            <a:avLst/>
          </a:prstGeom>
          <a:noFill/>
          <a:ln>
            <a:noFill/>
          </a:ln>
        </p:spPr>
        <p:txBody>
          <a:bodyPr spcFirstLastPara="1" wrap="square" lIns="0" tIns="0" rIns="0" bIns="0" anchor="t" anchorCtr="0">
            <a:noAutofit/>
          </a:bodyPr>
          <a:lstStyle/>
          <a:p>
            <a:pPr marL="342900" marR="0" lvl="0" indent="-342900" algn="l" rtl="0">
              <a:lnSpc>
                <a:spcPct val="115000"/>
              </a:lnSpc>
              <a:spcBef>
                <a:spcPts val="0"/>
              </a:spcBef>
              <a:spcAft>
                <a:spcPts val="0"/>
              </a:spcAft>
              <a:buClr>
                <a:srgbClr val="0D1B2A"/>
              </a:buClr>
              <a:buSzPts val="1700"/>
              <a:buFont typeface="Ubuntu"/>
              <a:buChar char="•"/>
            </a:pPr>
            <a:r>
              <a:rPr lang="en-US" sz="1700" i="0" u="none" strike="noStrike" cap="none">
                <a:solidFill>
                  <a:srgbClr val="0D1B2A"/>
                </a:solidFill>
                <a:latin typeface="Ubuntu"/>
                <a:ea typeface="Ubuntu"/>
                <a:cs typeface="Ubuntu"/>
                <a:sym typeface="Ubuntu"/>
              </a:rPr>
              <a:t>Authorized engagement  ✓</a:t>
            </a:r>
            <a:endParaRPr sz="17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700"/>
              <a:buFont typeface="Ubuntu"/>
              <a:buChar char="•"/>
            </a:pPr>
            <a:r>
              <a:rPr lang="en-US" sz="1700" i="0" u="none" strike="noStrike" cap="none">
                <a:solidFill>
                  <a:srgbClr val="0D1B2A"/>
                </a:solidFill>
                <a:latin typeface="Ubuntu"/>
                <a:ea typeface="Ubuntu"/>
                <a:cs typeface="Ubuntu"/>
                <a:sym typeface="Ubuntu"/>
              </a:rPr>
              <a:t>Signed RoE ✓</a:t>
            </a:r>
            <a:endParaRPr sz="17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700"/>
              <a:buFont typeface="Ubuntu"/>
              <a:buChar char="•"/>
            </a:pPr>
            <a:r>
              <a:rPr lang="en-US" sz="1700">
                <a:solidFill>
                  <a:srgbClr val="0D1B2A"/>
                </a:solidFill>
                <a:latin typeface="Ubuntu"/>
                <a:ea typeface="Ubuntu"/>
                <a:cs typeface="Ubuntu"/>
                <a:sym typeface="Ubuntu"/>
              </a:rPr>
              <a:t>Ran a tool with deadly side effects (e.g. DoS)</a:t>
            </a:r>
            <a:endParaRPr sz="17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700"/>
              <a:buFont typeface="Ubuntu"/>
              <a:buChar char="•"/>
            </a:pPr>
            <a:r>
              <a:rPr lang="en-US" sz="1700" i="0" u="none" strike="noStrike" cap="none">
                <a:solidFill>
                  <a:srgbClr val="0D1B2A"/>
                </a:solidFill>
                <a:latin typeface="Ubuntu"/>
                <a:ea typeface="Ubuntu"/>
                <a:cs typeface="Ubuntu"/>
                <a:sym typeface="Ubuntu"/>
              </a:rPr>
              <a:t>Tool hangs, Ctrl-C</a:t>
            </a:r>
            <a:endParaRPr sz="17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700"/>
              <a:buFont typeface="Ubuntu"/>
              <a:buChar char="•"/>
            </a:pPr>
            <a:r>
              <a:rPr lang="en-US" sz="1700" i="0" u="none" strike="noStrike" cap="none">
                <a:solidFill>
                  <a:srgbClr val="0D1B2A"/>
                </a:solidFill>
                <a:latin typeface="Ubuntu"/>
                <a:ea typeface="Ubuntu"/>
                <a:cs typeface="Ubuntu"/>
                <a:sym typeface="Ubuntu"/>
              </a:rPr>
              <a:t>Client AD down minutes later</a:t>
            </a:r>
            <a:endParaRPr sz="1700" i="0" u="none" strike="noStrike" cap="none">
              <a:solidFill>
                <a:schemeClr val="dk1"/>
              </a:solidFill>
              <a:latin typeface="Ubuntu"/>
              <a:ea typeface="Ubuntu"/>
              <a:cs typeface="Ubuntu"/>
              <a:sym typeface="Ubuntu"/>
            </a:endParaRPr>
          </a:p>
          <a:p>
            <a:pPr marL="342900" marR="0" lvl="0" indent="-342900" algn="l" rtl="0">
              <a:lnSpc>
                <a:spcPct val="115000"/>
              </a:lnSpc>
              <a:spcBef>
                <a:spcPts val="0"/>
              </a:spcBef>
              <a:spcAft>
                <a:spcPts val="0"/>
              </a:spcAft>
              <a:buClr>
                <a:srgbClr val="0D1B2A"/>
              </a:buClr>
              <a:buSzPts val="1700"/>
              <a:buFont typeface="Ubuntu"/>
              <a:buChar char="•"/>
            </a:pPr>
            <a:r>
              <a:rPr lang="en-US" sz="1700" i="0" u="none" strike="noStrike" cap="none">
                <a:solidFill>
                  <a:srgbClr val="0D1B2A"/>
                </a:solidFill>
                <a:latin typeface="Ubuntu"/>
                <a:ea typeface="Ubuntu"/>
                <a:cs typeface="Ubuntu"/>
                <a:sym typeface="Ubuntu"/>
              </a:rPr>
              <a:t>Angry calls, potential lawsuit</a:t>
            </a:r>
            <a:endParaRPr sz="1700" i="0" u="none" strike="noStrike" cap="none">
              <a:solidFill>
                <a:schemeClr val="dk1"/>
              </a:solidFill>
              <a:latin typeface="Ubuntu"/>
              <a:ea typeface="Ubuntu"/>
              <a:cs typeface="Ubuntu"/>
              <a:sym typeface="Ubuntu"/>
            </a:endParaRPr>
          </a:p>
        </p:txBody>
      </p:sp>
      <p:sp>
        <p:nvSpPr>
          <p:cNvPr id="72" name="Google Shape;72;p9"/>
          <p:cNvSpPr/>
          <p:nvPr/>
        </p:nvSpPr>
        <p:spPr>
          <a:xfrm>
            <a:off x="457200" y="3749040"/>
            <a:ext cx="8229600" cy="1097280"/>
          </a:xfrm>
          <a:prstGeom prst="rect">
            <a:avLst/>
          </a:prstGeom>
          <a:solidFill>
            <a:srgbClr val="0D1B2A"/>
          </a:solidFill>
          <a:ln w="12700" cap="flat" cmpd="sng">
            <a:solidFill>
              <a:srgbClr val="0D1B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Ubuntu"/>
              <a:ea typeface="Ubuntu"/>
              <a:cs typeface="Ubuntu"/>
              <a:sym typeface="Ubuntu"/>
            </a:endParaRPr>
          </a:p>
        </p:txBody>
      </p:sp>
      <p:sp>
        <p:nvSpPr>
          <p:cNvPr id="73" name="Google Shape;73;p9"/>
          <p:cNvSpPr/>
          <p:nvPr/>
        </p:nvSpPr>
        <p:spPr>
          <a:xfrm>
            <a:off x="640080" y="3840480"/>
            <a:ext cx="7863840" cy="9144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FFFFFF"/>
              </a:buClr>
              <a:buSzPts val="1600"/>
              <a:buFont typeface="Calibri"/>
              <a:buNone/>
            </a:pPr>
            <a:r>
              <a:rPr lang="en-US" sz="1600" b="1" i="0" u="none" strike="noStrike" cap="none">
                <a:solidFill>
                  <a:srgbClr val="FFFFFF"/>
                </a:solidFill>
                <a:latin typeface="Ubuntu"/>
                <a:ea typeface="Ubuntu"/>
                <a:cs typeface="Ubuntu"/>
                <a:sym typeface="Ubuntu"/>
              </a:rPr>
              <a:t>You can</a:t>
            </a:r>
            <a:r>
              <a:rPr lang="en-US" sz="1600" b="1">
                <a:solidFill>
                  <a:srgbClr val="FFFFFF"/>
                </a:solidFill>
                <a:latin typeface="Ubuntu"/>
                <a:ea typeface="Ubuntu"/>
                <a:cs typeface="Ubuntu"/>
                <a:sym typeface="Ubuntu"/>
              </a:rPr>
              <a:t>’</a:t>
            </a:r>
            <a:r>
              <a:rPr lang="en-US" sz="1600" b="1" i="0" u="none" strike="noStrike" cap="none">
                <a:solidFill>
                  <a:srgbClr val="FFFFFF"/>
                </a:solidFill>
                <a:latin typeface="Ubuntu"/>
                <a:ea typeface="Ubuntu"/>
                <a:cs typeface="Ubuntu"/>
                <a:sym typeface="Ubuntu"/>
              </a:rPr>
              <a:t>t </a:t>
            </a:r>
            <a:r>
              <a:rPr lang="en-US" sz="1600" b="1">
                <a:solidFill>
                  <a:srgbClr val="FFFFFF"/>
                </a:solidFill>
                <a:latin typeface="Ubuntu"/>
                <a:ea typeface="Ubuntu"/>
                <a:cs typeface="Ubuntu"/>
                <a:sym typeface="Ubuntu"/>
              </a:rPr>
              <a:t>“</a:t>
            </a:r>
            <a:r>
              <a:rPr lang="en-US" sz="1600" b="1" i="0" u="none" strike="noStrike" cap="none">
                <a:solidFill>
                  <a:srgbClr val="FFFFFF"/>
                </a:solidFill>
                <a:latin typeface="Ubuntu"/>
                <a:ea typeface="Ubuntu"/>
                <a:cs typeface="Ubuntu"/>
                <a:sym typeface="Ubuntu"/>
              </a:rPr>
              <a:t>least</a:t>
            </a:r>
            <a:r>
              <a:rPr lang="en-US" sz="1600" b="1">
                <a:solidFill>
                  <a:srgbClr val="FFFFFF"/>
                </a:solidFill>
                <a:latin typeface="Ubuntu"/>
                <a:ea typeface="Ubuntu"/>
                <a:cs typeface="Ubuntu"/>
                <a:sym typeface="Ubuntu"/>
              </a:rPr>
              <a:t> </a:t>
            </a:r>
            <a:r>
              <a:rPr lang="en-US" sz="1600" b="1" i="0" u="none" strike="noStrike" cap="none">
                <a:solidFill>
                  <a:srgbClr val="FFFFFF"/>
                </a:solidFill>
                <a:latin typeface="Ubuntu"/>
                <a:ea typeface="Ubuntu"/>
                <a:cs typeface="Ubuntu"/>
                <a:sym typeface="Ubuntu"/>
              </a:rPr>
              <a:t>privilege</a:t>
            </a:r>
            <a:r>
              <a:rPr lang="en-US" sz="1600" b="1">
                <a:solidFill>
                  <a:srgbClr val="FFFFFF"/>
                </a:solidFill>
                <a:latin typeface="Ubuntu"/>
                <a:ea typeface="Ubuntu"/>
                <a:cs typeface="Ubuntu"/>
                <a:sym typeface="Ubuntu"/>
              </a:rPr>
              <a:t>”</a:t>
            </a:r>
            <a:r>
              <a:rPr lang="en-US" sz="1600" b="1" i="0" u="none" strike="noStrike" cap="none">
                <a:solidFill>
                  <a:srgbClr val="FFFFFF"/>
                </a:solidFill>
                <a:latin typeface="Ubuntu"/>
                <a:ea typeface="Ubuntu"/>
                <a:cs typeface="Ubuntu"/>
                <a:sym typeface="Ubuntu"/>
              </a:rPr>
              <a:t> a pentester</a:t>
            </a:r>
            <a:r>
              <a:rPr lang="en-US" sz="1600" b="1">
                <a:solidFill>
                  <a:srgbClr val="FFFFFF"/>
                </a:solidFill>
                <a:latin typeface="Ubuntu"/>
                <a:ea typeface="Ubuntu"/>
                <a:cs typeface="Ubuntu"/>
                <a:sym typeface="Ubuntu"/>
              </a:rPr>
              <a:t>.</a:t>
            </a:r>
            <a:endParaRPr sz="1600" i="0" u="none" strike="noStrike" cap="none">
              <a:solidFill>
                <a:schemeClr val="dk1"/>
              </a:solidFill>
              <a:latin typeface="Ubuntu"/>
              <a:ea typeface="Ubuntu"/>
              <a:cs typeface="Ubuntu"/>
              <a:sym typeface="Ubuntu"/>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78"/>
        <p:cNvGrpSpPr/>
        <p:nvPr/>
      </p:nvGrpSpPr>
      <p:grpSpPr>
        <a:xfrm>
          <a:off x="0" y="0"/>
          <a:ext cx="0" cy="0"/>
          <a:chOff x="0" y="0"/>
          <a:chExt cx="0" cy="0"/>
        </a:xfrm>
      </p:grpSpPr>
      <p:sp>
        <p:nvSpPr>
          <p:cNvPr id="79" name="Google Shape;79;p10"/>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000"/>
              <a:buFont typeface="Calibri"/>
              <a:buNone/>
            </a:pPr>
            <a:r>
              <a:rPr lang="en-US" sz="3000" b="1">
                <a:solidFill>
                  <a:srgbClr val="FFFFFF"/>
                </a:solidFill>
                <a:latin typeface="Ubuntu"/>
                <a:ea typeface="Ubuntu"/>
                <a:cs typeface="Ubuntu"/>
                <a:sym typeface="Ubuntu"/>
              </a:rPr>
              <a:t>T</a:t>
            </a:r>
            <a:r>
              <a:rPr lang="en-US" sz="3000" b="1" i="0" u="none" strike="noStrike" cap="none">
                <a:solidFill>
                  <a:srgbClr val="FFFFFF"/>
                </a:solidFill>
                <a:latin typeface="Ubuntu"/>
                <a:ea typeface="Ubuntu"/>
                <a:cs typeface="Ubuntu"/>
                <a:sym typeface="Ubuntu"/>
              </a:rPr>
              <a:t>wo kinds of</a:t>
            </a:r>
            <a:r>
              <a:rPr lang="en-US" sz="3000" b="1">
                <a:solidFill>
                  <a:srgbClr val="FFFFFF"/>
                </a:solidFill>
                <a:latin typeface="Ubuntu"/>
                <a:ea typeface="Ubuntu"/>
                <a:cs typeface="Ubuntu"/>
                <a:sym typeface="Ubuntu"/>
              </a:rPr>
              <a:t> cyber professionals</a:t>
            </a:r>
            <a:endParaRPr sz="3000" i="0" u="none" strike="noStrike" cap="none">
              <a:solidFill>
                <a:schemeClr val="dk1"/>
              </a:solidFill>
              <a:latin typeface="Ubuntu"/>
              <a:ea typeface="Ubuntu"/>
              <a:cs typeface="Ubuntu"/>
              <a:sym typeface="Ubuntu"/>
            </a:endParaRPr>
          </a:p>
        </p:txBody>
      </p:sp>
      <p:sp>
        <p:nvSpPr>
          <p:cNvPr id="80" name="Google Shape;80;p10"/>
          <p:cNvSpPr/>
          <p:nvPr/>
        </p:nvSpPr>
        <p:spPr>
          <a:xfrm>
            <a:off x="457200" y="105156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81" name="Google Shape;81;p10"/>
          <p:cNvSpPr/>
          <p:nvPr/>
        </p:nvSpPr>
        <p:spPr>
          <a:xfrm>
            <a:off x="457200" y="1378895"/>
            <a:ext cx="3840600" cy="3200400"/>
          </a:xfrm>
          <a:prstGeom prst="rect">
            <a:avLst/>
          </a:prstGeom>
          <a:solidFill>
            <a:srgbClr val="1B4F72"/>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82" name="Google Shape;82;p10"/>
          <p:cNvSpPr/>
          <p:nvPr/>
        </p:nvSpPr>
        <p:spPr>
          <a:xfrm>
            <a:off x="640142" y="2293310"/>
            <a:ext cx="3474600" cy="13716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2200"/>
              <a:buFont typeface="Calibri"/>
              <a:buNone/>
            </a:pPr>
            <a:r>
              <a:rPr lang="en-US" sz="2200" b="1" i="0" u="none" strike="noStrike" cap="none">
                <a:solidFill>
                  <a:srgbClr val="FFFFFF"/>
                </a:solidFill>
                <a:latin typeface="Ubuntu"/>
                <a:ea typeface="Ubuntu"/>
                <a:cs typeface="Ubuntu"/>
                <a:sym typeface="Ubuntu"/>
              </a:rPr>
              <a:t>Those who</a:t>
            </a:r>
            <a:endParaRPr sz="2200" i="0" u="none" strike="noStrike" cap="none">
              <a:solidFill>
                <a:schemeClr val="dk1"/>
              </a:solidFill>
              <a:latin typeface="Ubuntu"/>
              <a:ea typeface="Ubuntu"/>
              <a:cs typeface="Ubuntu"/>
              <a:sym typeface="Ubuntu"/>
            </a:endParaRPr>
          </a:p>
          <a:p>
            <a:pPr marL="0" marR="0" lvl="0" indent="0" algn="ctr" rtl="0">
              <a:spcBef>
                <a:spcPts val="0"/>
              </a:spcBef>
              <a:spcAft>
                <a:spcPts val="0"/>
              </a:spcAft>
              <a:buClr>
                <a:srgbClr val="FFFFFF"/>
              </a:buClr>
              <a:buSzPts val="2200"/>
              <a:buFont typeface="Calibri"/>
              <a:buNone/>
            </a:pPr>
            <a:r>
              <a:rPr lang="en-US" sz="2200" b="1" i="0" u="none" strike="noStrike" cap="none">
                <a:solidFill>
                  <a:srgbClr val="FFFFFF"/>
                </a:solidFill>
                <a:latin typeface="Ubuntu"/>
                <a:ea typeface="Ubuntu"/>
                <a:cs typeface="Ubuntu"/>
                <a:sym typeface="Ubuntu"/>
              </a:rPr>
              <a:t>experienced </a:t>
            </a:r>
            <a:r>
              <a:rPr lang="en-US" sz="2200" b="1">
                <a:solidFill>
                  <a:srgbClr val="FFFFFF"/>
                </a:solidFill>
                <a:latin typeface="Ubuntu"/>
                <a:ea typeface="Ubuntu"/>
                <a:cs typeface="Ubuntu"/>
                <a:sym typeface="Ubuntu"/>
              </a:rPr>
              <a:t>these mistakes</a:t>
            </a:r>
            <a:endParaRPr sz="2200" b="1">
              <a:solidFill>
                <a:srgbClr val="FFFFFF"/>
              </a:solidFill>
              <a:latin typeface="Ubuntu"/>
              <a:ea typeface="Ubuntu"/>
              <a:cs typeface="Ubuntu"/>
              <a:sym typeface="Ubuntu"/>
            </a:endParaRPr>
          </a:p>
        </p:txBody>
      </p:sp>
      <p:sp>
        <p:nvSpPr>
          <p:cNvPr id="83" name="Google Shape;83;p10"/>
          <p:cNvSpPr/>
          <p:nvPr/>
        </p:nvSpPr>
        <p:spPr>
          <a:xfrm>
            <a:off x="4846320" y="1378895"/>
            <a:ext cx="3840600" cy="3200400"/>
          </a:xfrm>
          <a:prstGeom prst="rect">
            <a:avLst/>
          </a:prstGeom>
          <a:solidFill>
            <a:srgbClr val="1A2B3C"/>
          </a:solidFill>
          <a:ln w="12700" cap="flat" cmpd="sng">
            <a:solidFill>
              <a:srgbClr val="1B4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84" name="Google Shape;84;p10"/>
          <p:cNvSpPr/>
          <p:nvPr/>
        </p:nvSpPr>
        <p:spPr>
          <a:xfrm>
            <a:off x="5029263" y="2293310"/>
            <a:ext cx="3474600" cy="13716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2200"/>
              <a:buFont typeface="Calibri"/>
              <a:buNone/>
            </a:pPr>
            <a:r>
              <a:rPr lang="en-US" sz="2200" b="1" i="0" u="none" strike="noStrike" cap="none">
                <a:solidFill>
                  <a:srgbClr val="FFFFFF"/>
                </a:solidFill>
                <a:latin typeface="Ubuntu"/>
                <a:ea typeface="Ubuntu"/>
                <a:cs typeface="Ubuntu"/>
                <a:sym typeface="Ubuntu"/>
              </a:rPr>
              <a:t>Those who</a:t>
            </a:r>
            <a:endParaRPr sz="2200" i="0" u="none" strike="noStrike" cap="none">
              <a:solidFill>
                <a:schemeClr val="dk1"/>
              </a:solidFill>
              <a:latin typeface="Ubuntu"/>
              <a:ea typeface="Ubuntu"/>
              <a:cs typeface="Ubuntu"/>
              <a:sym typeface="Ubuntu"/>
            </a:endParaRPr>
          </a:p>
          <a:p>
            <a:pPr marL="0" marR="0" lvl="0" indent="0" algn="ctr" rtl="0">
              <a:spcBef>
                <a:spcPts val="0"/>
              </a:spcBef>
              <a:spcAft>
                <a:spcPts val="0"/>
              </a:spcAft>
              <a:buClr>
                <a:srgbClr val="FFFFFF"/>
              </a:buClr>
              <a:buSzPts val="2200"/>
              <a:buFont typeface="Calibri"/>
              <a:buNone/>
            </a:pPr>
            <a:r>
              <a:rPr lang="en-US" sz="2200" b="1" i="0" u="none" strike="noStrike" cap="none">
                <a:solidFill>
                  <a:srgbClr val="FFFFFF"/>
                </a:solidFill>
                <a:latin typeface="Ubuntu"/>
                <a:ea typeface="Ubuntu"/>
                <a:cs typeface="Ubuntu"/>
                <a:sym typeface="Ubuntu"/>
              </a:rPr>
              <a:t>watched the</a:t>
            </a:r>
            <a:r>
              <a:rPr lang="en-US" sz="2200" b="1">
                <a:solidFill>
                  <a:srgbClr val="FFFFFF"/>
                </a:solidFill>
                <a:latin typeface="Ubuntu"/>
                <a:ea typeface="Ubuntu"/>
                <a:cs typeface="Ubuntu"/>
                <a:sym typeface="Ubuntu"/>
              </a:rPr>
              <a:t>m</a:t>
            </a:r>
            <a:r>
              <a:rPr lang="en-US" sz="2200" b="1" i="0" u="none" strike="noStrike" cap="none">
                <a:solidFill>
                  <a:srgbClr val="FFFFFF"/>
                </a:solidFill>
                <a:latin typeface="Ubuntu"/>
                <a:ea typeface="Ubuntu"/>
                <a:cs typeface="Ubuntu"/>
                <a:sym typeface="Ubuntu"/>
              </a:rPr>
              <a:t> happen</a:t>
            </a:r>
            <a:endParaRPr sz="2200" i="0" u="none" strike="noStrike" cap="none">
              <a:solidFill>
                <a:schemeClr val="dk1"/>
              </a:solidFill>
              <a:latin typeface="Ubuntu"/>
              <a:ea typeface="Ubuntu"/>
              <a:cs typeface="Ubuntu"/>
              <a:sym typeface="Ubuntu"/>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Shape 89"/>
        <p:cNvGrpSpPr/>
        <p:nvPr/>
      </p:nvGrpSpPr>
      <p:grpSpPr>
        <a:xfrm>
          <a:off x="0" y="0"/>
          <a:ext cx="0" cy="0"/>
          <a:chOff x="0" y="0"/>
          <a:chExt cx="0" cy="0"/>
        </a:xfrm>
      </p:grpSpPr>
      <p:sp>
        <p:nvSpPr>
          <p:cNvPr id="90" name="Google Shape;90;p11"/>
          <p:cNvSpPr/>
          <p:nvPr/>
        </p:nvSpPr>
        <p:spPr>
          <a:xfrm>
            <a:off x="0" y="0"/>
            <a:ext cx="9144000" cy="5143500"/>
          </a:xfrm>
          <a:prstGeom prst="rect">
            <a:avLst/>
          </a:prstGeom>
          <a:solidFill>
            <a:srgbClr val="0D1B2A"/>
          </a:solidFill>
          <a:ln w="12700" cap="flat" cmpd="sng">
            <a:solidFill>
              <a:srgbClr val="0D1B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91" name="Google Shape;91;p11"/>
          <p:cNvSpPr/>
          <p:nvPr/>
        </p:nvSpPr>
        <p:spPr>
          <a:xfrm>
            <a:off x="457200" y="1684775"/>
            <a:ext cx="8229600" cy="914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4000"/>
              <a:buFont typeface="Calibri"/>
              <a:buNone/>
            </a:pPr>
            <a:r>
              <a:rPr lang="en-US" sz="4000" b="1">
                <a:solidFill>
                  <a:srgbClr val="FFFFFF"/>
                </a:solidFill>
                <a:latin typeface="Ubuntu"/>
                <a:ea typeface="Ubuntu"/>
                <a:cs typeface="Ubuntu"/>
                <a:sym typeface="Ubuntu"/>
              </a:rPr>
              <a:t>Where labs have stakes</a:t>
            </a:r>
            <a:endParaRPr sz="4000" i="0" u="none" strike="noStrike" cap="none">
              <a:solidFill>
                <a:schemeClr val="dk1"/>
              </a:solidFill>
              <a:latin typeface="Ubuntu"/>
              <a:ea typeface="Ubuntu"/>
              <a:cs typeface="Ubuntu"/>
              <a:sym typeface="Ubuntu"/>
            </a:endParaRPr>
          </a:p>
        </p:txBody>
      </p:sp>
      <p:sp>
        <p:nvSpPr>
          <p:cNvPr id="92" name="Google Shape;92;p11"/>
          <p:cNvSpPr/>
          <p:nvPr/>
        </p:nvSpPr>
        <p:spPr>
          <a:xfrm>
            <a:off x="457200" y="2553455"/>
            <a:ext cx="82296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9CCE3"/>
              </a:buClr>
              <a:buSzPts val="2400"/>
              <a:buFont typeface="Calibri"/>
              <a:buNone/>
            </a:pPr>
            <a:r>
              <a:rPr lang="en-US" sz="2400" i="1">
                <a:solidFill>
                  <a:srgbClr val="A9CCE3"/>
                </a:solidFill>
                <a:latin typeface="Ubuntu"/>
                <a:ea typeface="Ubuntu"/>
                <a:cs typeface="Ubuntu"/>
                <a:sym typeface="Ubuntu"/>
              </a:rPr>
              <a:t>Teaching students through real but controlled consequences</a:t>
            </a:r>
            <a:endParaRPr sz="2400" i="0" u="none" strike="noStrike" cap="none">
              <a:solidFill>
                <a:schemeClr val="dk1"/>
              </a:solidFill>
              <a:latin typeface="Ubuntu"/>
              <a:ea typeface="Ubuntu"/>
              <a:cs typeface="Ubuntu"/>
              <a:sym typeface="Ubuntu"/>
            </a:endParaRPr>
          </a:p>
        </p:txBody>
      </p:sp>
      <p:sp>
        <p:nvSpPr>
          <p:cNvPr id="93" name="Google Shape;93;p11"/>
          <p:cNvSpPr/>
          <p:nvPr/>
        </p:nvSpPr>
        <p:spPr>
          <a:xfrm>
            <a:off x="457200" y="3422135"/>
            <a:ext cx="2286000" cy="36600"/>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Shape 98"/>
        <p:cNvGrpSpPr/>
        <p:nvPr/>
      </p:nvGrpSpPr>
      <p:grpSpPr>
        <a:xfrm>
          <a:off x="0" y="0"/>
          <a:ext cx="0" cy="0"/>
          <a:chOff x="0" y="0"/>
          <a:chExt cx="0" cy="0"/>
        </a:xfrm>
      </p:grpSpPr>
      <p:sp>
        <p:nvSpPr>
          <p:cNvPr id="99" name="Google Shape;99;p12"/>
          <p:cNvSpPr/>
          <p:nvPr/>
        </p:nvSpPr>
        <p:spPr>
          <a:xfrm>
            <a:off x="457200" y="320040"/>
            <a:ext cx="822960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D1B2A"/>
              </a:buClr>
              <a:buSzPts val="3200"/>
              <a:buFont typeface="Calibri"/>
              <a:buNone/>
            </a:pPr>
            <a:r>
              <a:rPr lang="en-US" sz="3200" b="1" i="0" u="none" strike="noStrike" cap="none">
                <a:solidFill>
                  <a:srgbClr val="0D1B2A"/>
                </a:solidFill>
                <a:latin typeface="Ubuntu"/>
                <a:ea typeface="Ubuntu"/>
                <a:cs typeface="Ubuntu"/>
                <a:sym typeface="Ubuntu"/>
              </a:rPr>
              <a:t>The Three Tiers of Cyber</a:t>
            </a:r>
            <a:r>
              <a:rPr lang="en-US" sz="3200" b="1">
                <a:solidFill>
                  <a:srgbClr val="0D1B2A"/>
                </a:solidFill>
                <a:latin typeface="Ubuntu"/>
                <a:ea typeface="Ubuntu"/>
                <a:cs typeface="Ubuntu"/>
                <a:sym typeface="Ubuntu"/>
              </a:rPr>
              <a:t>security </a:t>
            </a:r>
            <a:r>
              <a:rPr lang="en-US" sz="3200" b="1" i="0" u="none" strike="noStrike" cap="none">
                <a:solidFill>
                  <a:srgbClr val="0D1B2A"/>
                </a:solidFill>
                <a:latin typeface="Ubuntu"/>
                <a:ea typeface="Ubuntu"/>
                <a:cs typeface="Ubuntu"/>
                <a:sym typeface="Ubuntu"/>
              </a:rPr>
              <a:t>Labs</a:t>
            </a:r>
            <a:endParaRPr sz="3200" i="0" u="none" strike="noStrike" cap="none">
              <a:solidFill>
                <a:schemeClr val="dk1"/>
              </a:solidFill>
              <a:latin typeface="Ubuntu"/>
              <a:ea typeface="Ubuntu"/>
              <a:cs typeface="Ubuntu"/>
              <a:sym typeface="Ubuntu"/>
            </a:endParaRPr>
          </a:p>
        </p:txBody>
      </p:sp>
      <p:sp>
        <p:nvSpPr>
          <p:cNvPr id="100" name="Google Shape;100;p12"/>
          <p:cNvSpPr/>
          <p:nvPr/>
        </p:nvSpPr>
        <p:spPr>
          <a:xfrm>
            <a:off x="457200" y="1005840"/>
            <a:ext cx="8229600" cy="36576"/>
          </a:xfrm>
          <a:prstGeom prst="rect">
            <a:avLst/>
          </a:prstGeom>
          <a:solidFill>
            <a:srgbClr val="C0392B"/>
          </a:solidFill>
          <a:ln w="127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101" name="Google Shape;101;p12"/>
          <p:cNvSpPr/>
          <p:nvPr/>
        </p:nvSpPr>
        <p:spPr>
          <a:xfrm>
            <a:off x="457200" y="1188720"/>
            <a:ext cx="2651760" cy="3291840"/>
          </a:xfrm>
          <a:prstGeom prst="rect">
            <a:avLst/>
          </a:prstGeom>
          <a:solidFill>
            <a:srgbClr val="F0F4F8"/>
          </a:solidFill>
          <a:ln w="12700" cap="flat" cmpd="sng">
            <a:solidFill>
              <a:srgbClr val="D5D8D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102" name="Google Shape;102;p12"/>
          <p:cNvSpPr/>
          <p:nvPr/>
        </p:nvSpPr>
        <p:spPr>
          <a:xfrm>
            <a:off x="594360" y="1325880"/>
            <a:ext cx="237744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8C8D"/>
              </a:buClr>
              <a:buSzPts val="1300"/>
              <a:buFont typeface="Calibri"/>
              <a:buNone/>
            </a:pPr>
            <a:r>
              <a:rPr lang="en-US" sz="1300" b="1" i="0" u="none" strike="noStrike" cap="none">
                <a:solidFill>
                  <a:srgbClr val="7F8C8D"/>
                </a:solidFill>
                <a:latin typeface="Ubuntu"/>
                <a:ea typeface="Ubuntu"/>
                <a:cs typeface="Ubuntu"/>
                <a:sym typeface="Ubuntu"/>
              </a:rPr>
              <a:t>Tier 1</a:t>
            </a:r>
            <a:endParaRPr sz="1300" i="0" u="none" strike="noStrike" cap="none">
              <a:solidFill>
                <a:schemeClr val="dk1"/>
              </a:solidFill>
              <a:latin typeface="Ubuntu"/>
              <a:ea typeface="Ubuntu"/>
              <a:cs typeface="Ubuntu"/>
              <a:sym typeface="Ubuntu"/>
            </a:endParaRPr>
          </a:p>
        </p:txBody>
      </p:sp>
      <p:sp>
        <p:nvSpPr>
          <p:cNvPr id="103" name="Google Shape;103;p12"/>
          <p:cNvSpPr/>
          <p:nvPr/>
        </p:nvSpPr>
        <p:spPr>
          <a:xfrm>
            <a:off x="594360" y="1691640"/>
            <a:ext cx="237744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D1B2A"/>
              </a:buClr>
              <a:buSzPts val="1800"/>
              <a:buFont typeface="Calibri"/>
              <a:buNone/>
            </a:pPr>
            <a:r>
              <a:rPr lang="en-US" sz="1800" b="1" i="0" u="none" strike="noStrike" cap="none">
                <a:solidFill>
                  <a:srgbClr val="0D1B2A"/>
                </a:solidFill>
                <a:latin typeface="Ubuntu"/>
                <a:ea typeface="Ubuntu"/>
                <a:cs typeface="Ubuntu"/>
                <a:sym typeface="Ubuntu"/>
              </a:rPr>
              <a:t>Classical Labs</a:t>
            </a:r>
            <a:endParaRPr sz="1800" i="0" u="none" strike="noStrike" cap="none">
              <a:solidFill>
                <a:schemeClr val="dk1"/>
              </a:solidFill>
              <a:latin typeface="Ubuntu"/>
              <a:ea typeface="Ubuntu"/>
              <a:cs typeface="Ubuntu"/>
              <a:sym typeface="Ubuntu"/>
            </a:endParaRPr>
          </a:p>
        </p:txBody>
      </p:sp>
      <p:sp>
        <p:nvSpPr>
          <p:cNvPr id="104" name="Google Shape;104;p12"/>
          <p:cNvSpPr/>
          <p:nvPr/>
        </p:nvSpPr>
        <p:spPr>
          <a:xfrm>
            <a:off x="594360" y="2331720"/>
            <a:ext cx="2377440" cy="16459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8C8D"/>
              </a:buClr>
              <a:buSzPts val="1500"/>
              <a:buFont typeface="Calibri"/>
              <a:buNone/>
            </a:pPr>
            <a:r>
              <a:rPr lang="en-US" sz="1500" i="0" u="none" strike="noStrike" cap="none">
                <a:solidFill>
                  <a:srgbClr val="7F8C8D"/>
                </a:solidFill>
                <a:latin typeface="Ubuntu"/>
                <a:ea typeface="Ubuntu"/>
                <a:cs typeface="Ubuntu"/>
                <a:sym typeface="Ubuntu"/>
              </a:rPr>
              <a:t>What techniques ARE</a:t>
            </a:r>
            <a:endParaRPr sz="1500" i="0" u="none" strike="noStrike" cap="none">
              <a:solidFill>
                <a:schemeClr val="dk1"/>
              </a:solidFill>
              <a:latin typeface="Ubuntu"/>
              <a:ea typeface="Ubuntu"/>
              <a:cs typeface="Ubuntu"/>
              <a:sym typeface="Ubuntu"/>
            </a:endParaRPr>
          </a:p>
        </p:txBody>
      </p:sp>
      <p:sp>
        <p:nvSpPr>
          <p:cNvPr id="105" name="Google Shape;105;p12"/>
          <p:cNvSpPr/>
          <p:nvPr/>
        </p:nvSpPr>
        <p:spPr>
          <a:xfrm>
            <a:off x="3291840" y="1188720"/>
            <a:ext cx="2651760" cy="3291840"/>
          </a:xfrm>
          <a:prstGeom prst="rect">
            <a:avLst/>
          </a:prstGeom>
          <a:solidFill>
            <a:srgbClr val="F0F4F8"/>
          </a:solidFill>
          <a:ln w="12700" cap="flat" cmpd="sng">
            <a:solidFill>
              <a:srgbClr val="D5D8D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106" name="Google Shape;106;p12"/>
          <p:cNvSpPr/>
          <p:nvPr/>
        </p:nvSpPr>
        <p:spPr>
          <a:xfrm>
            <a:off x="3429000" y="1325880"/>
            <a:ext cx="237744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B4F72"/>
              </a:buClr>
              <a:buSzPts val="1300"/>
              <a:buFont typeface="Calibri"/>
              <a:buNone/>
            </a:pPr>
            <a:r>
              <a:rPr lang="en-US" sz="1300" b="1" i="0" u="none" strike="noStrike" cap="none">
                <a:solidFill>
                  <a:srgbClr val="1B4F72"/>
                </a:solidFill>
                <a:latin typeface="Ubuntu"/>
                <a:ea typeface="Ubuntu"/>
                <a:cs typeface="Ubuntu"/>
                <a:sym typeface="Ubuntu"/>
              </a:rPr>
              <a:t>Tier 2</a:t>
            </a:r>
            <a:endParaRPr sz="1300" i="0" u="none" strike="noStrike" cap="none">
              <a:solidFill>
                <a:schemeClr val="dk1"/>
              </a:solidFill>
              <a:latin typeface="Ubuntu"/>
              <a:ea typeface="Ubuntu"/>
              <a:cs typeface="Ubuntu"/>
              <a:sym typeface="Ubuntu"/>
            </a:endParaRPr>
          </a:p>
        </p:txBody>
      </p:sp>
      <p:sp>
        <p:nvSpPr>
          <p:cNvPr id="107" name="Google Shape;107;p12"/>
          <p:cNvSpPr/>
          <p:nvPr/>
        </p:nvSpPr>
        <p:spPr>
          <a:xfrm>
            <a:off x="3429000" y="1691640"/>
            <a:ext cx="237744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D1B2A"/>
              </a:buClr>
              <a:buSzPts val="1800"/>
              <a:buFont typeface="Calibri"/>
              <a:buNone/>
            </a:pPr>
            <a:r>
              <a:rPr lang="en-US" sz="1800" b="1" i="0" u="none" strike="noStrike" cap="none">
                <a:solidFill>
                  <a:srgbClr val="0D1B2A"/>
                </a:solidFill>
                <a:latin typeface="Ubuntu"/>
                <a:ea typeface="Ubuntu"/>
                <a:cs typeface="Ubuntu"/>
                <a:sym typeface="Ubuntu"/>
              </a:rPr>
              <a:t>Realistic Labs</a:t>
            </a:r>
            <a:endParaRPr sz="1800" i="0" u="none" strike="noStrike" cap="none">
              <a:solidFill>
                <a:schemeClr val="dk1"/>
              </a:solidFill>
              <a:latin typeface="Ubuntu"/>
              <a:ea typeface="Ubuntu"/>
              <a:cs typeface="Ubuntu"/>
              <a:sym typeface="Ubuntu"/>
            </a:endParaRPr>
          </a:p>
        </p:txBody>
      </p:sp>
      <p:sp>
        <p:nvSpPr>
          <p:cNvPr id="108" name="Google Shape;108;p12"/>
          <p:cNvSpPr/>
          <p:nvPr/>
        </p:nvSpPr>
        <p:spPr>
          <a:xfrm>
            <a:off x="3429000" y="2331720"/>
            <a:ext cx="2377440" cy="16459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8C8D"/>
              </a:buClr>
              <a:buSzPts val="1500"/>
              <a:buFont typeface="Calibri"/>
              <a:buNone/>
            </a:pPr>
            <a:r>
              <a:rPr lang="en-US" sz="1500" i="0" u="none" strike="noStrike" cap="none">
                <a:solidFill>
                  <a:srgbClr val="7F8C8D"/>
                </a:solidFill>
                <a:latin typeface="Ubuntu"/>
                <a:ea typeface="Ubuntu"/>
                <a:cs typeface="Ubuntu"/>
                <a:sym typeface="Ubuntu"/>
              </a:rPr>
              <a:t>How to USE them in real environments</a:t>
            </a:r>
            <a:endParaRPr sz="1500" i="0" u="none" strike="noStrike" cap="none">
              <a:solidFill>
                <a:schemeClr val="dk1"/>
              </a:solidFill>
              <a:latin typeface="Ubuntu"/>
              <a:ea typeface="Ubuntu"/>
              <a:cs typeface="Ubuntu"/>
              <a:sym typeface="Ubuntu"/>
            </a:endParaRPr>
          </a:p>
        </p:txBody>
      </p:sp>
      <p:sp>
        <p:nvSpPr>
          <p:cNvPr id="109" name="Google Shape;109;p12"/>
          <p:cNvSpPr/>
          <p:nvPr/>
        </p:nvSpPr>
        <p:spPr>
          <a:xfrm>
            <a:off x="6126480" y="1188720"/>
            <a:ext cx="2651760" cy="3291840"/>
          </a:xfrm>
          <a:prstGeom prst="rect">
            <a:avLst/>
          </a:prstGeom>
          <a:solidFill>
            <a:srgbClr val="0D1B2A"/>
          </a:solidFill>
          <a:ln w="25400" cap="flat" cmpd="sng">
            <a:solidFill>
              <a:srgbClr val="C039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Ubuntu"/>
              <a:ea typeface="Ubuntu"/>
              <a:cs typeface="Ubuntu"/>
              <a:sym typeface="Ubuntu"/>
            </a:endParaRPr>
          </a:p>
        </p:txBody>
      </p:sp>
      <p:sp>
        <p:nvSpPr>
          <p:cNvPr id="110" name="Google Shape;110;p12"/>
          <p:cNvSpPr/>
          <p:nvPr/>
        </p:nvSpPr>
        <p:spPr>
          <a:xfrm>
            <a:off x="6263640" y="1325880"/>
            <a:ext cx="237744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0392B"/>
              </a:buClr>
              <a:buSzPts val="1300"/>
              <a:buFont typeface="Calibri"/>
              <a:buNone/>
            </a:pPr>
            <a:r>
              <a:rPr lang="en-US" sz="1300" b="1" i="0" u="none" strike="noStrike" cap="none">
                <a:solidFill>
                  <a:srgbClr val="C0392B"/>
                </a:solidFill>
                <a:latin typeface="Ubuntu"/>
                <a:ea typeface="Ubuntu"/>
                <a:cs typeface="Ubuntu"/>
                <a:sym typeface="Ubuntu"/>
              </a:rPr>
              <a:t>Tier 3</a:t>
            </a:r>
            <a:endParaRPr sz="1300" i="0" u="none" strike="noStrike" cap="none">
              <a:solidFill>
                <a:schemeClr val="dk1"/>
              </a:solidFill>
              <a:latin typeface="Ubuntu"/>
              <a:ea typeface="Ubuntu"/>
              <a:cs typeface="Ubuntu"/>
              <a:sym typeface="Ubuntu"/>
            </a:endParaRPr>
          </a:p>
        </p:txBody>
      </p:sp>
      <p:sp>
        <p:nvSpPr>
          <p:cNvPr id="111" name="Google Shape;111;p12"/>
          <p:cNvSpPr/>
          <p:nvPr/>
        </p:nvSpPr>
        <p:spPr>
          <a:xfrm>
            <a:off x="6263640" y="1691640"/>
            <a:ext cx="237744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800"/>
              <a:buFont typeface="Calibri"/>
              <a:buNone/>
            </a:pPr>
            <a:r>
              <a:rPr lang="en-US" sz="1800" b="1" i="0" u="none" strike="noStrike" cap="none">
                <a:solidFill>
                  <a:srgbClr val="FFFFFF"/>
                </a:solidFill>
                <a:latin typeface="Ubuntu"/>
                <a:ea typeface="Ubuntu"/>
                <a:cs typeface="Ubuntu"/>
                <a:sym typeface="Ubuntu"/>
              </a:rPr>
              <a:t>Labs Have Stakes</a:t>
            </a:r>
            <a:endParaRPr sz="1800" i="0" u="none" strike="noStrike" cap="none">
              <a:solidFill>
                <a:schemeClr val="dk1"/>
              </a:solidFill>
              <a:latin typeface="Ubuntu"/>
              <a:ea typeface="Ubuntu"/>
              <a:cs typeface="Ubuntu"/>
              <a:sym typeface="Ubuntu"/>
            </a:endParaRPr>
          </a:p>
        </p:txBody>
      </p:sp>
      <p:sp>
        <p:nvSpPr>
          <p:cNvPr id="112" name="Google Shape;112;p12"/>
          <p:cNvSpPr/>
          <p:nvPr/>
        </p:nvSpPr>
        <p:spPr>
          <a:xfrm>
            <a:off x="6263640" y="2331720"/>
            <a:ext cx="2377440" cy="16459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9CCE3"/>
              </a:buClr>
              <a:buSzPts val="1500"/>
              <a:buFont typeface="Calibri"/>
              <a:buNone/>
            </a:pPr>
            <a:r>
              <a:rPr lang="en-US" sz="1500">
                <a:solidFill>
                  <a:srgbClr val="A9CCE3"/>
                </a:solidFill>
                <a:latin typeface="Ubuntu"/>
                <a:ea typeface="Ubuntu"/>
                <a:cs typeface="Ubuntu"/>
                <a:sym typeface="Ubuntu"/>
              </a:rPr>
              <a:t>How to decide when to or when NOT to use them</a:t>
            </a:r>
            <a:endParaRPr sz="1500" i="0" u="none" strike="noStrike" cap="none">
              <a:solidFill>
                <a:schemeClr val="dk1"/>
              </a:solidFill>
              <a:latin typeface="Ubuntu"/>
              <a:ea typeface="Ubuntu"/>
              <a:cs typeface="Ubuntu"/>
              <a:sym typeface="Ubuntu"/>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36</Slides>
  <Notes>36</Notes>
  <HiddenSlides>0</HiddenSlide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modified xsi:type="dcterms:W3CDTF">2026-05-31T16:18:38Z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55b6ed3-49d9-4c8b-b721-6e88a1f26c44_Enabled">
    <vt:lpwstr>true</vt:lpwstr>
  </property>
  <property fmtid="{D5CDD505-2E9C-101B-9397-08002B2CF9AE}" pid="3" name="MSIP_Label_055b6ed3-49d9-4c8b-b721-6e88a1f26c44_SetDate">
    <vt:lpwstr>2026-05-31T16:18:38Z</vt:lpwstr>
  </property>
  <property fmtid="{D5CDD505-2E9C-101B-9397-08002B2CF9AE}" pid="4" name="MSIP_Label_055b6ed3-49d9-4c8b-b721-6e88a1f26c44_Method">
    <vt:lpwstr>Standard</vt:lpwstr>
  </property>
  <property fmtid="{D5CDD505-2E9C-101B-9397-08002B2CF9AE}" pid="5" name="MSIP_Label_055b6ed3-49d9-4c8b-b721-6e88a1f26c44_Name">
    <vt:lpwstr>Internal or Private Data</vt:lpwstr>
  </property>
  <property fmtid="{D5CDD505-2E9C-101B-9397-08002B2CF9AE}" pid="6" name="MSIP_Label_055b6ed3-49d9-4c8b-b721-6e88a1f26c44_SiteId">
    <vt:lpwstr>ac79e5a8-e0e4-434b-a292-2c89b5c28366</vt:lpwstr>
  </property>
  <property fmtid="{D5CDD505-2E9C-101B-9397-08002B2CF9AE}" pid="7" name="MSIP_Label_055b6ed3-49d9-4c8b-b721-6e88a1f26c44_ActionId">
    <vt:lpwstr>8127d8ab-468e-414b-8f45-f08aab66b7d7</vt:lpwstr>
  </property>
  <property fmtid="{D5CDD505-2E9C-101B-9397-08002B2CF9AE}" pid="8" name="MSIP_Label_055b6ed3-49d9-4c8b-b721-6e88a1f26c44_ContentBits">
    <vt:lpwstr>2</vt:lpwstr>
  </property>
  <property fmtid="{D5CDD505-2E9C-101B-9397-08002B2CF9AE}" pid="9" name="MSIP_Label_055b6ed3-49d9-4c8b-b721-6e88a1f26c44_Tag">
    <vt:lpwstr>10, 3, 0, 2</vt:lpwstr>
  </property>
  <property fmtid="{D5CDD505-2E9C-101B-9397-08002B2CF9AE}" pid="10" name="ClassificationContentMarkingFooterLocations">
    <vt:lpwstr>Office Theme:3</vt:lpwstr>
  </property>
  <property fmtid="{D5CDD505-2E9C-101B-9397-08002B2CF9AE}" pid="11" name="ClassificationContentMarkingFooterText">
    <vt:lpwstr>FIU - Internal Data</vt:lpwstr>
  </property>
</Properties>
</file>