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4"/>
    <p:sldMasterId id="2147483737" r:id="rId5"/>
    <p:sldMasterId id="2147483732" r:id="rId6"/>
    <p:sldMasterId id="2147483742" r:id="rId7"/>
    <p:sldMasterId id="2147483729" r:id="rId8"/>
    <p:sldMasterId id="2147483724" r:id="rId9"/>
  </p:sldMasterIdLst>
  <p:notesMasterIdLst>
    <p:notesMasterId r:id="rId22"/>
  </p:notesMasterIdLst>
  <p:handoutMasterIdLst>
    <p:handoutMasterId r:id="rId23"/>
  </p:handoutMasterIdLst>
  <p:sldIdLst>
    <p:sldId id="451" r:id="rId10"/>
    <p:sldId id="473" r:id="rId11"/>
    <p:sldId id="461" r:id="rId12"/>
    <p:sldId id="425" r:id="rId13"/>
    <p:sldId id="464" r:id="rId14"/>
    <p:sldId id="426" r:id="rId15"/>
    <p:sldId id="460" r:id="rId16"/>
    <p:sldId id="427" r:id="rId17"/>
    <p:sldId id="472" r:id="rId18"/>
    <p:sldId id="431" r:id="rId19"/>
    <p:sldId id="438" r:id="rId20"/>
    <p:sldId id="44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vers, Lee" initials="RL" lastIdx="3" clrIdx="0">
    <p:extLst>
      <p:ext uri="{19B8F6BF-5375-455C-9EA6-DF929625EA0E}">
        <p15:presenceInfo xmlns:p15="http://schemas.microsoft.com/office/powerpoint/2012/main" userId="S-1-5-21-1060284298-764733703-725345543-339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2409C"/>
    <a:srgbClr val="01B2E8"/>
    <a:srgbClr val="008BC8"/>
    <a:srgbClr val="003DA5"/>
    <a:srgbClr val="0062A8"/>
    <a:srgbClr val="060606"/>
    <a:srgbClr val="1576BD"/>
    <a:srgbClr val="0065A2"/>
    <a:srgbClr val="14A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-948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423BF8-DF2F-417D-99FF-568B9EA494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3DE8D8-93F2-477D-B3DF-247C8A2140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8960BF-3611-4905-AC6A-C7CDB9E317BE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91461-FA0F-4C33-BA2B-39A2BA44A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7C263-C504-45B8-9945-1AAF2348C6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E55EF-67A0-4554-9F08-78B76CA77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58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E940F-5DD9-41B6-AE3D-9B31B7C4A5F0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DBFC0-96C0-43E6-A899-3FDA858CB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952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0E350-2048-FB69-B42A-29FA6344F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DB439A-9520-DE67-0547-13934C2B1A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B6EBE4-26F0-612B-F983-AA06ED266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Fulbright Specialists – </a:t>
            </a:r>
            <a:r>
              <a:rPr lang="en-US" dirty="0"/>
              <a:t>Amirah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916FD-D96C-96AB-F49D-ADD84C892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DBFC0-96C0-43E6-A899-3FDA858CBC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1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DBFC0-96C0-43E6-A899-3FDA858CBC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7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319EF-CF40-459D-918F-E0AD430F7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96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319EF-CF40-459D-918F-E0AD430F7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76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Fulbright Specialists – Amirah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DBFC0-96C0-43E6-A899-3FDA858CBC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49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6BBCC-22B4-8016-C44F-AB5ED9997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8132DD-69BD-FC8D-8B5B-B87186538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B9D609-EE92-3A92-5939-3C1AFB2C0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Fulbright Specialists – Amirah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E9CC2-12BF-EC95-5CBD-A9AAAF4D1D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DBFC0-96C0-43E6-A899-3FDA858CBC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35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1BA8-66E5-4658-8180-D555E4399B1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92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319EF-CF40-459D-918F-E0AD430F77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131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B81BA8-66E5-4658-8180-D555E4399B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892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1923-9CAA-4719-B27F-68AC5A40A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1431925"/>
            <a:ext cx="10706100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>
                <a:solidFill>
                  <a:srgbClr val="205E9F"/>
                </a:solidFill>
                <a:latin typeface="Mark OT Book" panose="020B06040202010101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2334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4237-D88F-4534-BCF7-3BBF9032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24" y="365125"/>
            <a:ext cx="11277600" cy="1325563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91200-D093-4C87-97FC-6CA0F93B0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3" y="1825625"/>
            <a:ext cx="11277599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7995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1923-9CAA-4719-B27F-68AC5A40A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1431925"/>
            <a:ext cx="10706100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>
                <a:solidFill>
                  <a:srgbClr val="205E9F"/>
                </a:solidFill>
                <a:latin typeface="Mark OT Book" panose="020B06040202010101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5899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>
            <a:extLst>
              <a:ext uri="{FF2B5EF4-FFF2-40B4-BE49-F238E27FC236}">
                <a16:creationId xmlns:a16="http://schemas.microsoft.com/office/drawing/2014/main" id="{4F2734DE-443D-41EC-B9F8-6184F56D7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977900"/>
            <a:ext cx="11201400" cy="801688"/>
          </a:xfrm>
          <a:prstGeom prst="rect">
            <a:avLst/>
          </a:prstGeom>
        </p:spPr>
        <p:txBody>
          <a:bodyPr anchor="ctr"/>
          <a:lstStyle>
            <a:lvl1pPr algn="l">
              <a:defRPr lang="en-US" sz="3600" dirty="0">
                <a:solidFill>
                  <a:srgbClr val="205E9F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19B4CFF-86D7-43F5-884E-C84141021F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8000" y="1879600"/>
            <a:ext cx="11201400" cy="3873500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10000"/>
              </a:lnSpc>
              <a:spcBef>
                <a:spcPts val="600"/>
              </a:spcBef>
              <a:defRPr sz="2400">
                <a:solidFill>
                  <a:schemeClr val="tx1"/>
                </a:solidFill>
                <a:latin typeface="Mark OT Book" panose="020B0604020201010104" pitchFamily="34" charset="0"/>
              </a:defRPr>
            </a:lvl1pPr>
            <a:lvl2pPr marL="457200" indent="-274320">
              <a:lnSpc>
                <a:spcPct val="110000"/>
              </a:lnSpc>
              <a:spcBef>
                <a:spcPts val="600"/>
              </a:spcBef>
              <a:defRPr sz="2000">
                <a:solidFill>
                  <a:schemeClr val="tx1"/>
                </a:solidFill>
                <a:latin typeface="Mark OT Book" panose="020B0604020201010104" pitchFamily="34" charset="0"/>
              </a:defRPr>
            </a:lvl2pPr>
            <a:lvl3pPr marL="640080" indent="-182880">
              <a:lnSpc>
                <a:spcPct val="110000"/>
              </a:lnSpc>
              <a:spcBef>
                <a:spcPts val="600"/>
              </a:spcBef>
              <a:defRPr sz="1800">
                <a:solidFill>
                  <a:schemeClr val="tx1"/>
                </a:solidFill>
                <a:latin typeface="Mark OT Book" panose="020B0604020201010104" pitchFamily="34" charset="0"/>
              </a:defRPr>
            </a:lvl3pPr>
            <a:lvl4pPr marL="822960" indent="-182880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tx1"/>
                </a:solidFill>
                <a:latin typeface="Mark OT Book" panose="020B0604020201010104" pitchFamily="34" charset="0"/>
              </a:defRPr>
            </a:lvl4pPr>
            <a:lvl5pPr marL="1097280" indent="-182880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tx1"/>
                </a:solidFill>
                <a:latin typeface="Mark OT Book" panose="020B06040202010101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4121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5531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26F36-FFE9-4B17-9BB8-8CB0BFB7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76" y="365125"/>
            <a:ext cx="11225046" cy="1325563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64F01-0404-4D51-B3F8-241363D432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476" y="1825625"/>
            <a:ext cx="5536324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3E134A-E96F-4FDD-8F62-8F3353F2C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36323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7828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-1076561164,&quot;Placement&quot;:&quot;Footer&quot;}">
            <a:extLst>
              <a:ext uri="{FF2B5EF4-FFF2-40B4-BE49-F238E27FC236}">
                <a16:creationId xmlns:a16="http://schemas.microsoft.com/office/drawing/2014/main" id="{4A0C14C4-359D-41F0-BCDA-CE31BBA638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57781"/>
            <a:ext cx="8969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1351176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-1076561164,&quot;Placement&quot;:&quot;Footer&quot;}">
            <a:extLst>
              <a:ext uri="{FF2B5EF4-FFF2-40B4-BE49-F238E27FC236}">
                <a16:creationId xmlns:a16="http://schemas.microsoft.com/office/drawing/2014/main" id="{4A0C14C4-359D-41F0-BCDA-CE31BBA638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57781"/>
            <a:ext cx="8969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1901786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-1076561164,&quot;Placement&quot;:&quot;Footer&quot;}">
            <a:extLst>
              <a:ext uri="{FF2B5EF4-FFF2-40B4-BE49-F238E27FC236}">
                <a16:creationId xmlns:a16="http://schemas.microsoft.com/office/drawing/2014/main" id="{4A0C14C4-359D-41F0-BCDA-CE31BBA638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57781"/>
            <a:ext cx="8969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491300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-1076561164,&quot;Placement&quot;:&quot;Footer&quot;}">
            <a:extLst>
              <a:ext uri="{FF2B5EF4-FFF2-40B4-BE49-F238E27FC236}">
                <a16:creationId xmlns:a16="http://schemas.microsoft.com/office/drawing/2014/main" id="{4A0C14C4-359D-41F0-BCDA-CE31BBA638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57781"/>
            <a:ext cx="8969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9418888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-1076561164,&quot;Placement&quot;:&quot;Footer&quot;}">
            <a:extLst>
              <a:ext uri="{FF2B5EF4-FFF2-40B4-BE49-F238E27FC236}">
                <a16:creationId xmlns:a16="http://schemas.microsoft.com/office/drawing/2014/main" id="{4A0C14C4-359D-41F0-BCDA-CE31BBA638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57781"/>
            <a:ext cx="8969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1750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>
            <a:extLst>
              <a:ext uri="{FF2B5EF4-FFF2-40B4-BE49-F238E27FC236}">
                <a16:creationId xmlns:a16="http://schemas.microsoft.com/office/drawing/2014/main" id="{4F2734DE-443D-41EC-B9F8-6184F56D7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977900"/>
            <a:ext cx="11201400" cy="801688"/>
          </a:xfrm>
          <a:prstGeom prst="rect">
            <a:avLst/>
          </a:prstGeom>
        </p:spPr>
        <p:txBody>
          <a:bodyPr anchor="ctr"/>
          <a:lstStyle>
            <a:lvl1pPr algn="l">
              <a:defRPr lang="en-US" sz="3600" dirty="0">
                <a:solidFill>
                  <a:srgbClr val="205E9F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19B4CFF-86D7-43F5-884E-C84141021F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8000" y="1879600"/>
            <a:ext cx="11201400" cy="3873500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10000"/>
              </a:lnSpc>
              <a:spcBef>
                <a:spcPts val="600"/>
              </a:spcBef>
              <a:defRPr sz="2400">
                <a:solidFill>
                  <a:schemeClr val="tx1"/>
                </a:solidFill>
                <a:latin typeface="Mark OT Book" panose="020B0604020201010104" pitchFamily="34" charset="0"/>
              </a:defRPr>
            </a:lvl1pPr>
            <a:lvl2pPr marL="457200" indent="-274320">
              <a:lnSpc>
                <a:spcPct val="110000"/>
              </a:lnSpc>
              <a:spcBef>
                <a:spcPts val="600"/>
              </a:spcBef>
              <a:defRPr sz="2000">
                <a:solidFill>
                  <a:schemeClr val="tx1"/>
                </a:solidFill>
                <a:latin typeface="Mark OT Book" panose="020B0604020201010104" pitchFamily="34" charset="0"/>
              </a:defRPr>
            </a:lvl2pPr>
            <a:lvl3pPr marL="640080" indent="-182880">
              <a:lnSpc>
                <a:spcPct val="110000"/>
              </a:lnSpc>
              <a:spcBef>
                <a:spcPts val="600"/>
              </a:spcBef>
              <a:defRPr sz="1800">
                <a:solidFill>
                  <a:schemeClr val="tx1"/>
                </a:solidFill>
                <a:latin typeface="Mark OT Book" panose="020B0604020201010104" pitchFamily="34" charset="0"/>
              </a:defRPr>
            </a:lvl3pPr>
            <a:lvl4pPr marL="822960" indent="-182880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tx1"/>
                </a:solidFill>
                <a:latin typeface="Mark OT Book" panose="020B0604020201010104" pitchFamily="34" charset="0"/>
              </a:defRPr>
            </a:lvl4pPr>
            <a:lvl5pPr marL="1097280" indent="-182880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tx1"/>
                </a:solidFill>
                <a:latin typeface="Mark OT Book" panose="020B06040202010101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7368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-1076561164,&quot;Placement&quot;:&quot;Footer&quot;}">
            <a:extLst>
              <a:ext uri="{FF2B5EF4-FFF2-40B4-BE49-F238E27FC236}">
                <a16:creationId xmlns:a16="http://schemas.microsoft.com/office/drawing/2014/main" id="{4A0C14C4-359D-41F0-BCDA-CE31BBA638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57781"/>
            <a:ext cx="8969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40494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93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26F36-FFE9-4B17-9BB8-8CB0BFB7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76" y="365125"/>
            <a:ext cx="11225046" cy="1325563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64F01-0404-4D51-B3F8-241363D432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476" y="1825625"/>
            <a:ext cx="5536324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3E134A-E96F-4FDD-8F62-8F3353F2C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36323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441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4237-D88F-4534-BCF7-3BBF9032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24" y="365125"/>
            <a:ext cx="11277600" cy="1325563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91200-D093-4C87-97FC-6CA0F93B0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3" y="1825625"/>
            <a:ext cx="11277599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406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1923-9CAA-4719-B27F-68AC5A40A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1431925"/>
            <a:ext cx="10706100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>
                <a:solidFill>
                  <a:srgbClr val="205E9F"/>
                </a:solidFill>
                <a:latin typeface="Mark OT Book" panose="020B06040202010101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337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>
            <a:extLst>
              <a:ext uri="{FF2B5EF4-FFF2-40B4-BE49-F238E27FC236}">
                <a16:creationId xmlns:a16="http://schemas.microsoft.com/office/drawing/2014/main" id="{4F2734DE-443D-41EC-B9F8-6184F56D7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977900"/>
            <a:ext cx="11201400" cy="801688"/>
          </a:xfrm>
          <a:prstGeom prst="rect">
            <a:avLst/>
          </a:prstGeom>
        </p:spPr>
        <p:txBody>
          <a:bodyPr anchor="ctr"/>
          <a:lstStyle>
            <a:lvl1pPr algn="l">
              <a:defRPr lang="en-US" sz="3600" dirty="0">
                <a:solidFill>
                  <a:srgbClr val="205E9F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19B4CFF-86D7-43F5-884E-C84141021F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8000" y="1879600"/>
            <a:ext cx="11201400" cy="3873500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10000"/>
              </a:lnSpc>
              <a:spcBef>
                <a:spcPts val="600"/>
              </a:spcBef>
              <a:defRPr sz="2400">
                <a:solidFill>
                  <a:schemeClr val="tx1"/>
                </a:solidFill>
                <a:latin typeface="Mark OT Book" panose="020B0604020201010104" pitchFamily="34" charset="0"/>
              </a:defRPr>
            </a:lvl1pPr>
            <a:lvl2pPr marL="457200" indent="-274320">
              <a:lnSpc>
                <a:spcPct val="110000"/>
              </a:lnSpc>
              <a:spcBef>
                <a:spcPts val="600"/>
              </a:spcBef>
              <a:defRPr sz="2000">
                <a:solidFill>
                  <a:schemeClr val="tx1"/>
                </a:solidFill>
                <a:latin typeface="Mark OT Book" panose="020B0604020201010104" pitchFamily="34" charset="0"/>
              </a:defRPr>
            </a:lvl2pPr>
            <a:lvl3pPr marL="640080" indent="-182880">
              <a:lnSpc>
                <a:spcPct val="110000"/>
              </a:lnSpc>
              <a:spcBef>
                <a:spcPts val="600"/>
              </a:spcBef>
              <a:defRPr sz="1800">
                <a:solidFill>
                  <a:schemeClr val="tx1"/>
                </a:solidFill>
                <a:latin typeface="Mark OT Book" panose="020B0604020201010104" pitchFamily="34" charset="0"/>
              </a:defRPr>
            </a:lvl3pPr>
            <a:lvl4pPr marL="822960" indent="-182880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tx1"/>
                </a:solidFill>
                <a:latin typeface="Mark OT Book" panose="020B0604020201010104" pitchFamily="34" charset="0"/>
              </a:defRPr>
            </a:lvl4pPr>
            <a:lvl5pPr marL="1097280" indent="-182880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tx1"/>
                </a:solidFill>
                <a:latin typeface="Mark OT Book" panose="020B06040202010101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316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864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26F36-FFE9-4B17-9BB8-8CB0BFB7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76" y="365125"/>
            <a:ext cx="11225046" cy="1325563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64F01-0404-4D51-B3F8-241363D432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476" y="1825625"/>
            <a:ext cx="5536324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3E134A-E96F-4FDD-8F62-8F3353F2C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36323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921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heme" Target="../theme/theme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heme" Target="../theme/theme6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"/>
          <a:stretch>
            <a:fillRect/>
          </a:stretch>
        </p:blipFill>
        <p:spPr bwMode="auto">
          <a:xfrm>
            <a:off x="5514975" y="1"/>
            <a:ext cx="6692900" cy="65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0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73038"/>
            <a:ext cx="113157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59B051-6EB6-4B96-BA33-9240DD82063E}"/>
              </a:ext>
            </a:extLst>
          </p:cNvPr>
          <p:cNvSpPr/>
          <p:nvPr userDrawn="1"/>
        </p:nvSpPr>
        <p:spPr>
          <a:xfrm>
            <a:off x="245269" y="100013"/>
            <a:ext cx="797719" cy="735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7C09BD-DD33-4941-8845-D6D5A1F2CCE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9" y="136922"/>
            <a:ext cx="588168" cy="588168"/>
          </a:xfrm>
          <a:prstGeom prst="ellipse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F109D8-A846-4E2B-A061-A2D12BE9A5A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943599"/>
            <a:ext cx="12191998" cy="9143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C55084-FBE1-0019-E07D-7C8C58BFA70C}"/>
              </a:ext>
            </a:extLst>
          </p:cNvPr>
          <p:cNvSpPr/>
          <p:nvPr userDrawn="1"/>
        </p:nvSpPr>
        <p:spPr>
          <a:xfrm>
            <a:off x="10334625" y="333375"/>
            <a:ext cx="1343025" cy="171450"/>
          </a:xfrm>
          <a:prstGeom prst="rect">
            <a:avLst/>
          </a:prstGeom>
          <a:solidFill>
            <a:srgbClr val="008BC8"/>
          </a:solidFill>
          <a:ln>
            <a:solidFill>
              <a:srgbClr val="008BC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04753-0D03-2BFE-FBDD-F5DBE9BBA835}"/>
              </a:ext>
            </a:extLst>
          </p:cNvPr>
          <p:cNvSpPr txBox="1"/>
          <p:nvPr userDrawn="1"/>
        </p:nvSpPr>
        <p:spPr>
          <a:xfrm>
            <a:off x="9785785" y="292506"/>
            <a:ext cx="1891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spc="20" baseline="0" dirty="0">
                <a:solidFill>
                  <a:schemeClr val="bg1"/>
                </a:solidFill>
                <a:latin typeface="Montserrat" panose="00000500000000000000" pitchFamily="2" charset="0"/>
              </a:rPr>
              <a:t>fulbrightprogram.org</a:t>
            </a:r>
          </a:p>
        </p:txBody>
      </p:sp>
    </p:spTree>
    <p:extLst>
      <p:ext uri="{BB962C8B-B14F-4D97-AF65-F5344CB8AC3E}">
        <p14:creationId xmlns:p14="http://schemas.microsoft.com/office/powerpoint/2010/main" val="209781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27" r:id="rId4"/>
    <p:sldLayoutId id="2147483728" r:id="rId5"/>
  </p:sldLayoutIdLst>
  <p:txStyles>
    <p:titleStyle>
      <a:lvl1pPr algn="ctr" defTabSz="228600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2pPr>
      <a:lvl3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3pPr>
      <a:lvl4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4pPr>
      <a:lvl5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71450" indent="-17145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"/>
          <a:stretch>
            <a:fillRect/>
          </a:stretch>
        </p:blipFill>
        <p:spPr bwMode="auto">
          <a:xfrm>
            <a:off x="5514975" y="1"/>
            <a:ext cx="6692900" cy="65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0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96906"/>
            <a:ext cx="113157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59B051-6EB6-4B96-BA33-9240DD82063E}"/>
              </a:ext>
            </a:extLst>
          </p:cNvPr>
          <p:cNvSpPr/>
          <p:nvPr userDrawn="1"/>
        </p:nvSpPr>
        <p:spPr>
          <a:xfrm>
            <a:off x="245269" y="100013"/>
            <a:ext cx="797719" cy="735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F109D8-A846-4E2B-A061-A2D12BE9A5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5943599"/>
            <a:ext cx="12191986" cy="9143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C55084-FBE1-0019-E07D-7C8C58BFA70C}"/>
              </a:ext>
            </a:extLst>
          </p:cNvPr>
          <p:cNvSpPr/>
          <p:nvPr userDrawn="1"/>
        </p:nvSpPr>
        <p:spPr>
          <a:xfrm>
            <a:off x="10334625" y="333375"/>
            <a:ext cx="1343025" cy="171450"/>
          </a:xfrm>
          <a:prstGeom prst="rect">
            <a:avLst/>
          </a:prstGeom>
          <a:solidFill>
            <a:srgbClr val="008BC8"/>
          </a:solidFill>
          <a:ln>
            <a:solidFill>
              <a:srgbClr val="008BC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7372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04753-0D03-2BFE-FBDD-F5DBE9BBA835}"/>
              </a:ext>
            </a:extLst>
          </p:cNvPr>
          <p:cNvSpPr txBox="1"/>
          <p:nvPr userDrawn="1"/>
        </p:nvSpPr>
        <p:spPr>
          <a:xfrm>
            <a:off x="9692217" y="321931"/>
            <a:ext cx="1891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fulbrightprogram.org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006C4D-6F64-314E-2E5C-E6B4E17FD6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69" y="101192"/>
            <a:ext cx="720012" cy="71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2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5" r:id="rId5"/>
  </p:sldLayoutIdLst>
  <p:txStyles>
    <p:titleStyle>
      <a:lvl1pPr algn="ctr" defTabSz="228600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2pPr>
      <a:lvl3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3pPr>
      <a:lvl4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4pPr>
      <a:lvl5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71450" indent="-17145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"/>
          <a:stretch>
            <a:fillRect/>
          </a:stretch>
        </p:blipFill>
        <p:spPr bwMode="auto">
          <a:xfrm>
            <a:off x="5514975" y="1"/>
            <a:ext cx="6692900" cy="65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0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96906"/>
            <a:ext cx="113157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59B051-6EB6-4B96-BA33-9240DD82063E}"/>
              </a:ext>
            </a:extLst>
          </p:cNvPr>
          <p:cNvSpPr/>
          <p:nvPr userDrawn="1"/>
        </p:nvSpPr>
        <p:spPr>
          <a:xfrm>
            <a:off x="245269" y="100013"/>
            <a:ext cx="797719" cy="735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C55084-FBE1-0019-E07D-7C8C58BFA70C}"/>
              </a:ext>
            </a:extLst>
          </p:cNvPr>
          <p:cNvSpPr/>
          <p:nvPr userDrawn="1"/>
        </p:nvSpPr>
        <p:spPr>
          <a:xfrm>
            <a:off x="10334625" y="333375"/>
            <a:ext cx="1343025" cy="171450"/>
          </a:xfrm>
          <a:prstGeom prst="rect">
            <a:avLst/>
          </a:prstGeom>
          <a:solidFill>
            <a:srgbClr val="008BC8"/>
          </a:solidFill>
          <a:ln>
            <a:solidFill>
              <a:srgbClr val="008BC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04753-0D03-2BFE-FBDD-F5DBE9BBA835}"/>
              </a:ext>
            </a:extLst>
          </p:cNvPr>
          <p:cNvSpPr txBox="1"/>
          <p:nvPr userDrawn="1"/>
        </p:nvSpPr>
        <p:spPr>
          <a:xfrm>
            <a:off x="10115550" y="321932"/>
            <a:ext cx="1891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spc="20" baseline="0" dirty="0">
                <a:solidFill>
                  <a:schemeClr val="bg1"/>
                </a:solidFill>
                <a:latin typeface="Montserrat" panose="00000500000000000000" pitchFamily="2" charset="0"/>
              </a:rPr>
              <a:t>fulbrightprogram.org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006C4D-6F64-314E-2E5C-E6B4E17FD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69" y="101192"/>
            <a:ext cx="720012" cy="7184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7B6C60-1A78-C588-D7EB-EB3E65C4DDB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943599"/>
            <a:ext cx="12191998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21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</p:sldLayoutIdLst>
  <p:txStyles>
    <p:titleStyle>
      <a:lvl1pPr algn="ctr" defTabSz="228600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2pPr>
      <a:lvl3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3pPr>
      <a:lvl4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4pPr>
      <a:lvl5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71450" indent="-17145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Fulbright_Back1.png">
            <a:extLst>
              <a:ext uri="{FF2B5EF4-FFF2-40B4-BE49-F238E27FC236}">
                <a16:creationId xmlns:a16="http://schemas.microsoft.com/office/drawing/2014/main" id="{D310F310-55CD-48F2-BB21-786AE09A2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0480" y="0"/>
            <a:ext cx="122529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D3D02F-3632-479A-8619-4B22013161CA}"/>
              </a:ext>
            </a:extLst>
          </p:cNvPr>
          <p:cNvSpPr txBox="1"/>
          <p:nvPr userDrawn="1"/>
        </p:nvSpPr>
        <p:spPr>
          <a:xfrm>
            <a:off x="6061474" y="6063523"/>
            <a:ext cx="3939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The Fulbright Specialist Program is sponsored by the U.S. Department of State with funding provided by the U.S. Government and is administered by World Learning.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6BB2F2-B41C-1E2D-1884-770EE3917DE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437" y="5798317"/>
            <a:ext cx="838188" cy="8381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FC7CE3E-E28C-A087-501D-C9C361F14D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955" y="6003959"/>
            <a:ext cx="2282633" cy="4269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C30786-D6C9-F265-BEC8-958CCA17F8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654" y="5842185"/>
            <a:ext cx="750452" cy="750452"/>
          </a:xfrm>
          <a:prstGeom prst="rect">
            <a:avLst/>
          </a:prstGeom>
        </p:spPr>
      </p:pic>
      <p:pic>
        <p:nvPicPr>
          <p:cNvPr id="19" name="Picture 18" descr="A flag with stars and stripes&#10;&#10;AI-generated content may be incorrect.">
            <a:extLst>
              <a:ext uri="{FF2B5EF4-FFF2-40B4-BE49-F238E27FC236}">
                <a16:creationId xmlns:a16="http://schemas.microsoft.com/office/drawing/2014/main" id="{725C73C8-C22E-0197-83C0-C69736F10AC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07" y="5998403"/>
            <a:ext cx="831698" cy="43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Fulbright_Back1.png">
            <a:extLst>
              <a:ext uri="{FF2B5EF4-FFF2-40B4-BE49-F238E27FC236}">
                <a16:creationId xmlns:a16="http://schemas.microsoft.com/office/drawing/2014/main" id="{D310F310-55CD-48F2-BB21-786AE09A2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0480" y="0"/>
            <a:ext cx="122529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05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Fulbright_Back1.png">
            <a:extLst>
              <a:ext uri="{FF2B5EF4-FFF2-40B4-BE49-F238E27FC236}">
                <a16:creationId xmlns:a16="http://schemas.microsoft.com/office/drawing/2014/main" id="{D310F310-55CD-48F2-BB21-786AE09A2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0480" y="0"/>
            <a:ext cx="122529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D3D02F-3632-479A-8619-4B22013161CA}"/>
              </a:ext>
            </a:extLst>
          </p:cNvPr>
          <p:cNvSpPr txBox="1"/>
          <p:nvPr userDrawn="1"/>
        </p:nvSpPr>
        <p:spPr>
          <a:xfrm>
            <a:off x="6709727" y="6018593"/>
            <a:ext cx="3939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The Fulbright Specialist Program is sponsored by the U.S. Department of State with funding provided by the U.S. Government and is administered by World Learning.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2A68C4-779E-9E86-CF78-B061D0340CA0}"/>
              </a:ext>
            </a:extLst>
          </p:cNvPr>
          <p:cNvGrpSpPr/>
          <p:nvPr userDrawn="1"/>
        </p:nvGrpSpPr>
        <p:grpSpPr>
          <a:xfrm>
            <a:off x="279107" y="5756633"/>
            <a:ext cx="6106724" cy="831698"/>
            <a:chOff x="279107" y="5756633"/>
            <a:chExt cx="6106724" cy="83169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C9088ED8-A954-427E-AE82-5FFEA4F9AD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590295" y="5925618"/>
              <a:ext cx="2639942" cy="4937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9" name="Picture 3" descr="pasted-image.pdf">
              <a:extLst>
                <a:ext uri="{FF2B5EF4-FFF2-40B4-BE49-F238E27FC236}">
                  <a16:creationId xmlns:a16="http://schemas.microsoft.com/office/drawing/2014/main" id="{9A7AA5C4-A1A4-47C5-B708-79A98B0F01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7248"/>
            <a:stretch>
              <a:fillRect/>
            </a:stretch>
          </p:blipFill>
          <p:spPr bwMode="auto">
            <a:xfrm>
              <a:off x="1434701" y="5807744"/>
              <a:ext cx="831698" cy="7294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5" name="Picture 4" descr="A flag with stars and stripes&#10;&#10;AI-generated content may be incorrect.">
              <a:extLst>
                <a:ext uri="{FF2B5EF4-FFF2-40B4-BE49-F238E27FC236}">
                  <a16:creationId xmlns:a16="http://schemas.microsoft.com/office/drawing/2014/main" id="{725C73C8-C22E-0197-83C0-C69736F10A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07" y="5953474"/>
              <a:ext cx="831698" cy="43801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342A2A3-A083-5B6E-3469-0E714FBFF4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4133" y="5756633"/>
              <a:ext cx="831698" cy="831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741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ulbrightspecialist.worldlearning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g"/><Relationship Id="rId4" Type="http://schemas.openxmlformats.org/officeDocument/2006/relationships/hyperlink" Target="mailto:fulbrightspecialist@worldlearning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6D29F13-81A7-A508-A29B-C08C1B15B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614" y="2052218"/>
            <a:ext cx="9526772" cy="220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9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A453815-96C3-439B-8A4C-B57C9238C554}"/>
              </a:ext>
            </a:extLst>
          </p:cNvPr>
          <p:cNvSpPr txBox="1">
            <a:spLocks/>
          </p:cNvSpPr>
          <p:nvPr/>
        </p:nvSpPr>
        <p:spPr>
          <a:xfrm>
            <a:off x="639424" y="855455"/>
            <a:ext cx="36542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rgbClr val="22409C"/>
                </a:solidFill>
                <a:latin typeface="Montserrat" panose="00000500000000000000" pitchFamily="2" charset="0"/>
              </a:rPr>
              <a:t>Application Components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49EE2-441D-4585-9105-FE04F1187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425" y="2273783"/>
            <a:ext cx="553609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60606"/>
                </a:solidFill>
              </a:rPr>
              <a:t>Required: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60606"/>
                </a:solidFill>
              </a:rPr>
              <a:t>Personal Information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60606"/>
                </a:solidFill>
              </a:rPr>
              <a:t>Education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60606"/>
                </a:solidFill>
              </a:rPr>
              <a:t>Employment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60606"/>
                </a:solidFill>
              </a:rPr>
              <a:t>Resume/CV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60606"/>
                </a:solidFill>
              </a:rPr>
              <a:t>Essays (2)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altLang="en-US" sz="1800" dirty="0">
                <a:solidFill>
                  <a:srgbClr val="060606"/>
                </a:solidFill>
              </a:rPr>
              <a:t>References (3) 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 dirty="0">
                <a:solidFill>
                  <a:srgbClr val="060606"/>
                </a:solidFill>
              </a:rPr>
              <a:t>Optional: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60606"/>
                </a:solidFill>
              </a:rPr>
              <a:t>Geographic Preferences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60606"/>
                </a:solidFill>
              </a:rPr>
              <a:t>Language Skills</a:t>
            </a:r>
          </a:p>
          <a:p>
            <a:endParaRPr lang="en-US" sz="1800" dirty="0">
              <a:solidFill>
                <a:srgbClr val="06060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5500E3-CB73-44C8-98F1-F179CE458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87687" y="855455"/>
            <a:ext cx="7593496" cy="2159566"/>
          </a:xfrm>
          <a:prstGeom prst="rect">
            <a:avLst/>
          </a:prstGeom>
          <a:solidFill>
            <a:srgbClr val="66BB46">
              <a:alpha val="2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060606"/>
                </a:solidFill>
                <a:latin typeface="Montserrat" panose="00000500000000000000" pitchFamily="2" charset="0"/>
              </a:rPr>
              <a:t>Essay One: </a:t>
            </a:r>
            <a:r>
              <a:rPr lang="en-US" dirty="0">
                <a:solidFill>
                  <a:srgbClr val="060606"/>
                </a:solidFill>
                <a:latin typeface="Montserrat" panose="00000500000000000000" pitchFamily="2" charset="0"/>
              </a:rPr>
              <a:t>Please describe why you are interested in serving as a Fulbright Specialist and how your participation would benefit institutions abroad as well as your institution/employer in the U.S.</a:t>
            </a:r>
          </a:p>
          <a:p>
            <a:r>
              <a:rPr lang="en-US" dirty="0">
                <a:solidFill>
                  <a:srgbClr val="060606"/>
                </a:solidFill>
                <a:latin typeface="Montserrat" panose="00000500000000000000" pitchFamily="2" charset="0"/>
              </a:rPr>
              <a:t>Please include specific examples of activities that you may be interested in leading or completing at an institution abroad as part of your program. </a:t>
            </a:r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5C8B74F1-8597-4DAB-A13D-2DE376F2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187687" y="3294546"/>
            <a:ext cx="7726017" cy="2436564"/>
          </a:xfrm>
          <a:prstGeom prst="rect">
            <a:avLst/>
          </a:prstGeom>
          <a:solidFill>
            <a:srgbClr val="66BB46">
              <a:alpha val="21000"/>
            </a:srgbClr>
          </a:solidFill>
          <a:ln>
            <a:noFill/>
          </a:ln>
        </p:spPr>
        <p:txBody>
          <a:bodyPr wrap="square" rtlCol="0">
            <a:spAutoFit/>
          </a:bodyPr>
          <a:lstStyle>
            <a:lvl1pPr marL="171450" indent="-17145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-142875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rgbClr val="060606"/>
                </a:solidFill>
                <a:latin typeface="Montserrat" panose="00000500000000000000" pitchFamily="2" charset="0"/>
              </a:rPr>
              <a:t>Essay Two: </a:t>
            </a: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Please describe any previous experience working in an international environment and why you believe that you would be effective serving as a Fulbright Specialist at institutions abroad.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If you do not have prior experience in an international setting, please describe what strategies you would employ in order to be successful while serving as a Fulbright Specialist in a cross-cultural context.</a:t>
            </a:r>
          </a:p>
        </p:txBody>
      </p:sp>
    </p:spTree>
    <p:extLst>
      <p:ext uri="{BB962C8B-B14F-4D97-AF65-F5344CB8AC3E}">
        <p14:creationId xmlns:p14="http://schemas.microsoft.com/office/powerpoint/2010/main" val="1742272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70" y="785098"/>
            <a:ext cx="12060936" cy="1196975"/>
          </a:xfrm>
        </p:spPr>
        <p:txBody>
          <a:bodyPr/>
          <a:lstStyle/>
          <a:p>
            <a:r>
              <a:rPr lang="en-US" sz="3500" b="1" dirty="0">
                <a:solidFill>
                  <a:srgbClr val="003DA5"/>
                </a:solidFill>
                <a:latin typeface="Montserrat" panose="00000500000000000000" pitchFamily="2" charset="0"/>
              </a:rPr>
              <a:t>What’s Next? Identifying an Institution Abroad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224E8-CA2E-4C44-B61B-0A47EB87F71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15963" y="2789238"/>
            <a:ext cx="11476037" cy="3395662"/>
          </a:xfrm>
        </p:spPr>
        <p:txBody>
          <a:bodyPr>
            <a:noAutofit/>
          </a:bodyPr>
          <a:lstStyle/>
          <a:p>
            <a:pPr marL="228600" lvl="1" indent="0">
              <a:buNone/>
            </a:pPr>
            <a:endParaRPr lang="en-US" sz="2000" dirty="0">
              <a:latin typeface="Montserrat" panose="00000500000000000000" pitchFamily="2" charset="0"/>
            </a:endParaRPr>
          </a:p>
          <a:p>
            <a:endParaRPr lang="en-US" sz="2000" dirty="0">
              <a:latin typeface="Montserrat" panose="00000500000000000000" pitchFamily="2" charset="0"/>
            </a:endParaRPr>
          </a:p>
          <a:p>
            <a:endParaRPr lang="en-US" sz="2000" dirty="0">
              <a:latin typeface="Montserrat" panose="00000500000000000000" pitchFamily="2" charset="0"/>
            </a:endParaRPr>
          </a:p>
          <a:p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19AAA7-4434-6255-C572-82581CF4B196}"/>
              </a:ext>
            </a:extLst>
          </p:cNvPr>
          <p:cNvSpPr txBox="1"/>
          <p:nvPr/>
        </p:nvSpPr>
        <p:spPr>
          <a:xfrm>
            <a:off x="597715" y="2301969"/>
            <a:ext cx="504413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During </a:t>
            </a: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your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 Roster tenure, </a:t>
            </a: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you can view available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‘open’ projects across all disciplines. </a:t>
            </a: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These are shared on a rolling basis.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solidFill>
                <a:prstClr val="black"/>
              </a:solidFill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You need to submit a short (300 word) </a:t>
            </a: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Statement of Interest and Resume/CV to be considered for an open project.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Receiving institution reviews a list of qualified candidates and selects a finalist, with whom they </a:t>
            </a: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conduct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 a follow-up interview.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8E0841-1008-7154-415A-9E0AF9495F5E}"/>
              </a:ext>
            </a:extLst>
          </p:cNvPr>
          <p:cNvSpPr txBox="1"/>
          <p:nvPr/>
        </p:nvSpPr>
        <p:spPr>
          <a:xfrm>
            <a:off x="5950588" y="2277763"/>
            <a:ext cx="582035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Roster candidates can do outreach to identify an institution to nominate them for a project; the institution must lead proposal development and submission.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If a project </a:t>
            </a: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with a nomination is selected, World Learning will offer that individual the first opportunity to accept the nomination.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Nomination </a:t>
            </a:r>
            <a:r>
              <a:rPr lang="en-US" sz="1700" i="1" dirty="0">
                <a:solidFill>
                  <a:prstClr val="black"/>
                </a:solidFill>
                <a:latin typeface="Montserrat" panose="00000500000000000000" pitchFamily="2" charset="0"/>
              </a:rPr>
              <a:t>does not </a:t>
            </a:r>
            <a:r>
              <a:rPr lang="en-US" sz="1700" dirty="0">
                <a:solidFill>
                  <a:prstClr val="black"/>
                </a:solidFill>
                <a:latin typeface="Montserrat" panose="00000500000000000000" pitchFamily="2" charset="0"/>
              </a:rPr>
              <a:t>guarantee someone is matched to a project. One must still meet all eligibility criteria, including placement on the Roster and meeting all waiting periods.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solidFill>
                <a:prstClr val="black"/>
              </a:solidFill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solidFill>
                <a:prstClr val="black"/>
              </a:solidFill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B6DB48-35ED-548D-924B-E864D1B6FC29}"/>
              </a:ext>
            </a:extLst>
          </p:cNvPr>
          <p:cNvSpPr txBox="1"/>
          <p:nvPr/>
        </p:nvSpPr>
        <p:spPr>
          <a:xfrm>
            <a:off x="597715" y="1521654"/>
            <a:ext cx="1184940" cy="584775"/>
          </a:xfrm>
          <a:prstGeom prst="rect">
            <a:avLst/>
          </a:prstGeom>
          <a:solidFill>
            <a:srgbClr val="008BC8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OPEN </a:t>
            </a:r>
          </a:p>
          <a:p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6DFD05-6D15-6F49-0134-653CD512E7D5}"/>
              </a:ext>
            </a:extLst>
          </p:cNvPr>
          <p:cNvSpPr txBox="1"/>
          <p:nvPr/>
        </p:nvSpPr>
        <p:spPr>
          <a:xfrm>
            <a:off x="1754058" y="1521654"/>
            <a:ext cx="36978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Montserrat" panose="00000500000000000000" pitchFamily="2" charset="0"/>
              </a:rPr>
              <a:t>Institution is open to a range of candidates from the Roster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D40DF0-693A-8E30-301D-E1A08EF07D12}"/>
              </a:ext>
            </a:extLst>
          </p:cNvPr>
          <p:cNvSpPr txBox="1"/>
          <p:nvPr/>
        </p:nvSpPr>
        <p:spPr>
          <a:xfrm>
            <a:off x="6032338" y="1521654"/>
            <a:ext cx="1184940" cy="584775"/>
          </a:xfrm>
          <a:prstGeom prst="rect">
            <a:avLst/>
          </a:prstGeom>
          <a:solidFill>
            <a:srgbClr val="008BC8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NAMED</a:t>
            </a:r>
          </a:p>
          <a:p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E6D649-900E-D11E-9B1B-FA7AB05860A6}"/>
              </a:ext>
            </a:extLst>
          </p:cNvPr>
          <p:cNvSpPr txBox="1"/>
          <p:nvPr/>
        </p:nvSpPr>
        <p:spPr>
          <a:xfrm>
            <a:off x="7188682" y="1521654"/>
            <a:ext cx="426875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Montserrat" panose="00000500000000000000" pitchFamily="2" charset="0"/>
              </a:rPr>
              <a:t>Institution has nominated a specific  individual as the preferred Specialist</a:t>
            </a:r>
          </a:p>
        </p:txBody>
      </p:sp>
    </p:spTree>
    <p:extLst>
      <p:ext uri="{BB962C8B-B14F-4D97-AF65-F5344CB8AC3E}">
        <p14:creationId xmlns:p14="http://schemas.microsoft.com/office/powerpoint/2010/main" val="1983158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5862B10-2111-A179-9C99-99D71AF4A468}"/>
              </a:ext>
            </a:extLst>
          </p:cNvPr>
          <p:cNvSpPr txBox="1">
            <a:spLocks/>
          </p:cNvSpPr>
          <p:nvPr/>
        </p:nvSpPr>
        <p:spPr>
          <a:xfrm>
            <a:off x="899780" y="826277"/>
            <a:ext cx="10560049" cy="801688"/>
          </a:xfrm>
        </p:spPr>
        <p:txBody>
          <a:bodyPr/>
          <a:lstStyle>
            <a:lvl1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228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2409C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Next Steps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80CAD5-596C-A4B6-1DFE-39B56B4C06C1}"/>
              </a:ext>
            </a:extLst>
          </p:cNvPr>
          <p:cNvSpPr txBox="1">
            <a:spLocks/>
          </p:cNvSpPr>
          <p:nvPr/>
        </p:nvSpPr>
        <p:spPr>
          <a:xfrm>
            <a:off x="4922875" y="1627965"/>
            <a:ext cx="6936894" cy="3873500"/>
          </a:xfrm>
          <a:prstGeom prst="rect">
            <a:avLst/>
          </a:prstGeom>
        </p:spPr>
        <p:txBody>
          <a:bodyPr/>
          <a:lstStyle>
            <a:lvl1pPr marL="171450" indent="-17145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-142875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Refer to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409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fulbrightspecialist.worldlearning.org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409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409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457200" marR="0" lvl="0" indent="-28575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Review eligibility criteria and U.S. application deadlines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457200" marR="0" lvl="0" indent="-28575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View recorded information sessions featuring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alumni    or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join an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Ask a Program Officer</a:t>
            </a: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event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457200" marR="0" lvl="0" indent="-28575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Identify alumni through the Alumni Directory</a:t>
            </a:r>
          </a:p>
          <a:p>
            <a:pPr marL="457200" indent="-285750">
              <a:spcAft>
                <a:spcPts val="300"/>
              </a:spcAft>
              <a:defRPr/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Start your application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2A8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Questions? Email us at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  <a:hlinkClick r:id="rId4"/>
              </a:rPr>
              <a:t>fulbrightspecialist@worldlearning.org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171450" marR="0" lvl="0" indent="-171450" algn="l" defTabSz="2286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7372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E5BF42-A750-39DB-F869-CB0D8AD08BFC}"/>
              </a:ext>
            </a:extLst>
          </p:cNvPr>
          <p:cNvSpPr txBox="1"/>
          <p:nvPr/>
        </p:nvSpPr>
        <p:spPr>
          <a:xfrm>
            <a:off x="535780" y="5009022"/>
            <a:ext cx="40484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i="1" dirty="0">
                <a:solidFill>
                  <a:srgbClr val="707372"/>
                </a:solidFill>
                <a:latin typeface="Montserrat" panose="00000500000000000000" pitchFamily="2" charset="0"/>
              </a:rPr>
              <a:t>William Butler, Capitol Technology University</a:t>
            </a:r>
            <a:endParaRPr kumimoji="0" lang="en-US" sz="1300" b="0" i="1" u="none" strike="noStrike" kern="1200" cap="none" spc="0" normalizeH="0" baseline="0" noProof="0" dirty="0">
              <a:ln>
                <a:noFill/>
              </a:ln>
              <a:solidFill>
                <a:srgbClr val="707372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707372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Fulbright Specialist to Kosovo</a:t>
            </a:r>
            <a:endParaRPr lang="en-US" sz="1300" i="1" dirty="0">
              <a:solidFill>
                <a:srgbClr val="707372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130B6B-AEF9-9E93-149D-162C490D26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732171" y="1405203"/>
            <a:ext cx="3513353" cy="351335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32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949615-4E77-EDF3-5F46-4EF76FE5E8B7}"/>
              </a:ext>
            </a:extLst>
          </p:cNvPr>
          <p:cNvSpPr txBox="1"/>
          <p:nvPr/>
        </p:nvSpPr>
        <p:spPr>
          <a:xfrm>
            <a:off x="833628" y="1685282"/>
            <a:ext cx="1052474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</a:rPr>
              <a:t>Building Global Cybersecurity Capacity: Opportunities Through the Fulbright Specialist Program</a:t>
            </a:r>
            <a:endParaRPr lang="en-US" sz="45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374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9E223-B7D6-FCC7-44BF-6365691BC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66460A0-7B56-69C1-A5B0-B7D0A923B058}"/>
              </a:ext>
            </a:extLst>
          </p:cNvPr>
          <p:cNvSpPr txBox="1">
            <a:spLocks/>
          </p:cNvSpPr>
          <p:nvPr/>
        </p:nvSpPr>
        <p:spPr>
          <a:xfrm>
            <a:off x="559243" y="639200"/>
            <a:ext cx="11073516" cy="105728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2286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205E9F"/>
                </a:solidFill>
                <a:latin typeface="Mark OT Book" panose="020B0604020201010104" pitchFamily="34" charset="0"/>
                <a:ea typeface="+mj-ea"/>
                <a:cs typeface="+mj-cs"/>
              </a:defRPr>
            </a:lvl1pPr>
            <a:lvl2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4000" b="1" dirty="0">
                <a:solidFill>
                  <a:srgbClr val="22409C"/>
                </a:solidFill>
                <a:latin typeface="Montserrat" panose="00000500000000000000" pitchFamily="2" charset="0"/>
              </a:rPr>
              <a:t>Today’s Agenda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7C71613-C4E2-1636-C9D7-B7AAAECB53CD}"/>
              </a:ext>
            </a:extLst>
          </p:cNvPr>
          <p:cNvSpPr txBox="1">
            <a:spLocks/>
          </p:cNvSpPr>
          <p:nvPr/>
        </p:nvSpPr>
        <p:spPr>
          <a:xfrm>
            <a:off x="559241" y="1696480"/>
            <a:ext cx="10890637" cy="386926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-142875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Montserrat" panose="00000500000000000000" pitchFamily="2" charset="0"/>
                <a:cs typeface="Mongolian Baiti" panose="03000500000000000000" pitchFamily="66" charset="0"/>
              </a:rPr>
              <a:t>Fulbright Specialist Program 101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Montserrat" panose="00000500000000000000" pitchFamily="2" charset="0"/>
                <a:cs typeface="Mongolian Baiti" panose="03000500000000000000" pitchFamily="66" charset="0"/>
              </a:rPr>
              <a:t>Program Overview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Montserrat" panose="00000500000000000000" pitchFamily="2" charset="0"/>
                <a:cs typeface="Mongolian Baiti" panose="03000500000000000000" pitchFamily="66" charset="0"/>
              </a:rPr>
              <a:t>Eligible Project Areas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Montserrat" panose="00000500000000000000" pitchFamily="2" charset="0"/>
                <a:cs typeface="Mongolian Baiti" panose="03000500000000000000" pitchFamily="66" charset="0"/>
              </a:rPr>
              <a:t>Example Specialist Activities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Montserrat" panose="00000500000000000000" pitchFamily="2" charset="0"/>
                <a:cs typeface="Mongolian Baiti" panose="03000500000000000000" pitchFamily="66" charset="0"/>
              </a:rPr>
              <a:t>Program Structure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Montserrat" panose="00000500000000000000" pitchFamily="2" charset="0"/>
                <a:cs typeface="Mongolian Baiti" panose="03000500000000000000" pitchFamily="66" charset="0"/>
              </a:rPr>
              <a:t>What’s Next? Understanding the Matching Process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Montserrat" panose="00000500000000000000" pitchFamily="2" charset="0"/>
                <a:cs typeface="Mongolian Baiti" panose="03000500000000000000" pitchFamily="66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830839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234CA7-34F9-4362-9F00-F28DEA959E3E}"/>
              </a:ext>
            </a:extLst>
          </p:cNvPr>
          <p:cNvSpPr txBox="1">
            <a:spLocks/>
          </p:cNvSpPr>
          <p:nvPr/>
        </p:nvSpPr>
        <p:spPr>
          <a:xfrm>
            <a:off x="559243" y="639200"/>
            <a:ext cx="11073516" cy="105728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2286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205E9F"/>
                </a:solidFill>
                <a:latin typeface="Mark OT Book" panose="020B0604020201010104" pitchFamily="34" charset="0"/>
                <a:ea typeface="+mj-ea"/>
                <a:cs typeface="+mj-cs"/>
              </a:defRPr>
            </a:lvl1pPr>
            <a:lvl2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4000" b="1" dirty="0">
                <a:solidFill>
                  <a:srgbClr val="003DA5"/>
                </a:solidFill>
                <a:latin typeface="Montserrat" panose="00000500000000000000" pitchFamily="2" charset="0"/>
              </a:rPr>
              <a:t>Fulbright Specialist Program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DC19308-D09D-4B06-8CCB-CE431C1689AD}"/>
              </a:ext>
            </a:extLst>
          </p:cNvPr>
          <p:cNvSpPr txBox="1">
            <a:spLocks/>
          </p:cNvSpPr>
          <p:nvPr/>
        </p:nvSpPr>
        <p:spPr>
          <a:xfrm>
            <a:off x="559240" y="1494365"/>
            <a:ext cx="10890637" cy="386926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-142875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45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Established in 2001, the Fulbright Specialist Program is a part of the larger Fulbright Program that provides </a:t>
            </a: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U.S. citizens who are well-established academics and professionals 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with opportunities to </a:t>
            </a: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engage in short, high-impact, project-based exchanges 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across the globe.</a:t>
            </a:r>
          </a:p>
          <a:p>
            <a:pPr marL="548640" indent="-228600">
              <a:spcAft>
                <a:spcPts val="450"/>
              </a:spcAft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Projects between </a:t>
            </a: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two and six weeks 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focused on </a:t>
            </a: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education, training, or capacity building</a:t>
            </a:r>
          </a:p>
          <a:p>
            <a:pPr marL="548640" indent="-228600">
              <a:spcAft>
                <a:spcPts val="450"/>
              </a:spcAft>
            </a:pP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150+ eligible countries 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and other areas</a:t>
            </a:r>
          </a:p>
          <a:p>
            <a:pPr marL="548640" indent="-228600">
              <a:spcAft>
                <a:spcPts val="450"/>
              </a:spcAft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~400 projects annually at </a:t>
            </a: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institutions of higher education 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and </a:t>
            </a: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eligible non-academic institutions 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(e.g. government agencies, cultural institutions)</a:t>
            </a:r>
          </a:p>
          <a:p>
            <a:pPr marL="548640" indent="-228600">
              <a:spcAft>
                <a:spcPts val="450"/>
              </a:spcAft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Grant benefits: round-trip economy class international airfare, modest transit allowance, $200 daily honorarium, visa fees, and limited benefits health plan. Foreign receiving institutions traditionally provide lodging, meals, and in-country transportation.</a:t>
            </a:r>
          </a:p>
          <a:p>
            <a:pPr marL="548640" indent="-228600">
              <a:spcAft>
                <a:spcPts val="450"/>
              </a:spcAft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Administered by World Learning</a:t>
            </a:r>
          </a:p>
          <a:p>
            <a:pPr marL="548640" indent="-228600">
              <a:spcAft>
                <a:spcPts val="450"/>
              </a:spcAft>
            </a:pPr>
            <a:endParaRPr lang="en-US" sz="1800" dirty="0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53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923" y="838086"/>
            <a:ext cx="11277600" cy="1325563"/>
          </a:xfrm>
        </p:spPr>
        <p:txBody>
          <a:bodyPr/>
          <a:lstStyle/>
          <a:p>
            <a:r>
              <a:rPr lang="en-US" sz="4000" b="1" dirty="0">
                <a:solidFill>
                  <a:srgbClr val="003DA5"/>
                </a:solidFill>
              </a:rPr>
              <a:t>Eligible Project Fields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923" y="1741285"/>
            <a:ext cx="11761076" cy="3854843"/>
          </a:xfrm>
        </p:spPr>
        <p:txBody>
          <a:bodyPr numCol="3" spcCol="182880">
            <a:noAutofit/>
          </a:bodyPr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Agriculture</a:t>
            </a: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American (U.S.) Studies</a:t>
            </a:r>
          </a:p>
          <a:p>
            <a:pPr lvl="1">
              <a:spcBef>
                <a:spcPts val="1000"/>
              </a:spcBef>
              <a:spcAft>
                <a:spcPts val="4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</a:rPr>
              <a:t>Includes topics in the arts and humanities</a:t>
            </a: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Anthropology</a:t>
            </a: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Archaeology</a:t>
            </a: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Biology Education</a:t>
            </a: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Business Administration</a:t>
            </a: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Chemistry Education</a:t>
            </a: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Communications &amp; Journalism</a:t>
            </a: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Computer Science &amp; Information Technology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Economics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Education</a:t>
            </a:r>
          </a:p>
          <a:p>
            <a:pPr marL="485775" lvl="1" indent="-285750">
              <a:buFont typeface="Courier New" panose="02070309020205020404" pitchFamily="49" charset="0"/>
              <a:buChar char="o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</a:rPr>
              <a:t>Includes Community College Education, Vocational/Technical Education, and Higher Education Administration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Engineering Education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Environmental Science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Law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Library Science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Math Education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Peace &amp; Conflict Resolution Studies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Physics Education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Political Science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Public Administration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Public/Global Health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Social Work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Sociology</a:t>
            </a:r>
          </a:p>
          <a:p>
            <a:pPr marL="285750" indent="-285750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Urban Planning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658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489325" y="990600"/>
            <a:ext cx="8702675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2409C"/>
                </a:solidFill>
                <a:latin typeface="Montserrat" panose="00000500000000000000" pitchFamily="2" charset="0"/>
              </a:rPr>
              <a:t>What Do Specialists Do?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31C44-4296-40A5-85A4-1FCE372A07E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645152" y="1862492"/>
            <a:ext cx="7242047" cy="345122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Education, training, or capacity-building activities designated by the foreign receiving institution, such as: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Delivering </a:t>
            </a:r>
            <a:r>
              <a:rPr lang="en-US" sz="1800" b="1" dirty="0">
                <a:solidFill>
                  <a:srgbClr val="060606"/>
                </a:solidFill>
                <a:latin typeface="Montserrat" panose="00000500000000000000" pitchFamily="2" charset="0"/>
              </a:rPr>
              <a:t>seminars, training or workshops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Consulting on </a:t>
            </a:r>
            <a:r>
              <a:rPr lang="en-US" sz="1800" b="1" dirty="0">
                <a:solidFill>
                  <a:srgbClr val="060606"/>
                </a:solidFill>
                <a:latin typeface="Montserrat" panose="00000500000000000000" pitchFamily="2" charset="0"/>
              </a:rPr>
              <a:t>faculty or workforce development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Developing </a:t>
            </a:r>
            <a:r>
              <a:rPr lang="en-US" sz="1800" b="1" dirty="0">
                <a:solidFill>
                  <a:srgbClr val="060606"/>
                </a:solidFill>
                <a:latin typeface="Montserrat" panose="00000500000000000000" pitchFamily="2" charset="0"/>
              </a:rPr>
              <a:t>academic or training curricula </a:t>
            </a: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and materials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Giving </a:t>
            </a:r>
            <a:r>
              <a:rPr lang="en-US" sz="1800" b="1" dirty="0">
                <a:solidFill>
                  <a:srgbClr val="060606"/>
                </a:solidFill>
                <a:latin typeface="Montserrat" panose="00000500000000000000" pitchFamily="2" charset="0"/>
              </a:rPr>
              <a:t>lectures </a:t>
            </a: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at the graduate or undergraduate level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Conducting </a:t>
            </a:r>
            <a:r>
              <a:rPr lang="en-US" sz="1800" b="1" dirty="0">
                <a:solidFill>
                  <a:srgbClr val="060606"/>
                </a:solidFill>
                <a:latin typeface="Montserrat" panose="00000500000000000000" pitchFamily="2" charset="0"/>
              </a:rPr>
              <a:t>needs assessments or evaluations </a:t>
            </a: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for a program or institution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Supporting</a:t>
            </a:r>
            <a:r>
              <a:rPr lang="en-US" sz="1800" b="1" dirty="0">
                <a:solidFill>
                  <a:srgbClr val="060606"/>
                </a:solidFill>
                <a:latin typeface="Montserrat" panose="00000500000000000000" pitchFamily="2" charset="0"/>
              </a:rPr>
              <a:t> accreditation </a:t>
            </a: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process for a university program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Engaging in </a:t>
            </a:r>
            <a:r>
              <a:rPr lang="en-US" sz="1800" b="1" dirty="0">
                <a:solidFill>
                  <a:srgbClr val="060606"/>
                </a:solidFill>
                <a:latin typeface="Montserrat" panose="00000500000000000000" pitchFamily="2" charset="0"/>
              </a:rPr>
              <a:t>strategic planning </a:t>
            </a:r>
            <a:r>
              <a:rPr lang="en-US" sz="1800" dirty="0">
                <a:solidFill>
                  <a:srgbClr val="060606"/>
                </a:solidFill>
                <a:latin typeface="Montserrat" panose="00000500000000000000" pitchFamily="2" charset="0"/>
              </a:rPr>
              <a:t>activities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800" dirty="0">
              <a:solidFill>
                <a:srgbClr val="060606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2D5356-A2FB-76FB-1AB6-4E4467C50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5" r="7115"/>
          <a:stretch/>
        </p:blipFill>
        <p:spPr>
          <a:xfrm>
            <a:off x="538768" y="1777066"/>
            <a:ext cx="3780889" cy="3120987"/>
          </a:xfrm>
          <a:prstGeom prst="round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77B729-0663-4082-ABE4-4DB549C13613}"/>
              </a:ext>
            </a:extLst>
          </p:cNvPr>
          <p:cNvSpPr txBox="1"/>
          <p:nvPr/>
        </p:nvSpPr>
        <p:spPr>
          <a:xfrm>
            <a:off x="574541" y="4898053"/>
            <a:ext cx="3953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Montserrat" panose="00000500000000000000" pitchFamily="2" charset="0"/>
              </a:rPr>
              <a:t>Mehdi </a:t>
            </a:r>
            <a:r>
              <a:rPr lang="en-US" sz="1300" i="1" dirty="0" err="1">
                <a:latin typeface="Montserrat" panose="00000500000000000000" pitchFamily="2" charset="0"/>
              </a:rPr>
              <a:t>Mekni</a:t>
            </a:r>
            <a:r>
              <a:rPr lang="en-US" sz="1300" i="1" dirty="0">
                <a:latin typeface="Montserrat" panose="00000500000000000000" pitchFamily="2" charset="0"/>
              </a:rPr>
              <a:t>, University of New Haven</a:t>
            </a:r>
          </a:p>
          <a:p>
            <a:r>
              <a:rPr lang="en-US" sz="1300" i="1" dirty="0">
                <a:latin typeface="Montserrat" panose="00000500000000000000" pitchFamily="2" charset="0"/>
              </a:rPr>
              <a:t>Fulbright Specialist to Madagascar</a:t>
            </a:r>
          </a:p>
        </p:txBody>
      </p:sp>
    </p:spTree>
    <p:extLst>
      <p:ext uri="{BB962C8B-B14F-4D97-AF65-F5344CB8AC3E}">
        <p14:creationId xmlns:p14="http://schemas.microsoft.com/office/powerpoint/2010/main" val="227418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877E3-1D12-5387-A139-6C76AAA9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77" y="1073162"/>
            <a:ext cx="11225046" cy="695579"/>
          </a:xfrm>
        </p:spPr>
        <p:txBody>
          <a:bodyPr/>
          <a:lstStyle/>
          <a:p>
            <a:r>
              <a:rPr lang="en-US" sz="4000" b="1" dirty="0">
                <a:solidFill>
                  <a:srgbClr val="22409C"/>
                </a:solidFill>
              </a:rPr>
              <a:t>A Historic Year for Fulbright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DAA168-2F97-39F9-A384-D8BC21402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05272" y="2130553"/>
            <a:ext cx="5860971" cy="33996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</a:rPr>
              <a:t>2026 marks both </a:t>
            </a:r>
            <a:r>
              <a:rPr lang="en-US" sz="1800" b="1" dirty="0">
                <a:solidFill>
                  <a:srgbClr val="000000"/>
                </a:solidFill>
              </a:rPr>
              <a:t>America’s 250</a:t>
            </a:r>
            <a:r>
              <a:rPr lang="en-US" sz="1800" b="1" baseline="30000" dirty="0">
                <a:solidFill>
                  <a:srgbClr val="000000"/>
                </a:solidFill>
              </a:rPr>
              <a:t>th</a:t>
            </a:r>
            <a:r>
              <a:rPr lang="en-US" sz="1800" b="1" dirty="0">
                <a:solidFill>
                  <a:srgbClr val="000000"/>
                </a:solidFill>
              </a:rPr>
              <a:t> anniversary </a:t>
            </a:r>
            <a:r>
              <a:rPr lang="en-US" sz="1800" dirty="0">
                <a:solidFill>
                  <a:srgbClr val="000000"/>
                </a:solidFill>
              </a:rPr>
              <a:t>(i.e. Freedom 250) and the </a:t>
            </a:r>
            <a:r>
              <a:rPr lang="en-US" sz="1800" b="1" dirty="0">
                <a:solidFill>
                  <a:srgbClr val="000000"/>
                </a:solidFill>
              </a:rPr>
              <a:t>80</a:t>
            </a:r>
            <a:r>
              <a:rPr lang="en-US" sz="1800" b="1" baseline="30000" dirty="0">
                <a:solidFill>
                  <a:srgbClr val="000000"/>
                </a:solidFill>
              </a:rPr>
              <a:t>th</a:t>
            </a:r>
            <a:r>
              <a:rPr lang="en-US" sz="1800" b="1" dirty="0">
                <a:solidFill>
                  <a:srgbClr val="000000"/>
                </a:solidFill>
              </a:rPr>
              <a:t> anniversary of the Fulbright Act</a:t>
            </a:r>
            <a:r>
              <a:rPr lang="en-US" sz="1800" dirty="0">
                <a:solidFill>
                  <a:srgbClr val="000000"/>
                </a:solidFill>
              </a:rPr>
              <a:t> – a bold investment in global peace and American prosperity through educational and cultural exchange.</a:t>
            </a:r>
          </a:p>
          <a:p>
            <a:r>
              <a:rPr lang="en-US" sz="1800" dirty="0">
                <a:solidFill>
                  <a:srgbClr val="000000"/>
                </a:solidFill>
              </a:rPr>
              <a:t>Throughout 2026, Fulbright Specialists are engaged in projects and/or public engagement activities like school visits, lectures, and other events that celebrate the 250</a:t>
            </a:r>
            <a:r>
              <a:rPr lang="en-US" sz="1800" baseline="30000" dirty="0">
                <a:solidFill>
                  <a:srgbClr val="000000"/>
                </a:solidFill>
              </a:rPr>
              <a:t>th</a:t>
            </a:r>
            <a:r>
              <a:rPr lang="en-US" sz="1800" dirty="0">
                <a:solidFill>
                  <a:srgbClr val="000000"/>
                </a:solidFill>
              </a:rPr>
              <a:t> anniversary.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E2ED2C-8FC7-9A32-D182-0D8E867AC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89" y="2516730"/>
            <a:ext cx="1824539" cy="1824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E8A8D-BFF9-3F7D-89B6-05AD7E151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666" y="2640875"/>
            <a:ext cx="1579614" cy="157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95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C98EBD79-7A74-476D-93D7-CA6B47368F29}"/>
              </a:ext>
            </a:extLst>
          </p:cNvPr>
          <p:cNvSpPr txBox="1">
            <a:spLocks/>
          </p:cNvSpPr>
          <p:nvPr/>
        </p:nvSpPr>
        <p:spPr>
          <a:xfrm>
            <a:off x="399421" y="1609569"/>
            <a:ext cx="5333868" cy="405387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71450" indent="-17145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-142875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32"/>
              </a:spcBef>
              <a:spcAft>
                <a:spcPts val="450"/>
              </a:spcAft>
            </a:pP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Field-driven structure: 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overseas institutions develop ideas and submit project proposals to their local U.S. Embassy/Fulbright Commission.</a:t>
            </a:r>
          </a:p>
          <a:p>
            <a:pPr>
              <a:spcBef>
                <a:spcPts val="432"/>
              </a:spcBef>
              <a:spcAft>
                <a:spcPts val="450"/>
              </a:spcAft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U.S. individuals must apply for admission to the Fulbright Specialist Roster and be approved by a peer review panel.</a:t>
            </a:r>
          </a:p>
          <a:p>
            <a:pPr marL="228600" lvl="1" indent="0">
              <a:spcBef>
                <a:spcPts val="432"/>
              </a:spcBef>
              <a:spcAft>
                <a:spcPts val="450"/>
              </a:spcAft>
              <a:buNone/>
            </a:pPr>
            <a:r>
              <a:rPr lang="en-US" sz="1800" i="1" dirty="0">
                <a:solidFill>
                  <a:srgbClr val="000000"/>
                </a:solidFill>
                <a:latin typeface="Montserrat" panose="00000500000000000000" pitchFamily="2" charset="0"/>
              </a:rPr>
              <a:t>	Peer review panel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: three individuals 	from your same general field, based on 	discipline/specializations you selected.</a:t>
            </a:r>
          </a:p>
          <a:p>
            <a:pPr>
              <a:spcBef>
                <a:spcPts val="432"/>
              </a:spcBef>
              <a:spcAft>
                <a:spcPts val="450"/>
              </a:spcAft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If admitted, you are placed </a:t>
            </a:r>
            <a:r>
              <a:rPr lang="en-US" sz="1800" b="1" dirty="0">
                <a:solidFill>
                  <a:srgbClr val="000000"/>
                </a:solidFill>
                <a:latin typeface="Montserrat" panose="00000500000000000000" pitchFamily="2" charset="0"/>
              </a:rPr>
              <a:t>on the Roster for three years</a:t>
            </a: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, during this time you are eligible to match with projects.</a:t>
            </a:r>
          </a:p>
          <a:p>
            <a:pPr marL="228600" lvl="1" indent="0">
              <a:spcBef>
                <a:spcPts val="432"/>
              </a:spcBef>
              <a:spcAft>
                <a:spcPts val="45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		</a:t>
            </a:r>
          </a:p>
          <a:p>
            <a:pPr>
              <a:spcBef>
                <a:spcPts val="432"/>
              </a:spcBef>
              <a:spcAft>
                <a:spcPts val="450"/>
              </a:spcAft>
            </a:pPr>
            <a:endParaRPr lang="en-US" sz="180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>
              <a:spcBef>
                <a:spcPts val="432"/>
              </a:spcBef>
              <a:spcAft>
                <a:spcPts val="450"/>
              </a:spcAft>
            </a:pPr>
            <a:endParaRPr lang="en-US" sz="180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>
              <a:spcBef>
                <a:spcPts val="432"/>
              </a:spcBef>
              <a:spcAft>
                <a:spcPts val="450"/>
              </a:spcAft>
            </a:pPr>
            <a:endParaRPr lang="en-US" sz="1800" dirty="0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45FE722-4F21-456F-B7A5-A53CE3720D21}"/>
              </a:ext>
            </a:extLst>
          </p:cNvPr>
          <p:cNvSpPr txBox="1">
            <a:spLocks/>
          </p:cNvSpPr>
          <p:nvPr/>
        </p:nvSpPr>
        <p:spPr>
          <a:xfrm>
            <a:off x="438305" y="651636"/>
            <a:ext cx="11073516" cy="105728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2286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205E9F"/>
                </a:solidFill>
                <a:latin typeface="Mark OT Book" panose="020B0604020201010104" pitchFamily="34" charset="0"/>
                <a:ea typeface="+mj-ea"/>
                <a:cs typeface="+mj-cs"/>
              </a:defRPr>
            </a:lvl1pPr>
            <a:lvl2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2286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2286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b="1" dirty="0">
                <a:solidFill>
                  <a:srgbClr val="22409C"/>
                </a:solidFill>
                <a:latin typeface="Montserrat" panose="00000500000000000000" pitchFamily="2" charset="0"/>
              </a:rPr>
              <a:t>Program Structure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6E46501-25FB-4AC7-9CF6-77BC10D6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063" y="1708916"/>
            <a:ext cx="5998844" cy="32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87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63BF4-6BB0-AD34-8D06-F6716AC0E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FE14E45-81D5-4A51-7AFE-707FCB40D8F0}"/>
              </a:ext>
            </a:extLst>
          </p:cNvPr>
          <p:cNvSpPr/>
          <p:nvPr/>
        </p:nvSpPr>
        <p:spPr>
          <a:xfrm>
            <a:off x="1006300" y="925449"/>
            <a:ext cx="10505521" cy="4853559"/>
          </a:xfrm>
          <a:prstGeom prst="rect">
            <a:avLst/>
          </a:prstGeom>
          <a:solidFill>
            <a:srgbClr val="01B2E8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297076E-E641-4B88-0F7A-EA5D5A0160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39519" y="715391"/>
            <a:ext cx="49129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en-US" sz="2400" b="1" dirty="0">
                <a:solidFill>
                  <a:srgbClr val="22409C"/>
                </a:solidFill>
                <a:latin typeface="Montserrat" panose="00000500000000000000" pitchFamily="2" charset="0"/>
              </a:rPr>
              <a:t>Key Eligibility Criteria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7985B4-DA82-CA8B-FF17-519C9336C9B7}"/>
              </a:ext>
            </a:extLst>
          </p:cNvPr>
          <p:cNvSpPr txBox="1">
            <a:spLocks/>
          </p:cNvSpPr>
          <p:nvPr/>
        </p:nvSpPr>
        <p:spPr>
          <a:xfrm>
            <a:off x="1419225" y="1742504"/>
            <a:ext cx="9766475" cy="308133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-142875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114300" algn="l" defTabSz="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2286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U.S. citizenship at the time of application</a:t>
            </a: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Demonstrated experience/expertise in one’s field; a terminal degree is not required</a:t>
            </a: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Open to tenure-track and non-tenure track faculty, emerita/us faculty, adjunct faculty, administrators, professionals, etc.</a:t>
            </a:r>
          </a:p>
          <a:p>
            <a:pPr>
              <a:spcBef>
                <a:spcPts val="1000"/>
              </a:spcBef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Participation in another type of Fulbright Program (e.g. Fulbright U.S. Scholar Program) does not impact eligibility</a:t>
            </a:r>
          </a:p>
          <a:p>
            <a:pPr>
              <a:spcBef>
                <a:spcPts val="1000"/>
              </a:spcBef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Once on the Roster, there is a 24-month waiting period between individual projects</a:t>
            </a:r>
          </a:p>
          <a:p>
            <a:pPr>
              <a:spcBef>
                <a:spcPts val="1000"/>
              </a:spcBef>
            </a:pPr>
            <a:r>
              <a:rPr lang="en-US" sz="1800" dirty="0">
                <a:solidFill>
                  <a:srgbClr val="000000"/>
                </a:solidFill>
                <a:latin typeface="Montserrat" panose="00000500000000000000" pitchFamily="2" charset="0"/>
              </a:rPr>
              <a:t>Individuals may join the Roster more than once; there is a 24-month waiting period between tenures</a:t>
            </a:r>
          </a:p>
          <a:p>
            <a:pPr>
              <a:spcBef>
                <a:spcPts val="1000"/>
              </a:spcBef>
            </a:pPr>
            <a:endParaRPr lang="en-US" sz="1800" dirty="0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07441"/>
      </p:ext>
    </p:extLst>
  </p:cSld>
  <p:clrMapOvr>
    <a:masterClrMapping/>
  </p:clrMapOvr>
</p:sld>
</file>

<file path=ppt/theme/theme1.xml><?xml version="1.0" encoding="utf-8"?>
<a:theme xmlns:a="http://schemas.openxmlformats.org/drawingml/2006/main" name="3_World Learning Legacy Blue Base">
  <a:themeElements>
    <a:clrScheme name="Fulbright May 2019">
      <a:dk1>
        <a:srgbClr val="707372"/>
      </a:dk1>
      <a:lt1>
        <a:srgbClr val="FFFFFF"/>
      </a:lt1>
      <a:dk2>
        <a:srgbClr val="0077C8"/>
      </a:dk2>
      <a:lt2>
        <a:srgbClr val="C7C9C7"/>
      </a:lt2>
      <a:accent1>
        <a:srgbClr val="9EA2A2"/>
      </a:accent1>
      <a:accent2>
        <a:srgbClr val="FFC72C"/>
      </a:accent2>
      <a:accent3>
        <a:srgbClr val="FF8200"/>
      </a:accent3>
      <a:accent4>
        <a:srgbClr val="A1D884"/>
      </a:accent4>
      <a:accent5>
        <a:srgbClr val="115E67"/>
      </a:accent5>
      <a:accent6>
        <a:srgbClr val="00A3AD"/>
      </a:accent6>
      <a:hlink>
        <a:srgbClr val="00A9E0"/>
      </a:hlink>
      <a:folHlink>
        <a:srgbClr val="00A9E0"/>
      </a:folHlink>
    </a:clrScheme>
    <a:fontScheme name="Custom 2">
      <a:majorFont>
        <a:latin typeface="Mark OT"/>
        <a:ea typeface=""/>
        <a:cs typeface=""/>
      </a:majorFont>
      <a:minorFont>
        <a:latin typeface="Mark O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reedom 250 and 80th">
  <a:themeElements>
    <a:clrScheme name="Fulbright May 2019">
      <a:dk1>
        <a:srgbClr val="707372"/>
      </a:dk1>
      <a:lt1>
        <a:srgbClr val="FFFFFF"/>
      </a:lt1>
      <a:dk2>
        <a:srgbClr val="0077C8"/>
      </a:dk2>
      <a:lt2>
        <a:srgbClr val="C7C9C7"/>
      </a:lt2>
      <a:accent1>
        <a:srgbClr val="9EA2A2"/>
      </a:accent1>
      <a:accent2>
        <a:srgbClr val="FFC72C"/>
      </a:accent2>
      <a:accent3>
        <a:srgbClr val="FF8200"/>
      </a:accent3>
      <a:accent4>
        <a:srgbClr val="A1D884"/>
      </a:accent4>
      <a:accent5>
        <a:srgbClr val="115E67"/>
      </a:accent5>
      <a:accent6>
        <a:srgbClr val="00A3AD"/>
      </a:accent6>
      <a:hlink>
        <a:srgbClr val="00A9E0"/>
      </a:hlink>
      <a:folHlink>
        <a:srgbClr val="00A9E0"/>
      </a:folHlink>
    </a:clrScheme>
    <a:fontScheme name="Custom 2">
      <a:majorFont>
        <a:latin typeface="Mark OT"/>
        <a:ea typeface=""/>
        <a:cs typeface=""/>
      </a:majorFont>
      <a:minorFont>
        <a:latin typeface="Mark O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World Learning Legacy Blue Base">
  <a:themeElements>
    <a:clrScheme name="Fulbright May 2019">
      <a:dk1>
        <a:srgbClr val="707372"/>
      </a:dk1>
      <a:lt1>
        <a:srgbClr val="FFFFFF"/>
      </a:lt1>
      <a:dk2>
        <a:srgbClr val="0077C8"/>
      </a:dk2>
      <a:lt2>
        <a:srgbClr val="C7C9C7"/>
      </a:lt2>
      <a:accent1>
        <a:srgbClr val="9EA2A2"/>
      </a:accent1>
      <a:accent2>
        <a:srgbClr val="FFC72C"/>
      </a:accent2>
      <a:accent3>
        <a:srgbClr val="FF8200"/>
      </a:accent3>
      <a:accent4>
        <a:srgbClr val="A1D884"/>
      </a:accent4>
      <a:accent5>
        <a:srgbClr val="115E67"/>
      </a:accent5>
      <a:accent6>
        <a:srgbClr val="00A3AD"/>
      </a:accent6>
      <a:hlink>
        <a:srgbClr val="00A9E0"/>
      </a:hlink>
      <a:folHlink>
        <a:srgbClr val="00A9E0"/>
      </a:folHlink>
    </a:clrScheme>
    <a:fontScheme name="Custom 2">
      <a:majorFont>
        <a:latin typeface="Mark OT"/>
        <a:ea typeface=""/>
        <a:cs typeface=""/>
      </a:majorFont>
      <a:minorFont>
        <a:latin typeface="Mark O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9E44951CE44EA6B5FE2326E8B837" ma:contentTypeVersion="15" ma:contentTypeDescription="Create a new document." ma:contentTypeScope="" ma:versionID="f830dd8122852bcbb5fc9710b3676470">
  <xsd:schema xmlns:xsd="http://www.w3.org/2001/XMLSchema" xmlns:xs="http://www.w3.org/2001/XMLSchema" xmlns:p="http://schemas.microsoft.com/office/2006/metadata/properties" xmlns:ns2="5388ed27-b04f-4908-a01d-07a097227347" xmlns:ns3="294cb49d-9e6e-4bc4-b135-2ef9f311325a" targetNamespace="http://schemas.microsoft.com/office/2006/metadata/properties" ma:root="true" ma:fieldsID="55069ae20580e65c3e70cd16cf14cde0" ns2:_="" ns3:_="">
    <xsd:import namespace="5388ed27-b04f-4908-a01d-07a097227347"/>
    <xsd:import namespace="294cb49d-9e6e-4bc4-b135-2ef9f3113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8ed27-b04f-4908-a01d-07a0972273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3e337c60-7621-4516-b637-52f52f66ad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4cb49d-9e6e-4bc4-b135-2ef9f3113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80aea83-42bf-47be-b751-2186a42d2ad1}" ma:internalName="TaxCatchAll" ma:showField="CatchAllData" ma:web="294cb49d-9e6e-4bc4-b135-2ef9f31132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88ed27-b04f-4908-a01d-07a097227347">
      <Terms xmlns="http://schemas.microsoft.com/office/infopath/2007/PartnerControls"/>
    </lcf76f155ced4ddcb4097134ff3c332f>
    <TaxCatchAll xmlns="294cb49d-9e6e-4bc4-b135-2ef9f311325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D71E76-131E-48C8-B95C-7C85A5562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88ed27-b04f-4908-a01d-07a097227347"/>
    <ds:schemaRef ds:uri="294cb49d-9e6e-4bc4-b135-2ef9f3113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3F7CAF-7257-4DDB-A115-C36A26E6ACC4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294cb49d-9e6e-4bc4-b135-2ef9f311325a"/>
    <ds:schemaRef ds:uri="http://purl.org/dc/terms/"/>
    <ds:schemaRef ds:uri="http://purl.org/dc/elements/1.1/"/>
    <ds:schemaRef ds:uri="5388ed27-b04f-4908-a01d-07a097227347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5DA72C9-4073-41D9-8B50-5D723A5EF2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34711</TotalTime>
  <Words>1027</Words>
  <Application>Microsoft Office PowerPoint</Application>
  <PresentationFormat>Widescreen</PresentationFormat>
  <Paragraphs>131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Courier New</vt:lpstr>
      <vt:lpstr>Mark OT Book</vt:lpstr>
      <vt:lpstr>Montserrat</vt:lpstr>
      <vt:lpstr>3_World Learning Legacy Blue Base</vt:lpstr>
      <vt:lpstr>Freedom 250 and 80th</vt:lpstr>
      <vt:lpstr>4_World Learning Legacy Blue Base</vt:lpstr>
      <vt:lpstr>6_Custom Design</vt:lpstr>
      <vt:lpstr>5_Custom Design</vt:lpstr>
      <vt:lpstr>4_Custom Design</vt:lpstr>
      <vt:lpstr>PowerPoint Presentation</vt:lpstr>
      <vt:lpstr>PowerPoint Presentation</vt:lpstr>
      <vt:lpstr>PowerPoint Presentation</vt:lpstr>
      <vt:lpstr>PowerPoint Presentation</vt:lpstr>
      <vt:lpstr>Eligible Project Fields</vt:lpstr>
      <vt:lpstr>What Do Specialists Do?</vt:lpstr>
      <vt:lpstr>A Historic Year for Fulbright</vt:lpstr>
      <vt:lpstr>PowerPoint Presentation</vt:lpstr>
      <vt:lpstr>Key Eligibility Criteria</vt:lpstr>
      <vt:lpstr>PowerPoint Presentation</vt:lpstr>
      <vt:lpstr>What’s Next? Identifying an Institution Abroad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Rivers, Lee</dc:creator>
  <cp:lastModifiedBy>Amirah Nelson</cp:lastModifiedBy>
  <cp:revision>13</cp:revision>
  <cp:lastPrinted>2026-04-06T20:51:33Z</cp:lastPrinted>
  <dcterms:created xsi:type="dcterms:W3CDTF">2020-02-04T16:49:30Z</dcterms:created>
  <dcterms:modified xsi:type="dcterms:W3CDTF">2026-05-28T21:49:02Z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0x010100AA3F9E44951CE44EA6B5FE2326E8B837</vt:lpwstr>
  </property>
  <property fmtid="{D5CDD505-2E9C-101B-9397-08002B2CF9AE}" pid="3" name="MediaServiceImageTags">
    <vt:lpwstr/>
  </property>
</Properties>
</file>