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5143500" cy="9144000"/>
  <p:embeddedFontLst>
    <p:embeddedFont>
      <p:font typeface="Montserrat"/>
      <p:bold r:id="rId17"/>
      <p:boldItalic r:id="rId18"/>
    </p:embeddedFont>
    <p:embeddedFont>
      <p:font typeface="Inter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gay+7m7BzjrQkHpRMCEGfjURQD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bold.fntdata"/><Relationship Id="rId11" Type="http://schemas.openxmlformats.org/officeDocument/2006/relationships/slide" Target="slides/slide7.xml"/><Relationship Id="rId22" Type="http://schemas.openxmlformats.org/officeDocument/2006/relationships/font" Target="fonts/Inter-boldItalic.fntdata"/><Relationship Id="rId10" Type="http://schemas.openxmlformats.org/officeDocument/2006/relationships/slide" Target="slides/slide6.xml"/><Relationship Id="rId21" Type="http://schemas.openxmlformats.org/officeDocument/2006/relationships/font" Target="fonts/Inter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Montserrat-bold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Inter-regular.fntdata"/><Relationship Id="rId6" Type="http://schemas.openxmlformats.org/officeDocument/2006/relationships/slide" Target="slides/slide2.xml"/><Relationship Id="rId18" Type="http://schemas.openxmlformats.org/officeDocument/2006/relationships/font" Target="fonts/Montserrat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e50ce3da9c_0_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e50ce3da9c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3e50ce3da9c_0_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e50ce3da9c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e50ce3da9c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3e50ce3da9c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story on a student who overcame so much to give that presentation…now they are working in cyber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small business that learned how to </a:t>
            </a:r>
            <a:r>
              <a:rPr lang="en-US"/>
              <a:t>implement</a:t>
            </a:r>
            <a:r>
              <a:rPr lang="en-US"/>
              <a:t> MFA or did an assessment and realized they were really exposed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story about wake tech and how the news showed up on campus </a:t>
            </a:r>
            <a:endParaRPr/>
          </a:p>
        </p:txBody>
      </p:sp>
      <p:sp>
        <p:nvSpPr>
          <p:cNvPr id="72" name="Google Shape;7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50ce3da9c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e50ce3da9c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3e50ce3da9c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e50ce3da9c_0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e50ce3da9c_0_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e50ce3da9c_0_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e1acfbcecd_0_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g3e1acfbcecd_0_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g3e1acfbcecd_0_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e1acfbcecd_0_4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g3e1acfbcecd_0_4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g3e1acfbcecd_0_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e1acfbcecd_0_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3e1acfbcecd_0_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g3e1acfbcecd_0_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e1acfbcecd_0_12"/>
          <p:cNvSpPr txBox="1"/>
          <p:nvPr>
            <p:ph type="title"/>
          </p:nvPr>
        </p:nvSpPr>
        <p:spPr>
          <a:xfrm>
            <a:off x="311700" y="445025"/>
            <a:ext cx="852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g3e1acfbcecd_0_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g3e1acfbcecd_0_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e1acfbcecd_0_16"/>
          <p:cNvSpPr txBox="1"/>
          <p:nvPr>
            <p:ph type="title"/>
          </p:nvPr>
        </p:nvSpPr>
        <p:spPr>
          <a:xfrm>
            <a:off x="311700" y="445025"/>
            <a:ext cx="852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g3e1acfbcecd_0_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g3e1acfbcecd_0_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g3e1acfbcecd_0_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e1acfbcecd_0_21"/>
          <p:cNvSpPr txBox="1"/>
          <p:nvPr>
            <p:ph type="title"/>
          </p:nvPr>
        </p:nvSpPr>
        <p:spPr>
          <a:xfrm>
            <a:off x="311700" y="445025"/>
            <a:ext cx="852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g3e1acfbcecd_0_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e1acfbcecd_0_2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g3e1acfbcecd_0_2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g3e1acfbcecd_0_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e1acfbcecd_0_2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g3e1acfbcecd_0_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e1acfbcecd_0_3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g3e1acfbcecd_0_3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g3e1acfbcecd_0_3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g3e1acfbcecd_0_3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g3e1acfbcecd_0_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e1acfbcecd_0_3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g3e1acfbcecd_0_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e1acfbcecd_0_1"/>
          <p:cNvSpPr txBox="1"/>
          <p:nvPr>
            <p:ph type="title"/>
          </p:nvPr>
        </p:nvSpPr>
        <p:spPr>
          <a:xfrm>
            <a:off x="311700" y="445025"/>
            <a:ext cx="8522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g3e1acfbcecd_0_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g3e1acfbcecd_0_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5" Type="http://schemas.openxmlformats.org/officeDocument/2006/relationships/image" Target="../media/image31.jpg"/><Relationship Id="rId6" Type="http://schemas.openxmlformats.org/officeDocument/2006/relationships/image" Target="../media/image14.jpg"/><Relationship Id="rId7" Type="http://schemas.openxmlformats.org/officeDocument/2006/relationships/image" Target="../media/image33.jpg"/><Relationship Id="rId8" Type="http://schemas.openxmlformats.org/officeDocument/2006/relationships/image" Target="../media/image3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Relationship Id="rId4" Type="http://schemas.openxmlformats.org/officeDocument/2006/relationships/image" Target="../media/image24.jpg"/><Relationship Id="rId9" Type="http://schemas.openxmlformats.org/officeDocument/2006/relationships/image" Target="../media/image27.jpg"/><Relationship Id="rId5" Type="http://schemas.openxmlformats.org/officeDocument/2006/relationships/image" Target="../media/image3.png"/><Relationship Id="rId6" Type="http://schemas.openxmlformats.org/officeDocument/2006/relationships/image" Target="../media/image18.jpg"/><Relationship Id="rId7" Type="http://schemas.openxmlformats.org/officeDocument/2006/relationships/image" Target="../media/image25.jpg"/><Relationship Id="rId8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2.jpg"/><Relationship Id="rId9" Type="http://schemas.openxmlformats.org/officeDocument/2006/relationships/image" Target="../media/image15.jpg"/><Relationship Id="rId5" Type="http://schemas.openxmlformats.org/officeDocument/2006/relationships/image" Target="../media/image2.jpg"/><Relationship Id="rId6" Type="http://schemas.openxmlformats.org/officeDocument/2006/relationships/image" Target="../media/image19.jpg"/><Relationship Id="rId7" Type="http://schemas.openxmlformats.org/officeDocument/2006/relationships/image" Target="../media/image8.jpg"/><Relationship Id="rId8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5" Type="http://schemas.openxmlformats.org/officeDocument/2006/relationships/image" Target="../media/image11.jpg"/><Relationship Id="rId6" Type="http://schemas.openxmlformats.org/officeDocument/2006/relationships/image" Target="../media/image6.jpg"/><Relationship Id="rId7" Type="http://schemas.openxmlformats.org/officeDocument/2006/relationships/image" Target="../media/image10.jpg"/><Relationship Id="rId8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0" name="Google Shape;6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1" name="Google Shape;6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31710" y="764376"/>
            <a:ext cx="4280568" cy="15101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"/>
          <p:cNvSpPr/>
          <p:nvPr/>
        </p:nvSpPr>
        <p:spPr>
          <a:xfrm>
            <a:off x="642938" y="2475505"/>
            <a:ext cx="7858125" cy="754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2250"/>
              <a:buFont typeface="Montserrat"/>
              <a:buNone/>
            </a:pPr>
            <a:r>
              <a:rPr b="1" i="0" lang="en-US" sz="2250" u="none" cap="none" strike="noStrike">
                <a:solidFill>
                  <a:srgbClr val="2B5A9D"/>
                </a:solidFill>
              </a:rPr>
              <a:t>CyberSafe: A Student-Led Model for Community Cyber Resilience</a:t>
            </a:r>
            <a:endParaRPr i="0" sz="2250" u="none" cap="none" strike="noStrike">
              <a:solidFill>
                <a:schemeClr val="dk1"/>
              </a:solidFill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642938" y="3336996"/>
            <a:ext cx="7858200" cy="1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2B1D8"/>
              </a:buClr>
              <a:buSzPts val="1150"/>
              <a:buFont typeface="Montserrat"/>
              <a:buNone/>
            </a:pPr>
            <a:r>
              <a:rPr i="0" lang="en-US" u="none" cap="none" strike="noStrike">
                <a:solidFill>
                  <a:srgbClr val="2B5A9D"/>
                </a:solidFill>
              </a:rPr>
              <a:t>Bridging the Gap Between Cybersecurity Education and SMB Needs</a:t>
            </a:r>
            <a:endParaRPr i="0" u="none" cap="none" strike="noStrike">
              <a:solidFill>
                <a:srgbClr val="2B5A9D"/>
              </a:solidFill>
            </a:endParaRPr>
          </a:p>
        </p:txBody>
      </p:sp>
      <p:sp>
        <p:nvSpPr>
          <p:cNvPr id="64" name="Google Shape;64;p1"/>
          <p:cNvSpPr/>
          <p:nvPr/>
        </p:nvSpPr>
        <p:spPr>
          <a:xfrm>
            <a:off x="2135050" y="4094275"/>
            <a:ext cx="11466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9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</a:rPr>
              <a:t>Gabe Lindsey</a:t>
            </a:r>
            <a:endParaRPr i="0" sz="1200" u="none" cap="none" strike="noStrike">
              <a:solidFill>
                <a:schemeClr val="dk1"/>
              </a:solidFill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3382051" y="4094274"/>
            <a:ext cx="1046700" cy="1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9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</a:rPr>
              <a:t>Rodney Cobb</a:t>
            </a:r>
            <a:endParaRPr i="0" sz="1200" u="none" cap="none" strike="noStrike">
              <a:solidFill>
                <a:schemeClr val="dk1"/>
              </a:solidFill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4529138" y="4094275"/>
            <a:ext cx="1046700" cy="1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9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</a:rPr>
              <a:t>Chad Pinyan</a:t>
            </a:r>
            <a:endParaRPr i="0" sz="1200" u="none" cap="none" strike="noStrike">
              <a:solidFill>
                <a:schemeClr val="dk1"/>
              </a:solidFill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5575850" y="4094280"/>
            <a:ext cx="1545300" cy="1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9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</a:rPr>
              <a:t>Jovan Slijepcevic</a:t>
            </a:r>
            <a:endParaRPr i="0" sz="1200" u="none" cap="none" strike="noStrike">
              <a:solidFill>
                <a:schemeClr val="dk1"/>
              </a:solidFill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3281660" y="4736306"/>
            <a:ext cx="2580680" cy="121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700"/>
              <a:buFont typeface="Montserrat"/>
              <a:buNone/>
            </a:pPr>
            <a:r>
              <a:rPr b="1" i="0" lang="en-US" sz="1000" u="none" cap="none" strike="noStrike">
                <a:solidFill>
                  <a:srgbClr val="F07E33"/>
                </a:solidFill>
              </a:rPr>
              <a:t>NICE CONFERENCE | PHILADELPHIA, PA</a:t>
            </a:r>
            <a:endParaRPr i="0" sz="1000" u="none" cap="none" strike="noStrik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g3e50ce3da9c_0_34" title="Gemini_Generated_Image_b1w31cb1w31cb1w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3e50ce3da9c_0_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6750" y="4842097"/>
            <a:ext cx="2686950" cy="23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3e50ce3da9c_0_34" title="DSC_7353.NEF.jpg"/>
          <p:cNvPicPr preferRelativeResize="0"/>
          <p:nvPr/>
        </p:nvPicPr>
        <p:blipFill rotWithShape="1">
          <a:blip r:embed="rId5">
            <a:alphaModFix/>
          </a:blip>
          <a:srcRect b="10641" l="1381" r="1371" t="10649"/>
          <a:stretch/>
        </p:blipFill>
        <p:spPr>
          <a:xfrm>
            <a:off x="1025475" y="749725"/>
            <a:ext cx="3438976" cy="1852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e50ce3da9c_0_34" title="GroupPhotoJCC.jpeg"/>
          <p:cNvPicPr preferRelativeResize="0"/>
          <p:nvPr/>
        </p:nvPicPr>
        <p:blipFill rotWithShape="1">
          <a:blip r:embed="rId6">
            <a:alphaModFix/>
          </a:blip>
          <a:srcRect b="15626" l="2390" r="2381" t="15626"/>
          <a:stretch/>
        </p:blipFill>
        <p:spPr>
          <a:xfrm>
            <a:off x="4693317" y="749725"/>
            <a:ext cx="3419526" cy="1842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e50ce3da9c_0_34" title="DSC_7373.NEF.jpg"/>
          <p:cNvPicPr preferRelativeResize="0"/>
          <p:nvPr/>
        </p:nvPicPr>
        <p:blipFill rotWithShape="1">
          <a:blip r:embed="rId7">
            <a:alphaModFix/>
          </a:blip>
          <a:srcRect b="2673" l="7000" r="7000" t="24684"/>
          <a:stretch/>
        </p:blipFill>
        <p:spPr>
          <a:xfrm>
            <a:off x="4683600" y="2811350"/>
            <a:ext cx="3438976" cy="195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3e50ce3da9c_0_34" title="DSC_7410.NEF.jpg"/>
          <p:cNvPicPr preferRelativeResize="0"/>
          <p:nvPr/>
        </p:nvPicPr>
        <p:blipFill rotWithShape="1">
          <a:blip r:embed="rId8">
            <a:alphaModFix/>
          </a:blip>
          <a:srcRect b="6504" l="1522" r="1522" t="10749"/>
          <a:stretch/>
        </p:blipFill>
        <p:spPr>
          <a:xfrm>
            <a:off x="1024794" y="2811350"/>
            <a:ext cx="3438976" cy="19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3e50ce3da9c_0_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45275" y="35844"/>
            <a:ext cx="2180525" cy="62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17" name="Google Shape;21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8"/>
          <p:cNvSpPr/>
          <p:nvPr/>
        </p:nvSpPr>
        <p:spPr>
          <a:xfrm>
            <a:off x="0" y="0"/>
            <a:ext cx="9144000" cy="120015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8"/>
          <p:cNvSpPr/>
          <p:nvPr/>
        </p:nvSpPr>
        <p:spPr>
          <a:xfrm>
            <a:off x="0" y="0"/>
            <a:ext cx="57150" cy="1200150"/>
          </a:xfrm>
          <a:prstGeom prst="rect">
            <a:avLst/>
          </a:prstGeom>
          <a:solidFill>
            <a:srgbClr val="F07E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8"/>
          <p:cNvSpPr/>
          <p:nvPr/>
        </p:nvSpPr>
        <p:spPr>
          <a:xfrm>
            <a:off x="714375" y="571500"/>
            <a:ext cx="8429625" cy="366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2100"/>
              <a:buFont typeface="Montserrat"/>
              <a:buNone/>
            </a:pPr>
            <a:r>
              <a:rPr b="1" i="0" lang="en-US" sz="2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BREAKOUT DISCUSSION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8"/>
          <p:cNvSpPr/>
          <p:nvPr/>
        </p:nvSpPr>
        <p:spPr>
          <a:xfrm>
            <a:off x="714375" y="1009055"/>
            <a:ext cx="8429625" cy="191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2B1D8"/>
              </a:buClr>
              <a:buSzPts val="1150"/>
              <a:buFont typeface="Montserrat"/>
              <a:buNone/>
            </a:pPr>
            <a:r>
              <a:rPr b="1" i="0" lang="en-US" sz="1150" u="none" cap="none" strike="noStrike">
                <a:solidFill>
                  <a:srgbClr val="F07E33"/>
                </a:solidFill>
                <a:latin typeface="Montserrat"/>
                <a:ea typeface="Montserrat"/>
                <a:cs typeface="Montserrat"/>
                <a:sym typeface="Montserrat"/>
              </a:rPr>
              <a:t>Shaping the Future of the CyberSafe Model</a:t>
            </a:r>
            <a:endParaRPr b="1" i="0" sz="1150" u="none" cap="none" strike="noStrike">
              <a:solidFill>
                <a:srgbClr val="F07E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8"/>
          <p:cNvSpPr/>
          <p:nvPr/>
        </p:nvSpPr>
        <p:spPr>
          <a:xfrm>
            <a:off x="907256" y="1771650"/>
            <a:ext cx="1610916" cy="208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2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Scaling the Model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714375" y="2087761"/>
            <a:ext cx="3643313" cy="411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960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9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How can we adapt this student-led framework to different regional economies or school sizes?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4979194" y="1771650"/>
            <a:ext cx="2202061" cy="208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2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Implementation Hurdles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4786313" y="2087761"/>
            <a:ext cx="3643313" cy="411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960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9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What specific problems or barriers could you see keeping your school from implementing this model?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907256" y="3070696"/>
            <a:ext cx="1632347" cy="208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2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Measuring Impact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/>
          <p:nvPr/>
        </p:nvSpPr>
        <p:spPr>
          <a:xfrm>
            <a:off x="714375" y="3386807"/>
            <a:ext cx="3643313" cy="411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960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9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Beyond student placement, how do we track long-term cybersecurity improvement in SMBs?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/>
          <p:nvPr/>
        </p:nvSpPr>
        <p:spPr>
          <a:xfrm>
            <a:off x="4979194" y="3070696"/>
            <a:ext cx="1201936" cy="208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2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Collaboration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4786313" y="3386807"/>
            <a:ext cx="3643313" cy="411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960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9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How can government and private industry better support these experiential learning pipelines?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0" y="4557713"/>
            <a:ext cx="9144000" cy="15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900"/>
              <a:buFont typeface="Montserrat"/>
              <a:buNone/>
            </a:pPr>
            <a:r>
              <a:rPr b="1" i="0" lang="en-US" sz="9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NICE CONFERENCE | ROUNDTABLE SESSION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g3e50ce3da9c_0_6" title="Gemini_Generated_Image_vjn703vjn703vjn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15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3e50ce3da9c_0_6" title="DSC_3005.jpg"/>
          <p:cNvPicPr preferRelativeResize="0"/>
          <p:nvPr/>
        </p:nvPicPr>
        <p:blipFill rotWithShape="1">
          <a:blip r:embed="rId4">
            <a:alphaModFix/>
          </a:blip>
          <a:srcRect b="1486" l="9852" r="8121" t="2646"/>
          <a:stretch/>
        </p:blipFill>
        <p:spPr>
          <a:xfrm>
            <a:off x="3453625" y="735425"/>
            <a:ext cx="2313198" cy="406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3e50ce3da9c_0_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6750" y="4842097"/>
            <a:ext cx="2686950" cy="23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3e50ce3da9c_0_6" title="DSC_2809.jpg"/>
          <p:cNvPicPr preferRelativeResize="0"/>
          <p:nvPr/>
        </p:nvPicPr>
        <p:blipFill rotWithShape="1">
          <a:blip r:embed="rId6">
            <a:alphaModFix/>
          </a:blip>
          <a:srcRect b="13630" l="18968" r="17167" t="5476"/>
          <a:stretch/>
        </p:blipFill>
        <p:spPr>
          <a:xfrm>
            <a:off x="1043206" y="735431"/>
            <a:ext cx="2213827" cy="1866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g3e50ce3da9c_0_6"/>
          <p:cNvPicPr preferRelativeResize="0"/>
          <p:nvPr/>
        </p:nvPicPr>
        <p:blipFill rotWithShape="1">
          <a:blip r:embed="rId7">
            <a:alphaModFix/>
          </a:blip>
          <a:srcRect b="1352" l="15900" r="11431" t="1352"/>
          <a:stretch/>
        </p:blipFill>
        <p:spPr>
          <a:xfrm>
            <a:off x="1043200" y="2815381"/>
            <a:ext cx="2213827" cy="1973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g3e50ce3da9c_0_6" title="DSC_3019.jpg"/>
          <p:cNvPicPr preferRelativeResize="0"/>
          <p:nvPr/>
        </p:nvPicPr>
        <p:blipFill rotWithShape="1">
          <a:blip r:embed="rId8">
            <a:alphaModFix/>
          </a:blip>
          <a:srcRect b="0" l="11527" r="11527" t="0"/>
          <a:stretch/>
        </p:blipFill>
        <p:spPr>
          <a:xfrm>
            <a:off x="5963425" y="715986"/>
            <a:ext cx="2213827" cy="191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3e50ce3da9c_0_6" title="DSC_2948.jpg"/>
          <p:cNvPicPr preferRelativeResize="0"/>
          <p:nvPr/>
        </p:nvPicPr>
        <p:blipFill rotWithShape="1">
          <a:blip r:embed="rId9">
            <a:alphaModFix/>
          </a:blip>
          <a:srcRect b="0" l="12665" r="12658" t="0"/>
          <a:stretch/>
        </p:blipFill>
        <p:spPr>
          <a:xfrm>
            <a:off x="5963425" y="2805639"/>
            <a:ext cx="2213827" cy="1973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4" name="Google Shape;7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5290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2"/>
          <p:cNvSpPr/>
          <p:nvPr/>
        </p:nvSpPr>
        <p:spPr>
          <a:xfrm>
            <a:off x="571500" y="428625"/>
            <a:ext cx="8572500" cy="366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2100"/>
              <a:buFont typeface="Montserrat"/>
              <a:buNone/>
            </a:pPr>
            <a:r>
              <a:rPr b="1" i="0" lang="en-US" sz="2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FRAMING THE CHALLENGE: THREE LANES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71500" y="4638063"/>
            <a:ext cx="4518300" cy="1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900"/>
              <a:buFont typeface="Montserrat"/>
              <a:buNone/>
            </a:pPr>
            <a:r>
              <a:rPr b="1" i="0" lang="en-US" sz="9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The CyberSafe model aligns these three lanes into a single mission.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403075" y="1840050"/>
            <a:ext cx="7993200" cy="2578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" name="Google Shape;78;p2"/>
          <p:cNvGrpSpPr/>
          <p:nvPr/>
        </p:nvGrpSpPr>
        <p:grpSpPr>
          <a:xfrm>
            <a:off x="288375" y="1230901"/>
            <a:ext cx="2630700" cy="2288849"/>
            <a:chOff x="307900" y="1526851"/>
            <a:chExt cx="2630700" cy="2288849"/>
          </a:xfrm>
        </p:grpSpPr>
        <p:sp>
          <p:nvSpPr>
            <p:cNvPr id="79" name="Google Shape;79;p2"/>
            <p:cNvSpPr/>
            <p:nvPr/>
          </p:nvSpPr>
          <p:spPr>
            <a:xfrm>
              <a:off x="949600" y="1526851"/>
              <a:ext cx="1347300" cy="30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075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F07E33"/>
                </a:buClr>
                <a:buSzPts val="1200"/>
                <a:buFont typeface="Montserrat"/>
                <a:buNone/>
              </a:pPr>
              <a:r>
                <a:rPr b="1" i="0" lang="en-US" sz="1200" u="none" cap="none" strike="noStrike">
                  <a:solidFill>
                    <a:srgbClr val="F07E3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STUDENTS NEED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 txBox="1"/>
            <p:nvPr/>
          </p:nvSpPr>
          <p:spPr>
            <a:xfrm>
              <a:off x="307900" y="1949400"/>
              <a:ext cx="2630700" cy="186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307975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2B5A9D"/>
                </a:buClr>
                <a:buSzPts val="1250"/>
                <a:buChar char="●"/>
              </a:pPr>
              <a:r>
                <a:rPr lang="en-US" sz="1250">
                  <a:solidFill>
                    <a:srgbClr val="2B5A9D"/>
                  </a:solidFill>
                </a:rPr>
                <a:t>Affordable cybersecurity guidance</a:t>
              </a:r>
              <a:endParaRPr sz="1250">
                <a:solidFill>
                  <a:srgbClr val="2B5A9D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50">
                <a:solidFill>
                  <a:srgbClr val="2B5A9D"/>
                </a:solidFill>
              </a:endParaRPr>
            </a:p>
            <a:p>
              <a:pPr indent="-307975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2B5A9D"/>
                </a:buClr>
                <a:buSzPts val="1250"/>
                <a:buChar char="●"/>
              </a:pPr>
              <a:r>
                <a:rPr lang="en-US" sz="1250">
                  <a:solidFill>
                    <a:srgbClr val="2B5A9D"/>
                  </a:solidFill>
                </a:rPr>
                <a:t>Scalable experiential learning</a:t>
              </a:r>
              <a:endParaRPr sz="1250">
                <a:solidFill>
                  <a:srgbClr val="2B5A9D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50">
                <a:solidFill>
                  <a:srgbClr val="2B5A9D"/>
                </a:solidFill>
              </a:endParaRPr>
            </a:p>
            <a:p>
              <a:pPr indent="-307975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2B5A9D"/>
                </a:buClr>
                <a:buSzPts val="1250"/>
                <a:buChar char="●"/>
              </a:pPr>
              <a:r>
                <a:rPr lang="en-US" sz="1250">
                  <a:solidFill>
                    <a:srgbClr val="2B5A9D"/>
                  </a:solidFill>
                </a:rPr>
                <a:t>Real-world experience &amp; confidence</a:t>
              </a:r>
              <a:endParaRPr sz="1250">
                <a:solidFill>
                  <a:srgbClr val="2B5A9D"/>
                </a:solidFill>
              </a:endParaRPr>
            </a:p>
          </p:txBody>
        </p:sp>
      </p:grpSp>
      <p:sp>
        <p:nvSpPr>
          <p:cNvPr id="81" name="Google Shape;81;p2"/>
          <p:cNvSpPr txBox="1"/>
          <p:nvPr/>
        </p:nvSpPr>
        <p:spPr>
          <a:xfrm>
            <a:off x="2401375" y="3347800"/>
            <a:ext cx="5079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grpSp>
        <p:nvGrpSpPr>
          <p:cNvPr id="82" name="Google Shape;82;p2"/>
          <p:cNvGrpSpPr/>
          <p:nvPr/>
        </p:nvGrpSpPr>
        <p:grpSpPr>
          <a:xfrm>
            <a:off x="2919075" y="1235990"/>
            <a:ext cx="2593500" cy="2298592"/>
            <a:chOff x="2881625" y="1502025"/>
            <a:chExt cx="2593500" cy="2239252"/>
          </a:xfrm>
        </p:grpSpPr>
        <p:sp>
          <p:nvSpPr>
            <p:cNvPr id="83" name="Google Shape;83;p2"/>
            <p:cNvSpPr/>
            <p:nvPr/>
          </p:nvSpPr>
          <p:spPr>
            <a:xfrm>
              <a:off x="3132726" y="1502025"/>
              <a:ext cx="2091300" cy="29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075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F07E33"/>
                </a:buClr>
                <a:buSzPts val="1200"/>
                <a:buFont typeface="Montserrat"/>
                <a:buNone/>
              </a:pPr>
              <a:r>
                <a:rPr b="1" i="0" lang="en-US" sz="1200" u="none" cap="none" strike="noStrike">
                  <a:solidFill>
                    <a:srgbClr val="F07E3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SMALL BUSINESSES NEED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 txBox="1"/>
            <p:nvPr/>
          </p:nvSpPr>
          <p:spPr>
            <a:xfrm>
              <a:off x="2881625" y="1913677"/>
              <a:ext cx="2593500" cy="18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307975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2B5A9D"/>
                </a:buClr>
                <a:buSzPts val="1250"/>
                <a:buChar char="●"/>
              </a:pPr>
              <a:r>
                <a:rPr lang="en-US" sz="1250">
                  <a:solidFill>
                    <a:srgbClr val="2B5A9D"/>
                  </a:solidFill>
                </a:rPr>
                <a:t>Community relevance &amp; employer connections</a:t>
              </a:r>
              <a:endParaRPr sz="1250">
                <a:solidFill>
                  <a:srgbClr val="2B5A9D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50">
                <a:solidFill>
                  <a:srgbClr val="2B5A9D"/>
                </a:solidFill>
              </a:endParaRPr>
            </a:p>
            <a:p>
              <a:pPr indent="-307975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2B5A9D"/>
                </a:buClr>
                <a:buSzPts val="1250"/>
                <a:buChar char="●"/>
              </a:pPr>
              <a:r>
                <a:rPr lang="en-US" sz="1250">
                  <a:solidFill>
                    <a:srgbClr val="2B5A9D"/>
                  </a:solidFill>
                </a:rPr>
                <a:t>Trustworthy help &amp; actionable steps</a:t>
              </a:r>
              <a:endParaRPr sz="1250">
                <a:solidFill>
                  <a:srgbClr val="2B5A9D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50">
                <a:solidFill>
                  <a:srgbClr val="2B5A9D"/>
                </a:solidFill>
              </a:endParaRPr>
            </a:p>
            <a:p>
              <a:pPr indent="-307975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2B5A9D"/>
                </a:buClr>
                <a:buSzPts val="1250"/>
                <a:buChar char="●"/>
              </a:pPr>
              <a:r>
                <a:rPr lang="en-US" sz="1250">
                  <a:solidFill>
                    <a:srgbClr val="2B5A9D"/>
                  </a:solidFill>
                </a:rPr>
                <a:t>Soft skills &amp; mentorship</a:t>
              </a:r>
              <a:endParaRPr sz="1250">
                <a:solidFill>
                  <a:srgbClr val="2B5A9D"/>
                </a:solidFill>
              </a:endParaRPr>
            </a:p>
          </p:txBody>
        </p:sp>
      </p:grpSp>
      <p:grpSp>
        <p:nvGrpSpPr>
          <p:cNvPr id="85" name="Google Shape;85;p2"/>
          <p:cNvGrpSpPr/>
          <p:nvPr/>
        </p:nvGrpSpPr>
        <p:grpSpPr>
          <a:xfrm>
            <a:off x="5490450" y="1231050"/>
            <a:ext cx="2270700" cy="2288571"/>
            <a:chOff x="5589825" y="1619831"/>
            <a:chExt cx="2270700" cy="2209045"/>
          </a:xfrm>
        </p:grpSpPr>
        <p:sp>
          <p:nvSpPr>
            <p:cNvPr id="86" name="Google Shape;86;p2"/>
            <p:cNvSpPr/>
            <p:nvPr/>
          </p:nvSpPr>
          <p:spPr>
            <a:xfrm>
              <a:off x="6085722" y="1619831"/>
              <a:ext cx="1278900" cy="29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075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F07E33"/>
                </a:buClr>
                <a:buSzPts val="1200"/>
                <a:buFont typeface="Montserrat"/>
                <a:buNone/>
              </a:pPr>
              <a:r>
                <a:rPr b="1" i="0" lang="en-US" sz="1200" u="none" cap="none" strike="noStrike">
                  <a:solidFill>
                    <a:srgbClr val="F07E3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SCHOOLS NEED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 txBox="1"/>
            <p:nvPr/>
          </p:nvSpPr>
          <p:spPr>
            <a:xfrm>
              <a:off x="5589825" y="2032477"/>
              <a:ext cx="2270700" cy="179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307975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2B5A9D"/>
                </a:buClr>
                <a:buSzPts val="1250"/>
                <a:buChar char="●"/>
              </a:pPr>
              <a:r>
                <a:rPr lang="en-US" sz="1250">
                  <a:solidFill>
                    <a:srgbClr val="2B5A9D"/>
                  </a:solidFill>
                </a:rPr>
                <a:t>Exposure to employers &amp; community partners</a:t>
              </a:r>
              <a:endParaRPr sz="1250">
                <a:solidFill>
                  <a:srgbClr val="2B5A9D"/>
                </a:solidFill>
              </a:endParaRPr>
            </a:p>
            <a:p>
              <a:pPr indent="0" lvl="0" marL="45720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50">
                <a:solidFill>
                  <a:srgbClr val="2B5A9D"/>
                </a:solidFill>
              </a:endParaRPr>
            </a:p>
            <a:p>
              <a:pPr indent="-307975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2B5A9D"/>
                </a:buClr>
                <a:buSzPts val="1250"/>
                <a:buChar char="●"/>
              </a:pPr>
              <a:r>
                <a:rPr lang="en-US" sz="1250">
                  <a:solidFill>
                    <a:srgbClr val="2B5A9D"/>
                  </a:solidFill>
                </a:rPr>
                <a:t>Awareness without fear or shame</a:t>
              </a:r>
              <a:endParaRPr sz="1250">
                <a:solidFill>
                  <a:srgbClr val="2B5A9D"/>
                </a:solidFill>
              </a:endParaRPr>
            </a:p>
            <a:p>
              <a:pPr indent="0" lvl="0" marL="45720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50">
                <a:solidFill>
                  <a:srgbClr val="2B5A9D"/>
                </a:solidFill>
              </a:endParaRPr>
            </a:p>
            <a:p>
              <a:pPr indent="-307975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2B5A9D"/>
                </a:buClr>
                <a:buSzPts val="1250"/>
                <a:buChar char="●"/>
              </a:pPr>
              <a:r>
                <a:rPr lang="en-US" sz="1250">
                  <a:solidFill>
                    <a:srgbClr val="2B5A9D"/>
                  </a:solidFill>
                </a:rPr>
                <a:t>A model faculty can actually support</a:t>
              </a:r>
              <a:endParaRPr sz="1250">
                <a:solidFill>
                  <a:srgbClr val="2B5A9D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3e50ce3da9c_0_1" title="Gemini_Generated_Image_t54076t54076t54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100"/>
            <a:ext cx="9144003" cy="5103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g3e50ce3da9c_0_1" title="DSC_2175.jpg"/>
          <p:cNvPicPr preferRelativeResize="0"/>
          <p:nvPr/>
        </p:nvPicPr>
        <p:blipFill rotWithShape="1">
          <a:blip r:embed="rId4">
            <a:alphaModFix/>
          </a:blip>
          <a:srcRect b="9585" l="13673" r="23780" t="6844"/>
          <a:stretch/>
        </p:blipFill>
        <p:spPr>
          <a:xfrm>
            <a:off x="1024950" y="2823400"/>
            <a:ext cx="2192676" cy="1949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3e50ce3da9c_0_1" title="DSC_2104.jpg"/>
          <p:cNvPicPr preferRelativeResize="0"/>
          <p:nvPr/>
        </p:nvPicPr>
        <p:blipFill rotWithShape="1">
          <a:blip r:embed="rId5">
            <a:alphaModFix/>
          </a:blip>
          <a:srcRect b="10873" l="9723" r="19875" t="0"/>
          <a:stretch/>
        </p:blipFill>
        <p:spPr>
          <a:xfrm>
            <a:off x="1024950" y="739425"/>
            <a:ext cx="2192676" cy="1847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3e50ce3da9c_0_1" title="DSC_2371.jpg"/>
          <p:cNvPicPr preferRelativeResize="0"/>
          <p:nvPr/>
        </p:nvPicPr>
        <p:blipFill rotWithShape="1">
          <a:blip r:embed="rId6">
            <a:alphaModFix/>
          </a:blip>
          <a:srcRect b="22813" l="0" r="0" t="22818"/>
          <a:stretch/>
        </p:blipFill>
        <p:spPr>
          <a:xfrm>
            <a:off x="3412800" y="739425"/>
            <a:ext cx="2315151" cy="1891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3e50ce3da9c_0_1" title="DSC_2221.jpg"/>
          <p:cNvPicPr preferRelativeResize="0"/>
          <p:nvPr/>
        </p:nvPicPr>
        <p:blipFill rotWithShape="1">
          <a:blip r:embed="rId7">
            <a:alphaModFix/>
          </a:blip>
          <a:srcRect b="-4844" l="10212" r="11718" t="0"/>
          <a:stretch/>
        </p:blipFill>
        <p:spPr>
          <a:xfrm>
            <a:off x="5910450" y="2823400"/>
            <a:ext cx="2198748" cy="1965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3e50ce3da9c_0_1" title="DSC_2637.jpg"/>
          <p:cNvPicPr preferRelativeResize="0"/>
          <p:nvPr/>
        </p:nvPicPr>
        <p:blipFill rotWithShape="1">
          <a:blip r:embed="rId8">
            <a:alphaModFix/>
          </a:blip>
          <a:srcRect b="0" l="10431" r="10431" t="0"/>
          <a:stretch/>
        </p:blipFill>
        <p:spPr>
          <a:xfrm>
            <a:off x="3398275" y="2808225"/>
            <a:ext cx="2331525" cy="196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e50ce3da9c_0_1" title="DSC_2607.jpg"/>
          <p:cNvPicPr preferRelativeResize="0"/>
          <p:nvPr/>
        </p:nvPicPr>
        <p:blipFill rotWithShape="1">
          <a:blip r:embed="rId9">
            <a:alphaModFix/>
          </a:blip>
          <a:srcRect b="0" l="7926" r="7934" t="0"/>
          <a:stretch/>
        </p:blipFill>
        <p:spPr>
          <a:xfrm>
            <a:off x="5923125" y="739425"/>
            <a:ext cx="2195799" cy="1871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5" name="Google Shape;10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" y="-10257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"/>
          <p:cNvSpPr/>
          <p:nvPr/>
        </p:nvSpPr>
        <p:spPr>
          <a:xfrm>
            <a:off x="571500" y="428625"/>
            <a:ext cx="8572500" cy="366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2100"/>
              <a:buFont typeface="Montserrat"/>
              <a:buNone/>
            </a:pPr>
            <a:r>
              <a:rPr b="1" i="0" lang="en-US" sz="2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THE CYBERSAFE MODEL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428625" y="1501973"/>
            <a:ext cx="1543050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2B1D8"/>
              </a:buClr>
              <a:buSzPts val="3300"/>
              <a:buFont typeface="Montserrat"/>
              <a:buNone/>
            </a:pPr>
            <a:r>
              <a:rPr b="1" i="0" lang="en-US" sz="3300" u="none" cap="none" strike="noStrike">
                <a:solidFill>
                  <a:srgbClr val="82B1D8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428625" y="1844876"/>
            <a:ext cx="15432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97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Montserrat"/>
              <a:buNone/>
            </a:pPr>
            <a:r>
              <a:rPr b="1" i="0" lang="en-US" u="none" cap="none" strike="noStrike">
                <a:solidFill>
                  <a:srgbClr val="F07E33"/>
                </a:solidFill>
                <a:latin typeface="Montserrat"/>
                <a:ea typeface="Montserrat"/>
                <a:cs typeface="Montserrat"/>
                <a:sym typeface="Montserrat"/>
              </a:rPr>
              <a:t>Lead </a:t>
            </a:r>
            <a:endParaRPr b="1">
              <a:solidFill>
                <a:srgbClr val="F07E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Montserrat"/>
              <a:buNone/>
            </a:pPr>
            <a:r>
              <a:rPr b="1" i="0" lang="en-US" u="none" cap="none" strike="noStrike">
                <a:solidFill>
                  <a:srgbClr val="F07E33"/>
                </a:solidFill>
                <a:latin typeface="Montserrat"/>
                <a:ea typeface="Montserrat"/>
                <a:cs typeface="Montserrat"/>
                <a:sym typeface="Montserrat"/>
              </a:rPr>
              <a:t>Sourcing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428625" y="2644879"/>
            <a:ext cx="1543200" cy="19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50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8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Students use </a:t>
            </a: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Python &amp; OSINT</a:t>
            </a: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 techniques to identify and research local SMBs in need of support.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2114550" y="1501973"/>
            <a:ext cx="1543050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2B1D8"/>
              </a:buClr>
              <a:buSzPts val="3300"/>
              <a:buFont typeface="Montserrat"/>
              <a:buNone/>
            </a:pPr>
            <a:r>
              <a:rPr b="1" i="0" lang="en-US" sz="3300" u="none" cap="none" strike="noStrike">
                <a:solidFill>
                  <a:srgbClr val="82B1D8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2114550" y="1844873"/>
            <a:ext cx="15432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97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Montserrat"/>
              <a:buNone/>
            </a:pPr>
            <a:r>
              <a:rPr b="1" i="0" lang="en-US" u="none" cap="none" strike="noStrike">
                <a:solidFill>
                  <a:srgbClr val="F07E33"/>
                </a:solidFill>
                <a:latin typeface="Montserrat"/>
                <a:ea typeface="Montserrat"/>
                <a:cs typeface="Montserrat"/>
                <a:sym typeface="Montserrat"/>
              </a:rPr>
              <a:t>Community Outreach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2114550" y="2623417"/>
            <a:ext cx="1543200" cy="19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50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8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Proactive engagement to establish trust and explain the </a:t>
            </a: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value proposition</a:t>
            </a: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 of student-led cyber readiness.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3800475" y="1501973"/>
            <a:ext cx="1543050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2B1D8"/>
              </a:buClr>
              <a:buSzPts val="3300"/>
              <a:buFont typeface="Montserrat"/>
              <a:buNone/>
            </a:pPr>
            <a:r>
              <a:rPr b="1" i="0" lang="en-US" sz="3300" u="none" cap="none" strike="noStrike">
                <a:solidFill>
                  <a:srgbClr val="82B1D8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3800475" y="1844876"/>
            <a:ext cx="1543200" cy="6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97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Montserrat"/>
              <a:buNone/>
            </a:pPr>
            <a:r>
              <a:rPr b="1" i="0" lang="en-US" sz="1300" u="none" cap="none" strike="noStrike">
                <a:solidFill>
                  <a:srgbClr val="F07E33"/>
                </a:solidFill>
                <a:latin typeface="Montserrat"/>
                <a:ea typeface="Montserrat"/>
                <a:cs typeface="Montserrat"/>
                <a:sym typeface="Montserrat"/>
              </a:rPr>
              <a:t>Knowledge </a:t>
            </a:r>
            <a:endParaRPr b="1" i="0" sz="1300" u="none" cap="none" strike="noStrike">
              <a:solidFill>
                <a:srgbClr val="F07E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Montserrat"/>
              <a:buNone/>
            </a:pPr>
            <a:r>
              <a:rPr b="1" i="0" lang="en-US" sz="1300" u="none" cap="none" strike="noStrike">
                <a:solidFill>
                  <a:srgbClr val="F07E33"/>
                </a:solidFill>
                <a:latin typeface="Montserrat"/>
                <a:ea typeface="Montserrat"/>
                <a:cs typeface="Montserrat"/>
                <a:sym typeface="Montserrat"/>
              </a:rPr>
              <a:t>Transfer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3800475" y="2571777"/>
            <a:ext cx="1543200" cy="18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50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8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Translating complex cybersecurity jargon into </a:t>
            </a: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actionable fundamentals</a:t>
            </a: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 for non-technical business owners.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5486400" y="1501973"/>
            <a:ext cx="1543050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2B1D8"/>
              </a:buClr>
              <a:buSzPts val="3300"/>
              <a:buFont typeface="Montserrat"/>
              <a:buNone/>
            </a:pPr>
            <a:r>
              <a:rPr b="1" i="0" lang="en-US" sz="3300" u="none" cap="none" strike="noStrike">
                <a:solidFill>
                  <a:srgbClr val="82B1D8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5486400" y="1844873"/>
            <a:ext cx="15432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97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Montserrat"/>
              <a:buNone/>
            </a:pPr>
            <a:r>
              <a:rPr b="1" i="0" lang="en-US" u="none" cap="none" strike="noStrike">
                <a:solidFill>
                  <a:srgbClr val="F07E33"/>
                </a:solidFill>
                <a:latin typeface="Montserrat"/>
                <a:ea typeface="Montserrat"/>
                <a:cs typeface="Montserrat"/>
                <a:sym typeface="Montserrat"/>
              </a:rPr>
              <a:t>In-Person Presentation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5486400" y="2571778"/>
            <a:ext cx="1543200" cy="17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50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8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Students lead a professional session, demonstrating their </a:t>
            </a: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public speaking</a:t>
            </a: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 and community engagement skills.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7172325" y="1501973"/>
            <a:ext cx="1543050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2B1D8"/>
              </a:buClr>
              <a:buSzPts val="3300"/>
              <a:buFont typeface="Montserrat"/>
              <a:buNone/>
            </a:pPr>
            <a:r>
              <a:rPr b="1" i="0" lang="en-US" sz="3300" u="none" cap="none" strike="noStrike">
                <a:solidFill>
                  <a:srgbClr val="82B1D8"/>
                </a:solidFill>
                <a:latin typeface="Montserrat"/>
                <a:ea typeface="Montserrat"/>
                <a:cs typeface="Montserrat"/>
                <a:sym typeface="Montserrat"/>
              </a:rPr>
              <a:t>05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7172325" y="1844873"/>
            <a:ext cx="15432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97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Montserrat"/>
              <a:buNone/>
            </a:pPr>
            <a:r>
              <a:rPr b="1" i="0" lang="en-US" u="none" cap="none" strike="noStrike">
                <a:solidFill>
                  <a:srgbClr val="F07E33"/>
                </a:solidFill>
                <a:latin typeface="Montserrat"/>
                <a:ea typeface="Montserrat"/>
                <a:cs typeface="Montserrat"/>
                <a:sym typeface="Montserrat"/>
              </a:rPr>
              <a:t>Rapid Fire Assessment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7172325" y="2571767"/>
            <a:ext cx="1543200" cy="17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50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8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A high-impact evaluation using the </a:t>
            </a: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NIST CSF 2.0</a:t>
            </a: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 framework to provide immediate security insights.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7" name="Google Shape;1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488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"/>
          <p:cNvSpPr/>
          <p:nvPr/>
        </p:nvSpPr>
        <p:spPr>
          <a:xfrm>
            <a:off x="571500" y="428625"/>
            <a:ext cx="8572500" cy="366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2100"/>
              <a:buFont typeface="Montserrat"/>
              <a:buNone/>
            </a:pPr>
            <a:r>
              <a:rPr b="1" i="0" lang="en-US" sz="2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THE FACULTY PERSPECTIVE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571500" y="1601986"/>
            <a:ext cx="250031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400"/>
              <a:buFont typeface="Montserrat"/>
              <a:buNone/>
            </a:pPr>
            <a:r>
              <a:rPr b="1" i="0" lang="en-US" sz="14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Rodney Cobb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571500" y="1916311"/>
            <a:ext cx="2500313" cy="360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950"/>
              <a:buFont typeface="Inter"/>
              <a:buNone/>
            </a:pPr>
            <a:r>
              <a:rPr b="0" i="0" lang="en-US" sz="950" u="none" cap="none" strike="noStrike">
                <a:solidFill>
                  <a:srgbClr val="666666"/>
                </a:solidFill>
                <a:latin typeface="Inter"/>
                <a:ea typeface="Inter"/>
                <a:cs typeface="Inter"/>
                <a:sym typeface="Inter"/>
              </a:rPr>
              <a:t>Professor of Cybersecurity</a:t>
            </a:r>
            <a:br>
              <a:rPr b="0" i="0" lang="en-US" sz="950" u="none" cap="none" strike="noStrike">
                <a:solidFill>
                  <a:srgbClr val="666666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0" i="0" lang="en-US" sz="950" u="none" cap="none" strike="noStrike">
                <a:solidFill>
                  <a:srgbClr val="666666"/>
                </a:solidFill>
                <a:latin typeface="Inter"/>
                <a:ea typeface="Inter"/>
                <a:cs typeface="Inter"/>
                <a:sym typeface="Inter"/>
              </a:rPr>
              <a:t>Cleveland Community College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3843338" y="1430536"/>
            <a:ext cx="4729163" cy="5029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100"/>
              <a:buFont typeface="Inter"/>
              <a:buNone/>
            </a:pP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Curriculum Integration: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Mapping experiential learning to the NICE Framework without increasing faculty overhead.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3843338" y="2219195"/>
            <a:ext cx="47292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100"/>
              <a:buFont typeface="Inter"/>
              <a:buNone/>
            </a:pP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Student Transformation: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Moving from "too scared to answer on Zoom" to leading professional in-person presentations.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3843338" y="3007854"/>
            <a:ext cx="47292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100"/>
              <a:buFont typeface="Inter"/>
              <a:buNone/>
            </a:pP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Institutional Impact: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Strengthening the college's role as a community anchor and a premier pipeline for work-ready talent.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500" y="2509400"/>
            <a:ext cx="2209500" cy="220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/>
          <p:nvPr/>
        </p:nvSpPr>
        <p:spPr>
          <a:xfrm>
            <a:off x="571500" y="428625"/>
            <a:ext cx="8572500" cy="366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2100"/>
              <a:buFont typeface="Montserrat"/>
              <a:buNone/>
            </a:pPr>
            <a:r>
              <a:rPr b="1" i="0" lang="en-US" sz="2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THE STUDENT JOURNEY: CHAD PINYAN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571425" y="1036348"/>
            <a:ext cx="3714900" cy="2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2B1D8"/>
              </a:buClr>
              <a:buSzPts val="12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COMMUNITY IMPACT</a:t>
            </a:r>
            <a:endParaRPr b="0" i="0" sz="1200" u="none" cap="none" strike="noStrike">
              <a:solidFill>
                <a:srgbClr val="2B5A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800025" y="1459616"/>
            <a:ext cx="3486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000"/>
              <a:buFont typeface="Inter"/>
              <a:buNone/>
            </a:pP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Real Difference: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Gaining the satisfaction of making a tangible impact on the security of local businesses in my community.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800025" y="2395447"/>
            <a:ext cx="3486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000"/>
              <a:buFont typeface="Inter"/>
              <a:buNone/>
            </a:pP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Service Learning: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Understanding that cybersecurity is about protecting people and their livelihoods.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571425" y="3366448"/>
            <a:ext cx="3714900" cy="2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2B1D8"/>
              </a:buClr>
              <a:buSzPts val="12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PEER MENTORSHIP</a:t>
            </a:r>
            <a:endParaRPr b="0" i="0" sz="1200" u="none" cap="none" strike="noStrike">
              <a:solidFill>
                <a:srgbClr val="2B5A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800025" y="3742666"/>
            <a:ext cx="3486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000"/>
              <a:buFont typeface="Inter"/>
              <a:buNone/>
            </a:pPr>
            <a:r>
              <a:rPr b="1" i="0" lang="en-US" sz="1250" u="none" cap="none" strike="noStrike">
                <a:solidFill>
                  <a:srgbClr val="2B5A9D"/>
                </a:solidFill>
                <a:latin typeface="Inter"/>
                <a:ea typeface="Inter"/>
                <a:cs typeface="Inter"/>
                <a:sym typeface="Inter"/>
              </a:rPr>
              <a:t>Complementary Strengths: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Learning to identify and leverage the strengths and weaknesses of teammates.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5086275" y="2395447"/>
            <a:ext cx="3486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000"/>
              <a:buFont typeface="Inter"/>
              <a:buNone/>
            </a:pPr>
            <a:r>
              <a:t/>
            </a:r>
            <a:endParaRPr b="1" sz="1250">
              <a:solidFill>
                <a:srgbClr val="2B5A9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5137725" y="3974997"/>
            <a:ext cx="37149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5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950"/>
              <a:buFont typeface="Inter"/>
              <a:buNone/>
            </a:pPr>
            <a:r>
              <a:rPr b="0" i="1" lang="en-US" sz="950" u="none" cap="none" strike="noStrike">
                <a:solidFill>
                  <a:srgbClr val="666666"/>
                </a:solidFill>
                <a:latin typeface="Inter"/>
                <a:ea typeface="Inter"/>
                <a:cs typeface="Inter"/>
                <a:sym typeface="Inter"/>
              </a:rPr>
              <a:t>"From technical labs to landing a full-time role with Carolina Cyber Center through real-world relationships."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p5" title="DSC_6750.jpg"/>
          <p:cNvPicPr preferRelativeResize="0"/>
          <p:nvPr/>
        </p:nvPicPr>
        <p:blipFill rotWithShape="1">
          <a:blip r:embed="rId3">
            <a:alphaModFix/>
          </a:blip>
          <a:srcRect b="0" l="6568" r="0" t="0"/>
          <a:stretch/>
        </p:blipFill>
        <p:spPr>
          <a:xfrm>
            <a:off x="5137725" y="1275450"/>
            <a:ext cx="3639373" cy="259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g3e50ce3da9c_0_60" title="Gemini_Generated_Image_b1w31cb1w31cb1w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2"/>
            <a:ext cx="9144003" cy="510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3e50ce3da9c_0_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6750" y="4842097"/>
            <a:ext cx="2686950" cy="23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e50ce3da9c_0_60" title="DSC_7001.jpg"/>
          <p:cNvPicPr preferRelativeResize="0"/>
          <p:nvPr/>
        </p:nvPicPr>
        <p:blipFill rotWithShape="1">
          <a:blip r:embed="rId5">
            <a:alphaModFix/>
          </a:blip>
          <a:srcRect b="9527" l="0" r="0" t="9527"/>
          <a:stretch/>
        </p:blipFill>
        <p:spPr>
          <a:xfrm>
            <a:off x="1025475" y="749725"/>
            <a:ext cx="3438976" cy="1852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3e50ce3da9c_0_60" title="DSC_7101.jpg"/>
          <p:cNvPicPr preferRelativeResize="0"/>
          <p:nvPr/>
        </p:nvPicPr>
        <p:blipFill rotWithShape="1">
          <a:blip r:embed="rId6">
            <a:alphaModFix/>
          </a:blip>
          <a:srcRect b="9527" l="0" r="0" t="9527"/>
          <a:stretch/>
        </p:blipFill>
        <p:spPr>
          <a:xfrm>
            <a:off x="4693317" y="749725"/>
            <a:ext cx="3419525" cy="1842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3e50ce3da9c_0_60" title="DSC_6847.jpg"/>
          <p:cNvPicPr preferRelativeResize="0"/>
          <p:nvPr/>
        </p:nvPicPr>
        <p:blipFill rotWithShape="1">
          <a:blip r:embed="rId7">
            <a:alphaModFix/>
          </a:blip>
          <a:srcRect b="7294" l="0" r="0" t="7294"/>
          <a:stretch/>
        </p:blipFill>
        <p:spPr>
          <a:xfrm>
            <a:off x="4683600" y="2811350"/>
            <a:ext cx="3438976" cy="195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3e50ce3da9c_0_60" title="DSC_7021.jpg"/>
          <p:cNvPicPr preferRelativeResize="0"/>
          <p:nvPr/>
        </p:nvPicPr>
        <p:blipFill rotWithShape="1">
          <a:blip r:embed="rId8">
            <a:alphaModFix/>
          </a:blip>
          <a:srcRect b="31097" l="0" r="0" t="31100"/>
          <a:stretch/>
        </p:blipFill>
        <p:spPr>
          <a:xfrm>
            <a:off x="1024794" y="2811350"/>
            <a:ext cx="3438975" cy="195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3e50ce3da9c_0_6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45275" y="35844"/>
            <a:ext cx="2180525" cy="62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"/>
          <p:cNvSpPr/>
          <p:nvPr/>
        </p:nvSpPr>
        <p:spPr>
          <a:xfrm>
            <a:off x="571500" y="428625"/>
            <a:ext cx="8572500" cy="366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2100"/>
              <a:buFont typeface="Montserrat"/>
              <a:buNone/>
            </a:pPr>
            <a:r>
              <a:rPr b="1" i="0" lang="en-US" sz="2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LESSONS LEARNED: INSIGHTS FROM THE FIELD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750094" y="1430536"/>
            <a:ext cx="1423392" cy="191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100"/>
              <a:buFont typeface="Montserrat"/>
              <a:buNone/>
            </a:pPr>
            <a:r>
              <a:rPr b="1" i="0" lang="en-US" sz="1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Outreach is Local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571500" y="1707345"/>
            <a:ext cx="38577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12575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8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Digital marketing isn't enough. </a:t>
            </a:r>
            <a:r>
              <a:rPr b="1" i="0" lang="en-US" sz="1250" u="none" cap="none" strike="noStrike">
                <a:solidFill>
                  <a:srgbClr val="F07E33"/>
                </a:solidFill>
                <a:latin typeface="Inter"/>
                <a:ea typeface="Inter"/>
                <a:cs typeface="Inter"/>
                <a:sym typeface="Inter"/>
              </a:rPr>
              <a:t>In-person outreach</a:t>
            </a: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 and partnerships with local community hubs are critical for building trust.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/>
          <p:nvPr/>
        </p:nvSpPr>
        <p:spPr>
          <a:xfrm>
            <a:off x="4893469" y="1430536"/>
            <a:ext cx="1855589" cy="191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100"/>
              <a:buFont typeface="Montserrat"/>
              <a:buNone/>
            </a:pPr>
            <a:r>
              <a:rPr b="1" i="0" lang="en-US" sz="1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The "In-Person" Factor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4714875" y="1707343"/>
            <a:ext cx="38577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12575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8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Student teams perform significantly better when they have opportunities to </a:t>
            </a:r>
            <a:r>
              <a:rPr b="1" i="0" lang="en-US" sz="1250" u="none" cap="none" strike="noStrike">
                <a:solidFill>
                  <a:srgbClr val="F07E33"/>
                </a:solidFill>
                <a:latin typeface="Inter"/>
                <a:ea typeface="Inter"/>
                <a:cs typeface="Inter"/>
                <a:sym typeface="Inter"/>
              </a:rPr>
              <a:t>meet in person</a:t>
            </a: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 outside of formal project meetings.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750094" y="2598544"/>
            <a:ext cx="1276800" cy="1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100"/>
              <a:buFont typeface="Montserrat"/>
              <a:buNone/>
            </a:pPr>
            <a:r>
              <a:rPr b="1" i="0" lang="en-US" sz="1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Simplicity Wins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571500" y="2875387"/>
            <a:ext cx="38577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12575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8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SMBs need </a:t>
            </a:r>
            <a:r>
              <a:rPr b="1" i="0" lang="en-US" sz="1250" u="none" cap="none" strike="noStrike">
                <a:solidFill>
                  <a:srgbClr val="F07E33"/>
                </a:solidFill>
                <a:latin typeface="Inter"/>
                <a:ea typeface="Inter"/>
                <a:cs typeface="Inter"/>
                <a:sym typeface="Inter"/>
              </a:rPr>
              <a:t>actionable, resource-light steps</a:t>
            </a: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 they can implement immediately without being overwhelmed by jargon.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4893469" y="2598544"/>
            <a:ext cx="1157400" cy="1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100"/>
              <a:buFont typeface="Montserrat"/>
              <a:buNone/>
            </a:pPr>
            <a:r>
              <a:rPr b="1" i="0" lang="en-US" sz="1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Peer Learning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4714875" y="2875388"/>
            <a:ext cx="38577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12575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850"/>
              <a:buFont typeface="Inter"/>
              <a:buNone/>
            </a:pP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Effective growth happens when </a:t>
            </a:r>
            <a:r>
              <a:rPr b="1" i="0" lang="en-US" sz="1250" u="none" cap="none" strike="noStrike">
                <a:solidFill>
                  <a:srgbClr val="F07E33"/>
                </a:solidFill>
                <a:latin typeface="Inter"/>
                <a:ea typeface="Inter"/>
                <a:cs typeface="Inter"/>
                <a:sym typeface="Inter"/>
              </a:rPr>
              <a:t>complementary strengths</a:t>
            </a:r>
            <a:r>
              <a:rPr b="0" i="0" lang="en-US" sz="1250" u="none" cap="none" strike="noStrike">
                <a:solidFill>
                  <a:srgbClr val="555555"/>
                </a:solidFill>
                <a:latin typeface="Inter"/>
                <a:ea typeface="Inter"/>
                <a:cs typeface="Inter"/>
                <a:sym typeface="Inter"/>
              </a:rPr>
              <a:t> are paired together—technical depth meets outgoing communication.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571500" y="4277320"/>
            <a:ext cx="8001000" cy="43755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6"/>
          <p:cNvSpPr/>
          <p:nvPr/>
        </p:nvSpPr>
        <p:spPr>
          <a:xfrm>
            <a:off x="571500" y="4277320"/>
            <a:ext cx="8001000" cy="14288"/>
          </a:xfrm>
          <a:prstGeom prst="rect">
            <a:avLst/>
          </a:prstGeom>
          <a:solidFill>
            <a:srgbClr val="F07E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6"/>
          <p:cNvSpPr/>
          <p:nvPr/>
        </p:nvSpPr>
        <p:spPr>
          <a:xfrm>
            <a:off x="571500" y="4277320"/>
            <a:ext cx="8001000" cy="437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5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200"/>
              <a:buFont typeface="Montserrat"/>
              <a:buNone/>
            </a:pPr>
            <a:r>
              <a:rPr b="1" i="0" lang="en-US" sz="12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The most important lesson: </a:t>
            </a:r>
            <a:r>
              <a:rPr b="1" i="0" lang="en-US" sz="1200" u="none" cap="none" strike="noStrike">
                <a:solidFill>
                  <a:srgbClr val="F07E33"/>
                </a:solidFill>
                <a:latin typeface="Montserrat"/>
                <a:ea typeface="Montserrat"/>
                <a:cs typeface="Montserrat"/>
                <a:sym typeface="Montserrat"/>
              </a:rPr>
              <a:t>It takes time to grow.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83" name="Google Shape;18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7"/>
          <p:cNvSpPr/>
          <p:nvPr/>
        </p:nvSpPr>
        <p:spPr>
          <a:xfrm>
            <a:off x="571500" y="428625"/>
            <a:ext cx="8572500" cy="366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2100"/>
              <a:buFont typeface="Montserrat"/>
              <a:buNone/>
            </a:pPr>
            <a:r>
              <a:rPr b="1" i="0" lang="en-US" sz="21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IMPLEMENTATION FRAMEWORK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571500" y="1216223"/>
            <a:ext cx="285750" cy="285750"/>
          </a:xfrm>
          <a:prstGeom prst="rect">
            <a:avLst/>
          </a:prstGeom>
          <a:solidFill>
            <a:srgbClr val="2B5A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7"/>
          <p:cNvSpPr/>
          <p:nvPr/>
        </p:nvSpPr>
        <p:spPr>
          <a:xfrm>
            <a:off x="571500" y="1216223"/>
            <a:ext cx="2857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Montserrat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1071563" y="1259086"/>
            <a:ext cx="4532709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Inter"/>
              <a:buNone/>
            </a:pPr>
            <a:r>
              <a:rPr b="1" i="0" lang="en-US" sz="1250" u="none" cap="none" strike="noStrike">
                <a:solidFill>
                  <a:srgbClr val="F07E33"/>
                </a:solidFill>
                <a:latin typeface="Inter"/>
                <a:ea typeface="Inter"/>
                <a:cs typeface="Inter"/>
                <a:sym typeface="Inter"/>
              </a:rPr>
              <a:t>Identify: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Select students, community partners, and a faculty leader.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571500" y="1680567"/>
            <a:ext cx="285750" cy="285750"/>
          </a:xfrm>
          <a:prstGeom prst="rect">
            <a:avLst/>
          </a:prstGeom>
          <a:solidFill>
            <a:srgbClr val="2B5A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"/>
          <p:cNvSpPr/>
          <p:nvPr/>
        </p:nvSpPr>
        <p:spPr>
          <a:xfrm>
            <a:off x="571500" y="1680567"/>
            <a:ext cx="2857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Montserrat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1071563" y="1723430"/>
            <a:ext cx="4338042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Inter"/>
              <a:buNone/>
            </a:pPr>
            <a:r>
              <a:rPr b="1" i="0" lang="en-US" sz="1250" u="none" cap="none" strike="noStrike">
                <a:solidFill>
                  <a:srgbClr val="F07E33"/>
                </a:solidFill>
                <a:latin typeface="Inter"/>
                <a:ea typeface="Inter"/>
                <a:cs typeface="Inter"/>
                <a:sym typeface="Inter"/>
              </a:rPr>
              <a:t>Logistics: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Set a clear time and location for the final presentation.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571500" y="2144911"/>
            <a:ext cx="285750" cy="285750"/>
          </a:xfrm>
          <a:prstGeom prst="rect">
            <a:avLst/>
          </a:prstGeom>
          <a:solidFill>
            <a:srgbClr val="2B5A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"/>
          <p:cNvSpPr/>
          <p:nvPr/>
        </p:nvSpPr>
        <p:spPr>
          <a:xfrm>
            <a:off x="571500" y="2144911"/>
            <a:ext cx="2857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Montserrat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1071563" y="2187773"/>
            <a:ext cx="451485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Inter"/>
              <a:buNone/>
            </a:pPr>
            <a:r>
              <a:rPr b="1" i="0" lang="en-US" sz="1250" u="none" cap="none" strike="noStrike">
                <a:solidFill>
                  <a:srgbClr val="F07E33"/>
                </a:solidFill>
                <a:latin typeface="Inter"/>
                <a:ea typeface="Inter"/>
                <a:cs typeface="Inter"/>
                <a:sym typeface="Inter"/>
              </a:rPr>
              <a:t>Execution: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Actively assist students throughout the project lifecycle.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571500" y="2609255"/>
            <a:ext cx="285750" cy="285750"/>
          </a:xfrm>
          <a:prstGeom prst="rect">
            <a:avLst/>
          </a:prstGeom>
          <a:solidFill>
            <a:srgbClr val="2B5A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571500" y="2609255"/>
            <a:ext cx="2857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Montserrat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1071563" y="2652117"/>
            <a:ext cx="495597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07E33"/>
              </a:buClr>
              <a:buSzPts val="1000"/>
              <a:buFont typeface="Inter"/>
              <a:buNone/>
            </a:pPr>
            <a:r>
              <a:rPr b="1" i="0" lang="en-US" sz="1250" u="none" cap="none" strike="noStrike">
                <a:solidFill>
                  <a:srgbClr val="F07E33"/>
                </a:solidFill>
                <a:latin typeface="Inter"/>
                <a:ea typeface="Inter"/>
                <a:cs typeface="Inter"/>
                <a:sym typeface="Inter"/>
              </a:rPr>
              <a:t>Iteration:</a:t>
            </a:r>
            <a:r>
              <a:rPr b="0" i="0" lang="en-US" sz="125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Learn and adjust the model for what works best for your school.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571500" y="3287911"/>
            <a:ext cx="8001000" cy="530423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7"/>
          <p:cNvSpPr/>
          <p:nvPr/>
        </p:nvSpPr>
        <p:spPr>
          <a:xfrm>
            <a:off x="571500" y="3287911"/>
            <a:ext cx="42863" cy="530423"/>
          </a:xfrm>
          <a:prstGeom prst="rect">
            <a:avLst/>
          </a:prstGeom>
          <a:solidFill>
            <a:srgbClr val="F07E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7"/>
          <p:cNvSpPr/>
          <p:nvPr/>
        </p:nvSpPr>
        <p:spPr>
          <a:xfrm>
            <a:off x="571500" y="3287911"/>
            <a:ext cx="8001000" cy="530423"/>
          </a:xfrm>
          <a:prstGeom prst="rect">
            <a:avLst/>
          </a:prstGeom>
          <a:noFill/>
          <a:ln>
            <a:noFill/>
          </a:ln>
        </p:spPr>
        <p:txBody>
          <a:bodyPr anchorCtr="0" anchor="t" bIns="212575" lIns="212575" spcFirstLastPara="1" rIns="212575" wrap="square" tIns="212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5A9D"/>
              </a:buClr>
              <a:buSzPts val="1000"/>
              <a:buFont typeface="Montserrat"/>
              <a:buNone/>
            </a:pPr>
            <a:r>
              <a:rPr b="1" i="0" lang="en-US" sz="1000" u="none" cap="none" strike="noStrike">
                <a:solidFill>
                  <a:srgbClr val="2B5A9D"/>
                </a:solidFill>
                <a:latin typeface="Montserrat"/>
                <a:ea typeface="Montserrat"/>
                <a:cs typeface="Montserrat"/>
                <a:sym typeface="Montserrat"/>
              </a:rPr>
              <a:t>Highly Recommended: Use the first group of students to train the next group.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2026-05-13T20:28:10Z</dcterms:created>
  <dc:creator>PptxGenJS</dc:creator>
</cp:coreProperties>
</file>