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68" r:id="rId5"/>
    <p:sldId id="271" r:id="rId6"/>
    <p:sldId id="259" r:id="rId7"/>
    <p:sldId id="260" r:id="rId8"/>
    <p:sldId id="274" r:id="rId9"/>
    <p:sldId id="262" r:id="rId10"/>
    <p:sldId id="272" r:id="rId11"/>
    <p:sldId id="261" r:id="rId12"/>
    <p:sldId id="263" r:id="rId13"/>
    <p:sldId id="280" r:id="rId14"/>
    <p:sldId id="264" r:id="rId15"/>
    <p:sldId id="270" r:id="rId16"/>
    <p:sldId id="269" r:id="rId17"/>
    <p:sldId id="267" r:id="rId18"/>
    <p:sldId id="266" r:id="rId19"/>
    <p:sldId id="265" r:id="rId20"/>
    <p:sldId id="273" r:id="rId21"/>
    <p:sldId id="275" r:id="rId22"/>
    <p:sldId id="281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29B"/>
    <a:srgbClr val="002F65"/>
    <a:srgbClr val="FFC4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56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nessa Leker" userId="S::vleker@fiu.edu::9a7544c8-65e2-4991-81b9-bc34ae04a596" providerId="AD" clId="Web-{3A35A32F-F921-C8B3-D4C0-061CB51B0861}"/>
    <pc:docChg chg="mod modMainMaster">
      <pc:chgData name="Vanessa Leker" userId="S::vleker@fiu.edu::9a7544c8-65e2-4991-81b9-bc34ae04a596" providerId="AD" clId="Web-{3A35A32F-F921-C8B3-D4C0-061CB51B0861}" dt="2026-06-01T19:05:24.780" v="1" actId="33475"/>
      <pc:docMkLst>
        <pc:docMk/>
      </pc:docMkLst>
      <pc:sldMasterChg chg="addSp">
        <pc:chgData name="Vanessa Leker" userId="S::vleker@fiu.edu::9a7544c8-65e2-4991-81b9-bc34ae04a596" providerId="AD" clId="Web-{3A35A32F-F921-C8B3-D4C0-061CB51B0861}" dt="2026-06-01T19:05:24.780" v="0" actId="33475"/>
        <pc:sldMasterMkLst>
          <pc:docMk/>
          <pc:sldMasterMk cId="1477079414" sldId="2147483648"/>
        </pc:sldMasterMkLst>
        <pc:spChg chg="add">
          <ac:chgData name="Vanessa Leker" userId="S::vleker@fiu.edu::9a7544c8-65e2-4991-81b9-bc34ae04a596" providerId="AD" clId="Web-{3A35A32F-F921-C8B3-D4C0-061CB51B0861}" dt="2026-06-01T19:05:24.780" v="0" actId="33475"/>
          <ac:spMkLst>
            <pc:docMk/>
            <pc:sldMasterMk cId="1477079414" sldId="2147483648"/>
            <ac:spMk id="8" creationId="{510FBD06-1832-AC39-B8C2-A4362639499F}"/>
          </ac:spMkLst>
        </pc:sp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4AA95C-7B11-48F0-83FB-70A99D358396}" type="datetimeFigureOut">
              <a:t>6/1/2026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5161E0-5043-4675-ABE5-32156AC6A4D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45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r>
              <a:rPr lang="en-US" dirty="0">
                <a:ea typeface="Calibri"/>
                <a:cs typeface="Calibri"/>
              </a:rPr>
              <a:t>Flexibility is valuable early on, but defined roles, workflows, and procedures become increasingly critical as </a:t>
            </a:r>
            <a:r>
              <a:rPr lang="en-US" err="1">
                <a:ea typeface="Calibri"/>
                <a:cs typeface="Calibri"/>
              </a:rPr>
              <a:t>workloa</a:t>
            </a:r>
            <a:r>
              <a:rPr lang="en-US">
                <a:ea typeface="Calibri"/>
                <a:cs typeface="Calibri"/>
              </a:rPr>
              <a:t>d increases.</a:t>
            </a:r>
          </a:p>
          <a:p>
            <a:pPr marL="342900" indent="-342900">
              <a:buAutoNum type="arabicPeriod"/>
            </a:pPr>
            <a:r>
              <a:rPr lang="en-US">
                <a:ea typeface="Calibri"/>
                <a:cs typeface="Calibri"/>
              </a:rPr>
              <a:t>With the right training and trust, students can (and want to) take on advanced tasks and leadership/</a:t>
            </a:r>
          </a:p>
          <a:p>
            <a:pPr marL="342900" indent="-342900">
              <a:buAutoNum type="arabicPeriod"/>
            </a:pPr>
            <a:r>
              <a:rPr lang="en-US" dirty="0">
                <a:ea typeface="Calibri"/>
                <a:cs typeface="Calibri"/>
              </a:rPr>
              <a:t>Developing playbooks, templates, and SOPs improve efficiency on all fronts (technical operations, onboarding/offboarding, </a:t>
            </a:r>
            <a:r>
              <a:rPr lang="en-US">
                <a:ea typeface="Calibri"/>
                <a:cs typeface="Calibri"/>
              </a:rPr>
              <a:t>etc.)</a:t>
            </a:r>
          </a:p>
          <a:p>
            <a:pPr marL="342900" indent="-342900">
              <a:buAutoNum type="arabicPeriod"/>
            </a:pPr>
            <a:r>
              <a:rPr lang="en-US" dirty="0">
                <a:ea typeface="Calibri"/>
                <a:cs typeface="Calibri"/>
              </a:rPr>
              <a:t>Clear internal and external communicat</a:t>
            </a:r>
            <a:r>
              <a:rPr lang="en-US">
                <a:ea typeface="Calibri"/>
                <a:cs typeface="Calibri"/>
              </a:rPr>
              <a:t>ion is essential for success.</a:t>
            </a:r>
          </a:p>
          <a:p>
            <a:pPr marL="342900" indent="-342900">
              <a:buAutoNum type="arabicPeriod"/>
            </a:pPr>
            <a:r>
              <a:rPr lang="en-US">
                <a:ea typeface="Calibri"/>
                <a:cs typeface="Calibri"/>
              </a:rPr>
              <a:t>Real-world scenarios and focused tracks not only lead to faster skill development but also higher engagement.</a:t>
            </a:r>
          </a:p>
          <a:p>
            <a:pPr marL="342900" indent="-342900">
              <a:buAutoNum type="arabicPeriod"/>
            </a:pPr>
            <a:r>
              <a:rPr lang="en-US" dirty="0">
                <a:ea typeface="Calibri"/>
                <a:cs typeface="Calibri"/>
              </a:rPr>
              <a:t>Like any pilot program, iteration is inevitable. </a:t>
            </a:r>
            <a:r>
              <a:rPr lang="en-US">
                <a:ea typeface="Calibri"/>
                <a:cs typeface="Calibri"/>
              </a:rPr>
              <a:t>Feedback loops allow for continuous improvement.</a:t>
            </a: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5161E0-5043-4675-ABE5-32156AC6A4D2}" type="slidenum"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406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B9DCA8D-2C57-4170-AFEB-4C3B7448DC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80210" cy="6858000"/>
          </a:xfrm>
          <a:prstGeom prst="rect">
            <a:avLst/>
          </a:prstGeom>
        </p:spPr>
      </p:pic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136923FD-F262-49F3-9841-59AECCA303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20875" y="4642657"/>
            <a:ext cx="9242425" cy="465859"/>
          </a:xfrm>
        </p:spPr>
        <p:txBody>
          <a:bodyPr/>
          <a:lstStyle>
            <a:lvl1pPr marL="0" indent="0">
              <a:buNone/>
              <a:defRPr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*Department Name or Subhead</a:t>
            </a:r>
          </a:p>
        </p:txBody>
      </p:sp>
      <p:sp>
        <p:nvSpPr>
          <p:cNvPr id="23" name="Text Placeholder 20">
            <a:extLst>
              <a:ext uri="{FF2B5EF4-FFF2-40B4-BE49-F238E27FC236}">
                <a16:creationId xmlns:a16="http://schemas.microsoft.com/office/drawing/2014/main" id="{AF98C89B-911B-4934-AB24-ED977A421A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20875" y="2409132"/>
            <a:ext cx="9242425" cy="2039736"/>
          </a:xfrm>
        </p:spPr>
        <p:txBody>
          <a:bodyPr>
            <a:noAutofit/>
          </a:bodyPr>
          <a:lstStyle>
            <a:lvl1pPr marL="0" indent="0">
              <a:buNone/>
              <a:defRPr sz="8000">
                <a:solidFill>
                  <a:srgbClr val="002F65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TITLE OF PRESENTATION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4A814A-698A-44F2-9C84-B7D3AF189A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75" y="1515825"/>
            <a:ext cx="1138209" cy="69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180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23246-1EFD-43DF-A6DB-1C008E655A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972107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F65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TITLE OF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5CEBC-8A04-47C7-BAF7-5927D5A94D5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432607"/>
            <a:ext cx="10515600" cy="26547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002F65"/>
                </a:solidFill>
              </a:defRPr>
            </a:lvl1pPr>
          </a:lstStyle>
          <a:p>
            <a:pPr lvl="0"/>
            <a:r>
              <a:rPr lang="en-US" dirty="0"/>
              <a:t>Content slide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A8DE43B-4B97-4FD3-8E19-2F8618869E93}"/>
              </a:ext>
            </a:extLst>
          </p:cNvPr>
          <p:cNvCxnSpPr>
            <a:cxnSpLocks/>
          </p:cNvCxnSpPr>
          <p:nvPr userDrawn="1"/>
        </p:nvCxnSpPr>
        <p:spPr>
          <a:xfrm>
            <a:off x="3249728" y="448887"/>
            <a:ext cx="7232621" cy="0"/>
          </a:xfrm>
          <a:prstGeom prst="line">
            <a:avLst/>
          </a:prstGeom>
          <a:ln w="19050">
            <a:solidFill>
              <a:srgbClr val="FFC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2333875-8998-4FC9-AFF2-67686E07BF18}"/>
              </a:ext>
            </a:extLst>
          </p:cNvPr>
          <p:cNvSpPr txBox="1"/>
          <p:nvPr userDrawn="1"/>
        </p:nvSpPr>
        <p:spPr>
          <a:xfrm>
            <a:off x="855663" y="187277"/>
            <a:ext cx="2394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F65"/>
                </a:solidFill>
              </a:rPr>
              <a:t>ANGELO STATE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202A716-2E49-43C2-937E-D83C049C30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2879"/>
            <a:ext cx="12192000" cy="103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54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854FB-C48F-4E8B-8FDE-075003939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12536"/>
            <a:ext cx="10515600" cy="2852737"/>
          </a:xfrm>
          <a:prstGeom prst="rect">
            <a:avLst/>
          </a:prstGeom>
        </p:spPr>
        <p:txBody>
          <a:bodyPr anchor="ctr" anchorCtr="0"/>
          <a:lstStyle>
            <a:lvl1pPr>
              <a:defRPr sz="6000">
                <a:solidFill>
                  <a:srgbClr val="002F65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4C4520-B81A-4059-BCA9-02E14FD527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992261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00529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CF75A39-8611-4CE2-8AA9-6E2977E05146}"/>
              </a:ext>
            </a:extLst>
          </p:cNvPr>
          <p:cNvCxnSpPr>
            <a:cxnSpLocks/>
          </p:cNvCxnSpPr>
          <p:nvPr userDrawn="1"/>
        </p:nvCxnSpPr>
        <p:spPr>
          <a:xfrm>
            <a:off x="3249728" y="448887"/>
            <a:ext cx="7232621" cy="0"/>
          </a:xfrm>
          <a:prstGeom prst="line">
            <a:avLst/>
          </a:prstGeom>
          <a:ln w="19050">
            <a:solidFill>
              <a:srgbClr val="FFC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BC12E12-02F8-48E1-AFD2-283FFCAF25B0}"/>
              </a:ext>
            </a:extLst>
          </p:cNvPr>
          <p:cNvSpPr txBox="1"/>
          <p:nvPr userDrawn="1"/>
        </p:nvSpPr>
        <p:spPr>
          <a:xfrm>
            <a:off x="855663" y="187277"/>
            <a:ext cx="2394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F65"/>
                </a:solidFill>
              </a:rPr>
              <a:t>ANGELO STATE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4BA3F3D-D506-4D99-9C16-4F8A580B64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2879"/>
            <a:ext cx="12192000" cy="103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85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E4ADE-43C6-4AA8-AA3C-1B530A588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0497"/>
            <a:ext cx="10515600" cy="98019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F65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F3DA79-8DDA-45CE-9B3C-B14D22E389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7272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2A9479-1E4A-4E4D-A97F-B7611A4BE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372727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43E7F29-C668-49AA-AE88-CE0BA59BFD4E}"/>
              </a:ext>
            </a:extLst>
          </p:cNvPr>
          <p:cNvCxnSpPr>
            <a:cxnSpLocks/>
          </p:cNvCxnSpPr>
          <p:nvPr userDrawn="1"/>
        </p:nvCxnSpPr>
        <p:spPr>
          <a:xfrm>
            <a:off x="3249728" y="448887"/>
            <a:ext cx="7232621" cy="0"/>
          </a:xfrm>
          <a:prstGeom prst="line">
            <a:avLst/>
          </a:prstGeom>
          <a:ln w="19050">
            <a:solidFill>
              <a:srgbClr val="FFC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B592867-4359-4E00-98F5-4A908F76CE04}"/>
              </a:ext>
            </a:extLst>
          </p:cNvPr>
          <p:cNvSpPr txBox="1"/>
          <p:nvPr userDrawn="1"/>
        </p:nvSpPr>
        <p:spPr>
          <a:xfrm>
            <a:off x="855663" y="187277"/>
            <a:ext cx="2394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F65"/>
                </a:solidFill>
              </a:rPr>
              <a:t>ANGELO STATE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6C430B3-612B-4F48-871A-AE0147976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2879"/>
            <a:ext cx="12192000" cy="103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874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6011F-72A6-4AE1-A343-417F21BB5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73089"/>
            <a:ext cx="10515600" cy="91759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F65"/>
                </a:solidFill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848172-C55D-4E87-B2B1-0C3B25F982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44209"/>
            <a:ext cx="5157787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400" b="1">
                <a:solidFill>
                  <a:srgbClr val="002F65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39E94A-FA05-4648-9560-C41875F391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21642"/>
            <a:ext cx="5157787" cy="28815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8E65E4-383B-430D-B99C-3B061E0A82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44209"/>
            <a:ext cx="5183188" cy="823912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2400" b="1">
                <a:solidFill>
                  <a:srgbClr val="002F65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9C9A1BF-A467-4A10-AA95-5B4C510A9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21642"/>
            <a:ext cx="5183188" cy="288157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E93ED9-499F-44A4-B5FD-40D0A376DE99}"/>
              </a:ext>
            </a:extLst>
          </p:cNvPr>
          <p:cNvCxnSpPr>
            <a:cxnSpLocks/>
          </p:cNvCxnSpPr>
          <p:nvPr userDrawn="1"/>
        </p:nvCxnSpPr>
        <p:spPr>
          <a:xfrm>
            <a:off x="3249728" y="448887"/>
            <a:ext cx="7232621" cy="0"/>
          </a:xfrm>
          <a:prstGeom prst="line">
            <a:avLst/>
          </a:prstGeom>
          <a:ln w="19050">
            <a:solidFill>
              <a:srgbClr val="FFC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B3048E6-7026-4786-80A9-188B80BC74FB}"/>
              </a:ext>
            </a:extLst>
          </p:cNvPr>
          <p:cNvSpPr txBox="1"/>
          <p:nvPr userDrawn="1"/>
        </p:nvSpPr>
        <p:spPr>
          <a:xfrm>
            <a:off x="855663" y="187277"/>
            <a:ext cx="2394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F65"/>
                </a:solidFill>
              </a:rPr>
              <a:t>ANGELO STATE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D18B78C-A4C5-4170-BDD5-5758F30C15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2879"/>
            <a:ext cx="12192000" cy="103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975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080289B-2581-4609-8BC1-83BA3C7F243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55663" y="2460677"/>
            <a:ext cx="9202940" cy="1936647"/>
          </a:xfrm>
        </p:spPr>
        <p:txBody>
          <a:bodyPr anchor="ctr" anchorCtr="0">
            <a:normAutofit/>
          </a:bodyPr>
          <a:lstStyle>
            <a:lvl1pPr marL="0" indent="0">
              <a:lnSpc>
                <a:spcPts val="8500"/>
              </a:lnSpc>
              <a:spcBef>
                <a:spcPts val="0"/>
              </a:spcBef>
              <a:buNone/>
              <a:defRPr sz="9600">
                <a:solidFill>
                  <a:srgbClr val="002F65"/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5E7F85-59C2-4906-B9F9-18E9776D4A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1773" y="657225"/>
            <a:ext cx="888907" cy="5611091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3CF055A-3703-4C15-B62F-637A2A7D8995}"/>
              </a:ext>
            </a:extLst>
          </p:cNvPr>
          <p:cNvCxnSpPr>
            <a:cxnSpLocks/>
          </p:cNvCxnSpPr>
          <p:nvPr userDrawn="1"/>
        </p:nvCxnSpPr>
        <p:spPr>
          <a:xfrm>
            <a:off x="3249728" y="448887"/>
            <a:ext cx="7232621" cy="0"/>
          </a:xfrm>
          <a:prstGeom prst="line">
            <a:avLst/>
          </a:prstGeom>
          <a:ln w="19050">
            <a:solidFill>
              <a:srgbClr val="FFC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DD5DF6E-524D-4F16-8D90-1F974E9B6DE5}"/>
              </a:ext>
            </a:extLst>
          </p:cNvPr>
          <p:cNvSpPr txBox="1"/>
          <p:nvPr userDrawn="1"/>
        </p:nvSpPr>
        <p:spPr>
          <a:xfrm>
            <a:off x="855663" y="187277"/>
            <a:ext cx="2394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F65"/>
                </a:solidFill>
              </a:rPr>
              <a:t>ANGELO STATE</a:t>
            </a:r>
          </a:p>
        </p:txBody>
      </p:sp>
    </p:spTree>
    <p:extLst>
      <p:ext uri="{BB962C8B-B14F-4D97-AF65-F5344CB8AC3E}">
        <p14:creationId xmlns:p14="http://schemas.microsoft.com/office/powerpoint/2010/main" val="1996800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1666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93966-33EC-4240-9170-896E7AD75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4262" y="773085"/>
            <a:ext cx="6351126" cy="4738253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A8D2358-64DC-441C-8C1C-CA16AD6E01D9}"/>
              </a:ext>
            </a:extLst>
          </p:cNvPr>
          <p:cNvCxnSpPr>
            <a:cxnSpLocks/>
          </p:cNvCxnSpPr>
          <p:nvPr userDrawn="1"/>
        </p:nvCxnSpPr>
        <p:spPr>
          <a:xfrm>
            <a:off x="3249728" y="448887"/>
            <a:ext cx="7232621" cy="0"/>
          </a:xfrm>
          <a:prstGeom prst="line">
            <a:avLst/>
          </a:prstGeom>
          <a:ln w="19050">
            <a:solidFill>
              <a:srgbClr val="FFC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C799E9F-B5FE-4868-BD89-B2B5B6DBBAFE}"/>
              </a:ext>
            </a:extLst>
          </p:cNvPr>
          <p:cNvSpPr txBox="1"/>
          <p:nvPr userDrawn="1"/>
        </p:nvSpPr>
        <p:spPr>
          <a:xfrm>
            <a:off x="855663" y="187277"/>
            <a:ext cx="2394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F65"/>
                </a:solidFill>
              </a:rPr>
              <a:t>ANGELO STATE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6D6EFB9-378C-4E8E-BECA-1B6BEDADE3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2879"/>
            <a:ext cx="12192000" cy="103784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DFE7F34-42AD-4C2F-9B86-50DBEE7C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73085"/>
            <a:ext cx="3932237" cy="1221178"/>
          </a:xfrm>
          <a:prstGeom prst="rect">
            <a:avLst/>
          </a:prstGeom>
        </p:spPr>
        <p:txBody>
          <a:bodyPr anchor="ctr" anchorCtr="0"/>
          <a:lstStyle>
            <a:lvl1pPr>
              <a:defRPr sz="3200">
                <a:solidFill>
                  <a:srgbClr val="002F65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23A9EBB2-7AB8-484F-8B57-245EF50092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206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29162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26231-F6D2-419E-8138-9388EE6A9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73085"/>
            <a:ext cx="3932237" cy="1221178"/>
          </a:xfrm>
          <a:prstGeom prst="rect">
            <a:avLst/>
          </a:prstGeom>
        </p:spPr>
        <p:txBody>
          <a:bodyPr anchor="ctr" anchorCtr="0"/>
          <a:lstStyle>
            <a:lvl1pPr>
              <a:defRPr sz="3200">
                <a:solidFill>
                  <a:srgbClr val="002F65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F513B8A-5AAE-47C0-B319-567ED5BABA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773085"/>
            <a:ext cx="6172200" cy="47049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D12E33-50AD-4286-B625-E1CF61A91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4206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002F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856804D-27F7-4AD6-AEDD-DEF1379C9BA5}"/>
              </a:ext>
            </a:extLst>
          </p:cNvPr>
          <p:cNvCxnSpPr>
            <a:cxnSpLocks/>
          </p:cNvCxnSpPr>
          <p:nvPr userDrawn="1"/>
        </p:nvCxnSpPr>
        <p:spPr>
          <a:xfrm>
            <a:off x="3249728" y="448887"/>
            <a:ext cx="7232621" cy="0"/>
          </a:xfrm>
          <a:prstGeom prst="line">
            <a:avLst/>
          </a:prstGeom>
          <a:ln w="19050">
            <a:solidFill>
              <a:srgbClr val="FFC42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B5DEFA0A-DA13-4DFF-9071-B9BB5A6F9C96}"/>
              </a:ext>
            </a:extLst>
          </p:cNvPr>
          <p:cNvSpPr txBox="1"/>
          <p:nvPr userDrawn="1"/>
        </p:nvSpPr>
        <p:spPr>
          <a:xfrm>
            <a:off x="855663" y="187277"/>
            <a:ext cx="2394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2F65"/>
                </a:solidFill>
              </a:rPr>
              <a:t>ANGELO STATE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6D4AB18-ED61-435D-B28F-632D40AD7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2879"/>
            <a:ext cx="12192000" cy="103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92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1CA70F-48BF-4B6A-BB00-F8C89F711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A9BA53-50A5-4034-8FB9-9BF085A9E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F4B070-8F9F-403B-8F56-232BB63AF1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D8D61-5A80-400B-9C91-01EA7D6E65C6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28A474-CBC3-4764-9E4A-1B6DBD903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8EEAF-CE52-4467-98C1-DE51AB7DB4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C6F09-C9E6-46CC-9EB9-A02BB558811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0FBD06-1832-AC39-B8C2-A4362639499F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98275" y="66116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  <p:extLst>
      <p:ext uri="{BB962C8B-B14F-4D97-AF65-F5344CB8AC3E}">
        <p14:creationId xmlns:p14="http://schemas.microsoft.com/office/powerpoint/2010/main" val="1477079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russell.Ezzell@angelo.edu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gi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leigh.rasberry@angelo.edu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mailto:security@ut-rsoc.org" TargetMode="External"/><Relationship Id="rId7" Type="http://schemas.openxmlformats.org/officeDocument/2006/relationships/image" Target="../media/image11.png"/><Relationship Id="rId2" Type="http://schemas.openxmlformats.org/officeDocument/2006/relationships/hyperlink" Target="mailto:rsoc@angelo.edu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B05AEF-62BB-43CE-A6A9-719DE684BA7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20874" y="2516625"/>
            <a:ext cx="9242425" cy="465859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/>
              <a:t>Angelo State University RSOC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29E0E-146C-4395-BBCD-3B946AC349F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20874" y="3054057"/>
            <a:ext cx="9242425" cy="2039736"/>
          </a:xfrm>
        </p:spPr>
        <p:txBody>
          <a:bodyPr/>
          <a:lstStyle/>
          <a:p>
            <a:pPr algn="ctr"/>
            <a:r>
              <a:rPr lang="en-US" sz="5400" dirty="0"/>
              <a:t>Creating Cyber Warriors to Defend the Future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83D62045-E914-7D52-9F0E-8677BC782EDB}"/>
              </a:ext>
            </a:extLst>
          </p:cNvPr>
          <p:cNvSpPr txBox="1">
            <a:spLocks/>
          </p:cNvSpPr>
          <p:nvPr/>
        </p:nvSpPr>
        <p:spPr>
          <a:xfrm>
            <a:off x="1920873" y="5093793"/>
            <a:ext cx="9242425" cy="46585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rgbClr val="00529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Russell Ezzell &amp; Leigh Rasberry</a:t>
            </a:r>
          </a:p>
        </p:txBody>
      </p:sp>
    </p:spTree>
    <p:extLst>
      <p:ext uri="{BB962C8B-B14F-4D97-AF65-F5344CB8AC3E}">
        <p14:creationId xmlns:p14="http://schemas.microsoft.com/office/powerpoint/2010/main" val="28407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F1BF6-71C3-D42C-DBE7-56A07C5E1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ED01C-E796-CF0D-7A2D-631AEAF18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736" y="1711250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US" sz="8800" dirty="0">
                <a:latin typeface="Arial Black"/>
                <a:cs typeface="Arial"/>
              </a:rPr>
              <a:t>What We Do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454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571138-C0F5-5463-1502-AFCBD861F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73085"/>
            <a:ext cx="4292929" cy="1221178"/>
          </a:xfrm>
        </p:spPr>
        <p:txBody>
          <a:bodyPr>
            <a:normAutofit/>
          </a:bodyPr>
          <a:lstStyle/>
          <a:p>
            <a:r>
              <a:rPr lang="en-US" sz="4000" dirty="0"/>
              <a:t>RSOC Mission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B27D4A-743A-0B66-7CC9-80DC3D72B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00172" y="4591050"/>
            <a:ext cx="3171495" cy="60816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Provide cybersecurity protection to local Municipal Governments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0E0517C-71FC-4849-F3C2-B0E5F09B285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820" y="2155227"/>
            <a:ext cx="31242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AAFE0FC-22D6-3B9A-54FF-546B95EB9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7725" y="2155227"/>
            <a:ext cx="2876550" cy="23241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F657C68-0075-3182-D1B9-3AF8A1033DC9}"/>
              </a:ext>
            </a:extLst>
          </p:cNvPr>
          <p:cNvSpPr txBox="1">
            <a:spLocks/>
          </p:cNvSpPr>
          <p:nvPr/>
        </p:nvSpPr>
        <p:spPr>
          <a:xfrm>
            <a:off x="4510252" y="4591050"/>
            <a:ext cx="3171495" cy="6883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002F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Train ASU students in a live SOC environment to elevate the Texas workforce</a:t>
            </a:r>
          </a:p>
        </p:txBody>
      </p:sp>
      <p:pic>
        <p:nvPicPr>
          <p:cNvPr id="3082" name="Picture 10">
            <a:extLst>
              <a:ext uri="{FF2B5EF4-FFF2-40B4-BE49-F238E27FC236}">
                <a16:creationId xmlns:a16="http://schemas.microsoft.com/office/drawing/2014/main" id="{0C4857EB-7497-33D7-2D4F-BC38C68B6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980" y="2155227"/>
            <a:ext cx="312420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0971D0AD-1568-FC57-042B-7B8CD6C0A539}"/>
              </a:ext>
            </a:extLst>
          </p:cNvPr>
          <p:cNvSpPr txBox="1">
            <a:spLocks/>
          </p:cNvSpPr>
          <p:nvPr/>
        </p:nvSpPr>
        <p:spPr>
          <a:xfrm>
            <a:off x="8120333" y="4631127"/>
            <a:ext cx="3171495" cy="608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002F65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Community outreach and cybersecurity training</a:t>
            </a:r>
          </a:p>
        </p:txBody>
      </p:sp>
    </p:spTree>
    <p:extLst>
      <p:ext uri="{BB962C8B-B14F-4D97-AF65-F5344CB8AC3E}">
        <p14:creationId xmlns:p14="http://schemas.microsoft.com/office/powerpoint/2010/main" val="3962947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D53A4-C59C-C3F3-E556-0F5D44B6DF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0567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Outcome 1: Protecting West Texas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B8BF454-4095-AA7F-62BB-F801B42DD4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2721536"/>
              </p:ext>
            </p:extLst>
          </p:nvPr>
        </p:nvGraphicFramePr>
        <p:xfrm>
          <a:off x="2486360" y="1912719"/>
          <a:ext cx="3607763" cy="326338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177130">
                  <a:extLst>
                    <a:ext uri="{9D8B030D-6E8A-4147-A177-3AD203B41FA5}">
                      <a16:colId xmlns:a16="http://schemas.microsoft.com/office/drawing/2014/main" val="2310971429"/>
                    </a:ext>
                  </a:extLst>
                </a:gridCol>
                <a:gridCol w="1430633">
                  <a:extLst>
                    <a:ext uri="{9D8B030D-6E8A-4147-A177-3AD203B41FA5}">
                      <a16:colId xmlns:a16="http://schemas.microsoft.com/office/drawing/2014/main" val="1278415063"/>
                    </a:ext>
                  </a:extLst>
                </a:gridCol>
              </a:tblGrid>
              <a:tr h="466198">
                <a:tc>
                  <a:txBody>
                    <a:bodyPr/>
                    <a:lstStyle/>
                    <a:p>
                      <a:r>
                        <a:rPr lang="en-US" dirty="0"/>
                        <a:t>Steady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637726"/>
                  </a:ext>
                </a:extLst>
              </a:tr>
              <a:tr h="466198">
                <a:tc>
                  <a:txBody>
                    <a:bodyPr/>
                    <a:lstStyle/>
                    <a:p>
                      <a:r>
                        <a:rPr lang="en-US" dirty="0"/>
                        <a:t>ISD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80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6215106"/>
                  </a:ext>
                </a:extLst>
              </a:tr>
              <a:tr h="466198">
                <a:tc>
                  <a:txBody>
                    <a:bodyPr/>
                    <a:lstStyle/>
                    <a:p>
                      <a:r>
                        <a:rPr lang="en-US" dirty="0"/>
                        <a:t>Higher 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7139874"/>
                  </a:ext>
                </a:extLst>
              </a:tr>
              <a:tr h="466198">
                <a:tc>
                  <a:txBody>
                    <a:bodyPr/>
                    <a:lstStyle/>
                    <a:p>
                      <a:r>
                        <a:rPr lang="en-US" dirty="0"/>
                        <a:t>County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16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175556"/>
                  </a:ext>
                </a:extLst>
              </a:tr>
              <a:tr h="466198">
                <a:tc>
                  <a:txBody>
                    <a:bodyPr/>
                    <a:lstStyle/>
                    <a:p>
                      <a:r>
                        <a:rPr lang="en-US" dirty="0"/>
                        <a:t>City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645420"/>
                  </a:ext>
                </a:extLst>
              </a:tr>
              <a:tr h="466198">
                <a:tc>
                  <a:txBody>
                    <a:bodyPr/>
                    <a:lstStyle/>
                    <a:p>
                      <a:r>
                        <a:rPr lang="en-US" dirty="0"/>
                        <a:t>Region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9515876"/>
                  </a:ext>
                </a:extLst>
              </a:tr>
              <a:tr h="466198">
                <a:tc>
                  <a:txBody>
                    <a:bodyPr/>
                    <a:lstStyle/>
                    <a:p>
                      <a:r>
                        <a:rPr lang="en-US" dirty="0"/>
                        <a:t>Critical Infra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183272"/>
                  </a:ext>
                </a:extLst>
              </a:tr>
            </a:tbl>
          </a:graphicData>
        </a:graphic>
      </p:graphicFrame>
      <p:graphicFrame>
        <p:nvGraphicFramePr>
          <p:cNvPr id="7" name="Content Placeholder 3">
            <a:extLst>
              <a:ext uri="{FF2B5EF4-FFF2-40B4-BE49-F238E27FC236}">
                <a16:creationId xmlns:a16="http://schemas.microsoft.com/office/drawing/2014/main" id="{35BF905D-19D8-3C9E-B57E-948BF69750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0449165"/>
              </p:ext>
            </p:extLst>
          </p:nvPr>
        </p:nvGraphicFramePr>
        <p:xfrm>
          <a:off x="6888500" y="2648925"/>
          <a:ext cx="2229928" cy="1561228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229928">
                  <a:extLst>
                    <a:ext uri="{9D8B030D-6E8A-4147-A177-3AD203B41FA5}">
                      <a16:colId xmlns:a16="http://schemas.microsoft.com/office/drawing/2014/main" val="2310971429"/>
                    </a:ext>
                  </a:extLst>
                </a:gridCol>
              </a:tblGrid>
              <a:tr h="1104028">
                <a:tc>
                  <a:txBody>
                    <a:bodyPr/>
                    <a:lstStyle/>
                    <a:p>
                      <a:pPr algn="ctr"/>
                      <a:r>
                        <a:rPr lang="en-US" sz="2400"/>
                        <a:t>Total </a:t>
                      </a:r>
                      <a:endParaRPr lang="en-US"/>
                    </a:p>
                    <a:p>
                      <a:pPr lvl="0" algn="ctr">
                        <a:buNone/>
                      </a:pPr>
                      <a:r>
                        <a:rPr lang="en-US" sz="2400"/>
                        <a:t>Endpoints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3637726"/>
                  </a:ext>
                </a:extLst>
              </a:tr>
              <a:tr h="4477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/>
                        <a:t>50,000+</a:t>
                      </a:r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7705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059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4EE01-04E9-A55B-9089-AB2E80EA26A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4078" y="378217"/>
            <a:ext cx="10515600" cy="881062"/>
          </a:xfrm>
        </p:spPr>
        <p:txBody>
          <a:bodyPr/>
          <a:lstStyle/>
          <a:p>
            <a:r>
              <a:rPr lang="en-US" dirty="0">
                <a:solidFill>
                  <a:srgbClr val="00529B"/>
                </a:solidFill>
                <a:latin typeface="Arial Black"/>
              </a:rPr>
              <a:t>Technical </a:t>
            </a:r>
            <a:r>
              <a:rPr lang="en-US">
                <a:solidFill>
                  <a:srgbClr val="00529B"/>
                </a:solidFill>
                <a:latin typeface="Arial Black"/>
              </a:rPr>
              <a:t>Measures</a:t>
            </a:r>
            <a:endParaRPr lang="en-US">
              <a:solidFill>
                <a:srgbClr val="00529B"/>
              </a:solidFill>
              <a:ea typeface="Calibri Light"/>
              <a:cs typeface="Calibri Ligh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AD7FEF-A102-8CEC-B50F-F38075C3D872}"/>
              </a:ext>
            </a:extLst>
          </p:cNvPr>
          <p:cNvSpPr txBox="1"/>
          <p:nvPr/>
        </p:nvSpPr>
        <p:spPr>
          <a:xfrm>
            <a:off x="568725" y="1343104"/>
            <a:ext cx="10840354" cy="369331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2025 Recap (Jan to Dec)</a:t>
            </a:r>
            <a:endParaRPr lang="en-US" b="1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4,571 Analyst Investigations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Majority of triage </a:t>
            </a:r>
            <a:r>
              <a:rPr lang="en-US" err="1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performe</a:t>
            </a: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d by RSOC students</a:t>
            </a:r>
            <a:endParaRPr lang="en-US" dirty="0">
              <a:solidFill>
                <a:srgbClr val="00529B"/>
              </a:solidFill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Almost any of these analyst investigations could have led to more serious cyber attacks</a:t>
            </a:r>
            <a:endParaRPr lang="en-US" dirty="0">
              <a:solidFill>
                <a:srgbClr val="00529B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9 True Positive Incidents Declared</a:t>
            </a:r>
            <a:endParaRPr lang="en-US" dirty="0">
              <a:solidFill>
                <a:srgbClr val="00529B"/>
              </a:solidFill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3 of 9 occurred 8 to 5, Mon to Fri</a:t>
            </a:r>
            <a:endParaRPr lang="en-US" dirty="0">
              <a:solidFill>
                <a:srgbClr val="00529B"/>
              </a:solidFill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6 of 9 occurred after hours</a:t>
            </a:r>
            <a:endParaRPr lang="en-US" dirty="0">
              <a:solidFill>
                <a:srgbClr val="00529B"/>
              </a:solidFill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9 Incidents by Type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3 compromis</a:t>
            </a: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ed credentials </a:t>
            </a:r>
            <a:r>
              <a:rPr lang="en-US" err="1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runni</a:t>
            </a: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ng malware</a:t>
            </a:r>
          </a:p>
          <a:p>
            <a:pPr marL="742950" lvl="1" indent="-285750">
              <a:buFont typeface="Courier New"/>
              <a:buChar char="o"/>
            </a:pP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2 ransomware attacks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2 targeted phishing campaig</a:t>
            </a: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ns</a:t>
            </a:r>
            <a:endParaRPr lang="en-US" dirty="0">
              <a:solidFill>
                <a:srgbClr val="00529B"/>
              </a:solidFill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1 remote </a:t>
            </a:r>
            <a:r>
              <a:rPr lang="en-US" err="1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credentia</a:t>
            </a: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l dumping</a:t>
            </a: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1 USB deliv</a:t>
            </a: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ered worm</a:t>
            </a:r>
            <a:endParaRPr lang="en-US" dirty="0">
              <a:solidFill>
                <a:srgbClr val="00529B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17F7A3-4F14-72E5-98D1-3B38FA9646DF}"/>
              </a:ext>
            </a:extLst>
          </p:cNvPr>
          <p:cNvSpPr txBox="1"/>
          <p:nvPr/>
        </p:nvSpPr>
        <p:spPr>
          <a:xfrm>
            <a:off x="568725" y="5378075"/>
            <a:ext cx="10840354" cy="9233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dirty="0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2 Experienced Incident Respo</a:t>
            </a: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nders on Texas VIRT Team</a:t>
            </a:r>
          </a:p>
          <a:p>
            <a:pPr marL="742950" lvl="1" indent="-285750">
              <a:buFont typeface="Courier New"/>
              <a:buChar char="o"/>
            </a:pP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1 CISSP (Russell)</a:t>
            </a:r>
            <a:endParaRPr lang="en-US" dirty="0">
              <a:solidFill>
                <a:srgbClr val="00529B"/>
              </a:solidFill>
              <a:ea typeface="Calibri" panose="020F0502020204030204"/>
              <a:cs typeface="Calibri" panose="020F0502020204030204"/>
            </a:endParaRPr>
          </a:p>
          <a:p>
            <a:pPr marL="742950" lvl="1" indent="-285750">
              <a:buFont typeface="Courier New"/>
              <a:buChar char="o"/>
            </a:pPr>
            <a:r>
              <a:rPr lang="en-US" dirty="0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1 </a:t>
            </a:r>
            <a:r>
              <a:rPr lang="en-US" dirty="0" err="1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SecurityX</a:t>
            </a:r>
            <a:r>
              <a:rPr lang="en-US" dirty="0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 (Kolten)</a:t>
            </a:r>
          </a:p>
        </p:txBody>
      </p:sp>
    </p:spTree>
    <p:extLst>
      <p:ext uri="{BB962C8B-B14F-4D97-AF65-F5344CB8AC3E}">
        <p14:creationId xmlns:p14="http://schemas.microsoft.com/office/powerpoint/2010/main" val="35491506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F8721-ABCA-3BE5-36BD-A838B3F8E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2107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RSOC Ops Room</a:t>
            </a:r>
          </a:p>
        </p:txBody>
      </p:sp>
      <p:pic>
        <p:nvPicPr>
          <p:cNvPr id="4098" name="Picture 2" descr="A room with computers and a large screen  Description automatically generated">
            <a:extLst>
              <a:ext uri="{FF2B5EF4-FFF2-40B4-BE49-F238E27FC236}">
                <a16:creationId xmlns:a16="http://schemas.microsoft.com/office/drawing/2014/main" id="{19340B38-12F7-61AE-BCB6-5D32BDF1B64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" t="20934" b="23580"/>
          <a:stretch>
            <a:fillRect/>
          </a:stretch>
        </p:blipFill>
        <p:spPr bwMode="auto">
          <a:xfrm>
            <a:off x="1018342" y="2432607"/>
            <a:ext cx="10155315" cy="265478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318741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8560F4-2B76-D006-FE1F-91B0B0257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2108"/>
            <a:ext cx="10515600" cy="1011968"/>
          </a:xfrm>
        </p:spPr>
        <p:txBody>
          <a:bodyPr/>
          <a:lstStyle/>
          <a:p>
            <a:r>
              <a:rPr lang="en-US" dirty="0"/>
              <a:t>Outcome 2: Train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852AC-A220-D7DF-31FA-2741B9BB7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0170"/>
            <a:ext cx="10515600" cy="322628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457200" indent="-457200">
              <a:buChar char="•"/>
            </a:pPr>
            <a:r>
              <a:rPr lang="en-US" dirty="0">
                <a:ea typeface="Calibri" panose="020F0502020204030204"/>
                <a:cs typeface="Calibri" panose="020F0502020204030204"/>
              </a:rPr>
              <a:t>Stage 0 = onboarding and additional background checks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marL="457200" indent="-457200">
              <a:buChar char="•"/>
            </a:pPr>
            <a:r>
              <a:rPr lang="en-US">
                <a:ea typeface="Calibri" panose="020F0502020204030204"/>
                <a:cs typeface="Calibri" panose="020F0502020204030204"/>
              </a:rPr>
              <a:t>Stage 1 = self-paced cybersecurity training and shadowing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buChar char="•"/>
            </a:pPr>
            <a:r>
              <a:rPr lang="en-US">
                <a:ea typeface="Calibri" panose="020F0502020204030204"/>
                <a:cs typeface="Calibri" panose="020F0502020204030204"/>
              </a:rPr>
              <a:t>Stage 2 = tier 1 triage and continued learning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buChar char="•"/>
            </a:pPr>
            <a:r>
              <a:rPr lang="en-US">
                <a:ea typeface="Calibri" panose="020F0502020204030204"/>
                <a:cs typeface="Calibri" panose="020F0502020204030204"/>
              </a:rPr>
              <a:t>Stage 3 = student leadership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457200" indent="-457200">
              <a:buChar char="•"/>
            </a:pPr>
            <a:r>
              <a:rPr lang="en-US" i="1">
                <a:ea typeface="Calibri" panose="020F0502020204030204"/>
                <a:cs typeface="Calibri" panose="020F0502020204030204"/>
              </a:rPr>
              <a:t>Additional Student Supports</a:t>
            </a:r>
            <a:endParaRPr lang="en-US" i="1" dirty="0">
              <a:ea typeface="Calibri" panose="020F0502020204030204"/>
              <a:cs typeface="Calibri" panose="020F0502020204030204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r>
              <a:rPr lang="en-US">
                <a:solidFill>
                  <a:srgbClr val="002F65"/>
                </a:solidFill>
                <a:ea typeface="Calibri" panose="020F0502020204030204"/>
                <a:cs typeface="Calibri" panose="020F0502020204030204"/>
              </a:rPr>
              <a:t>Certification Program</a:t>
            </a:r>
            <a:endParaRPr lang="en-US" dirty="0">
              <a:solidFill>
                <a:srgbClr val="002F65"/>
              </a:solidFill>
              <a:ea typeface="Calibri" panose="020F0502020204030204"/>
              <a:cs typeface="Calibri" panose="020F0502020204030204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r>
              <a:rPr lang="en-US">
                <a:solidFill>
                  <a:srgbClr val="002F65"/>
                </a:solidFill>
                <a:ea typeface="Calibri" panose="020F0502020204030204"/>
                <a:cs typeface="Calibri" panose="020F0502020204030204"/>
              </a:rPr>
              <a:t>Mentorship Program</a:t>
            </a:r>
            <a:endParaRPr lang="en-US" dirty="0">
              <a:solidFill>
                <a:srgbClr val="002F65"/>
              </a:solidFill>
              <a:ea typeface="Calibri" panose="020F0502020204030204"/>
              <a:cs typeface="Calibri" panose="020F0502020204030204"/>
            </a:endParaRPr>
          </a:p>
          <a:p>
            <a:pPr marL="1143000" lvl="1">
              <a:buFont typeface="Courier New" panose="020B0604020202020204" pitchFamily="34" charset="0"/>
              <a:buChar char="o"/>
            </a:pPr>
            <a:r>
              <a:rPr lang="en-US">
                <a:solidFill>
                  <a:srgbClr val="002F65"/>
                </a:solidFill>
                <a:ea typeface="Calibri" panose="020F0502020204030204"/>
                <a:cs typeface="Calibri" panose="020F0502020204030204"/>
              </a:rPr>
              <a:t>Temp Employment Program</a:t>
            </a:r>
            <a:endParaRPr lang="en-US" dirty="0">
              <a:solidFill>
                <a:srgbClr val="002F65"/>
              </a:solidFill>
              <a:ea typeface="Calibri" panose="020F0502020204030204"/>
              <a:cs typeface="Calibri" panose="020F0502020204030204"/>
            </a:endParaRPr>
          </a:p>
          <a:p>
            <a:pPr marL="457200" indent="-457200">
              <a:buChar char="•"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140289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847B87-B9AF-E246-0738-EB2AF2B0F5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2108"/>
            <a:ext cx="10515600" cy="1089606"/>
          </a:xfrm>
        </p:spPr>
        <p:txBody>
          <a:bodyPr/>
          <a:lstStyle/>
          <a:p>
            <a:r>
              <a:rPr lang="en-US" dirty="0"/>
              <a:t>Certification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B1BC7-7E71-0988-956A-ED75EFB5F3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1714"/>
            <a:ext cx="10515600" cy="302567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Char char="•"/>
            </a:pPr>
            <a:r>
              <a:rPr lang="en-US" dirty="0">
                <a:solidFill>
                  <a:srgbClr val="00529B"/>
                </a:solidFill>
                <a:ea typeface="+mn-lt"/>
                <a:cs typeface="+mn-lt"/>
              </a:rPr>
              <a:t> Employees have access to study materials and resources (online lectures, courses, and practi</a:t>
            </a:r>
            <a:r>
              <a:rPr lang="en-US">
                <a:solidFill>
                  <a:srgbClr val="00529B"/>
                </a:solidFill>
                <a:ea typeface="+mn-lt"/>
                <a:cs typeface="+mn-lt"/>
              </a:rPr>
              <a:t>ce exams)</a:t>
            </a:r>
            <a:r>
              <a:rPr lang="en-US" dirty="0">
                <a:solidFill>
                  <a:srgbClr val="00529B"/>
                </a:solidFill>
                <a:ea typeface="+mn-lt"/>
                <a:cs typeface="+mn-lt"/>
              </a:rPr>
              <a:t>. </a:t>
            </a:r>
            <a:endParaRPr lang="en-US" dirty="0">
              <a:solidFill>
                <a:srgbClr val="00529B"/>
              </a:solidFill>
              <a:ea typeface="Calibri"/>
              <a:cs typeface="Calibri"/>
            </a:endParaRPr>
          </a:p>
          <a:p>
            <a:pPr>
              <a:buChar char="•"/>
            </a:pPr>
            <a:r>
              <a:rPr lang="en-US">
                <a:solidFill>
                  <a:srgbClr val="00529B"/>
                </a:solidFill>
                <a:ea typeface="+mn-lt"/>
                <a:cs typeface="+mn-lt"/>
              </a:rPr>
              <a:t> The RSOC funds one attempt at an industry-recognized certification exam per participant per exam.</a:t>
            </a:r>
            <a:endParaRPr lang="en-US">
              <a:solidFill>
                <a:srgbClr val="00529B"/>
              </a:solidFill>
              <a:ea typeface="Calibri"/>
              <a:cs typeface="Calibri"/>
            </a:endParaRPr>
          </a:p>
          <a:p>
            <a:pPr>
              <a:buChar char="•"/>
            </a:pPr>
            <a:r>
              <a:rPr lang="en-US">
                <a:solidFill>
                  <a:srgbClr val="00529B"/>
                </a:solidFill>
                <a:ea typeface="+mn-lt"/>
                <a:cs typeface="+mn-lt"/>
              </a:rPr>
              <a:t> After obtaining Security+, employees can choose certifications aligned with their role or career goals (with manager approval, if applicable).</a:t>
            </a:r>
            <a:endParaRPr lang="en-US">
              <a:solidFill>
                <a:srgbClr val="00529B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7880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6F82AA-22DB-16E5-041C-4B3F41503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9B258-21EE-4E16-3E55-FE17BE033DD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9680" y="370547"/>
            <a:ext cx="10902461" cy="803275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00529B"/>
                </a:solidFill>
                <a:latin typeface="Arial Black"/>
              </a:rPr>
              <a:t>Industry Recognized Certifications</a:t>
            </a:r>
            <a:endParaRPr lang="en-US">
              <a:solidFill>
                <a:srgbClr val="00529B"/>
              </a:solidFill>
              <a:latin typeface="Arial Black"/>
              <a:ea typeface="Calibri Light"/>
              <a:cs typeface="Calibri Light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C2FEEFC-8B03-B853-8F1F-109308387395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147449403"/>
              </p:ext>
            </p:extLst>
          </p:nvPr>
        </p:nvGraphicFramePr>
        <p:xfrm>
          <a:off x="222738" y="1404938"/>
          <a:ext cx="11343720" cy="5156197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634153">
                  <a:extLst>
                    <a:ext uri="{9D8B030D-6E8A-4147-A177-3AD203B41FA5}">
                      <a16:colId xmlns:a16="http://schemas.microsoft.com/office/drawing/2014/main" val="1664563139"/>
                    </a:ext>
                  </a:extLst>
                </a:gridCol>
                <a:gridCol w="1204046">
                  <a:extLst>
                    <a:ext uri="{9D8B030D-6E8A-4147-A177-3AD203B41FA5}">
                      <a16:colId xmlns:a16="http://schemas.microsoft.com/office/drawing/2014/main" val="791596110"/>
                    </a:ext>
                  </a:extLst>
                </a:gridCol>
                <a:gridCol w="1008181">
                  <a:extLst>
                    <a:ext uri="{9D8B030D-6E8A-4147-A177-3AD203B41FA5}">
                      <a16:colId xmlns:a16="http://schemas.microsoft.com/office/drawing/2014/main" val="4124030078"/>
                    </a:ext>
                  </a:extLst>
                </a:gridCol>
                <a:gridCol w="1793627">
                  <a:extLst>
                    <a:ext uri="{9D8B030D-6E8A-4147-A177-3AD203B41FA5}">
                      <a16:colId xmlns:a16="http://schemas.microsoft.com/office/drawing/2014/main" val="3088038393"/>
                    </a:ext>
                  </a:extLst>
                </a:gridCol>
                <a:gridCol w="3703713">
                  <a:extLst>
                    <a:ext uri="{9D8B030D-6E8A-4147-A177-3AD203B41FA5}">
                      <a16:colId xmlns:a16="http://schemas.microsoft.com/office/drawing/2014/main" val="3163260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Certification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Students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Combined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DoD 8140 Alignment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448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Microsoft Asure Fundamentals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Cloud Security </a:t>
                      </a:r>
                      <a:r>
                        <a:rPr lang="en-US"/>
                        <a:t>Specialist / Administrator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493529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Microsoft Azure SC-900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Cloud Security Specialist / Administra</a:t>
                      </a:r>
                      <a:r>
                        <a:rPr lang="en-US"/>
                        <a:t>tor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1751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Splunk Core Certified User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Cyber Defense Analyst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6372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IAT Level 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62203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ISC2 CIC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IAT Level II / IAM Level 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46277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AWS CCP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Cloud Security Speciali</a:t>
                      </a:r>
                      <a:r>
                        <a:rPr lang="en-US"/>
                        <a:t>st / Administrator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0396466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Palo Alto Network Academy Network Security Fundamentals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Network </a:t>
                      </a:r>
                      <a:r>
                        <a:rPr lang="en-US"/>
                        <a:t>Securi</a:t>
                      </a:r>
                      <a:r>
                        <a:rPr lang="en-US" dirty="0"/>
                        <a:t>ty Specialist / </a:t>
                      </a:r>
                      <a:r>
                        <a:rPr lang="en-US"/>
                        <a:t>Administrator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37693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Network+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IAT Level 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308517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CCNA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1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Technical Support Specialist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7926838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Security+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IAT Level II / IAM Level I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0472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0251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691D9BD-BE78-2CD9-4F78-E21A1D0DF536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38105277"/>
              </p:ext>
            </p:extLst>
          </p:nvPr>
        </p:nvGraphicFramePr>
        <p:xfrm>
          <a:off x="427282" y="126267"/>
          <a:ext cx="11343721" cy="67056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3376245">
                  <a:extLst>
                    <a:ext uri="{9D8B030D-6E8A-4147-A177-3AD203B41FA5}">
                      <a16:colId xmlns:a16="http://schemas.microsoft.com/office/drawing/2014/main" val="1664563139"/>
                    </a:ext>
                  </a:extLst>
                </a:gridCol>
                <a:gridCol w="1535721">
                  <a:extLst>
                    <a:ext uri="{9D8B030D-6E8A-4147-A177-3AD203B41FA5}">
                      <a16:colId xmlns:a16="http://schemas.microsoft.com/office/drawing/2014/main" val="791596110"/>
                    </a:ext>
                  </a:extLst>
                </a:gridCol>
                <a:gridCol w="1266086">
                  <a:extLst>
                    <a:ext uri="{9D8B030D-6E8A-4147-A177-3AD203B41FA5}">
                      <a16:colId xmlns:a16="http://schemas.microsoft.com/office/drawing/2014/main" val="4124030078"/>
                    </a:ext>
                  </a:extLst>
                </a:gridCol>
                <a:gridCol w="1582615">
                  <a:extLst>
                    <a:ext uri="{9D8B030D-6E8A-4147-A177-3AD203B41FA5}">
                      <a16:colId xmlns:a16="http://schemas.microsoft.com/office/drawing/2014/main" val="3088038393"/>
                    </a:ext>
                  </a:extLst>
                </a:gridCol>
                <a:gridCol w="3583054">
                  <a:extLst>
                    <a:ext uri="{9D8B030D-6E8A-4147-A177-3AD203B41FA5}">
                      <a16:colId xmlns:a16="http://schemas.microsoft.com/office/drawing/2014/main" val="3163260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Certification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Students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Combined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DoD 8140 Alignment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4483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CySA</a:t>
                      </a:r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IAT Level II / CSSP Analyst / CSSP Incident Responder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553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PenTest</a:t>
                      </a:r>
                      <a:r>
                        <a:rPr lang="en-US" dirty="0"/>
                        <a:t>+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CSSP Analyst / Auditor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99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CCFR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CSSP Incident Responder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203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CCFH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IAT Level II / CSSP Analyst / CSSP Incident Responder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7483239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CCFA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IAT Level II / CSSP Analyst / CSSP Incident Responder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2525186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Darktrace Threat </a:t>
                      </a:r>
                      <a:r>
                        <a:rPr lang="en-US"/>
                        <a:t>Visualizer Essentials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latin typeface="Calibri"/>
                          <a:ea typeface="Calibri"/>
                          <a:cs typeface="Calibri"/>
                        </a:rPr>
                        <a:t>IAT Level II / CSSP Analyst / CSSP Incident Responder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5954652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dirty="0"/>
                        <a:t>Darktrace Threat Visualizer </a:t>
                      </a:r>
                      <a:r>
                        <a:rPr lang="en-US"/>
                        <a:t>Security Practitioner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latin typeface="Calibri"/>
                          <a:ea typeface="Calibri"/>
                          <a:cs typeface="Calibri"/>
                        </a:rPr>
                        <a:t>IAT Level II / CSSP Analyst / CSSP Incident Responder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5289340"/>
                  </a:ext>
                </a:extLst>
              </a:tr>
              <a:tr h="37083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Darktrace Cyber Analyst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1800" b="0" i="0" u="none" strike="noStrike" noProof="0">
                          <a:latin typeface="Calibri"/>
                          <a:ea typeface="Calibri"/>
                          <a:cs typeface="Calibri"/>
                        </a:rPr>
                        <a:t>IAT Level II / CSSP Analyst / CSSP Incident Responder</a:t>
                      </a:r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8600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CASP+ / </a:t>
                      </a:r>
                      <a:r>
                        <a:rPr lang="en-US" dirty="0" err="1"/>
                        <a:t>SecurityX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IAT Level III / IAM Level II / IASSAE I-II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38600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GCFA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CSSP Incident Responder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3292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CISSP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IAT Level III / IAM Level II-III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451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b="1"/>
                        <a:t>32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93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/>
                        <a:t>125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7312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70634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43E59-6543-FDEC-4DFB-05C3C5DB5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2107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RSOC Training Room</a:t>
            </a:r>
          </a:p>
        </p:txBody>
      </p:sp>
      <p:pic>
        <p:nvPicPr>
          <p:cNvPr id="5122" name="Picture 2" descr="A room with computers and a large screen  Description automatically generated">
            <a:extLst>
              <a:ext uri="{FF2B5EF4-FFF2-40B4-BE49-F238E27FC236}">
                <a16:creationId xmlns:a16="http://schemas.microsoft.com/office/drawing/2014/main" id="{AFB16167-A9A3-F086-199B-6A365B9333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20" b="28673"/>
          <a:stretch>
            <a:fillRect/>
          </a:stretch>
        </p:blipFill>
        <p:spPr bwMode="auto">
          <a:xfrm>
            <a:off x="838200" y="2432607"/>
            <a:ext cx="10515600" cy="265478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49010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644C3489-9592-A70C-C1CA-7289ED79AE7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492" y="767750"/>
            <a:ext cx="3131355" cy="46979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E425B-11D6-9009-55EE-76F11E1EF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86155" y="1632396"/>
            <a:ext cx="3932237" cy="342068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Russell Ezzell, MBA, CISSP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Manager, </a:t>
            </a:r>
          </a:p>
          <a:p>
            <a:pPr marL="0" indent="0" algn="ctr">
              <a:buNone/>
            </a:pPr>
            <a:r>
              <a:rPr lang="en-US" b="1" dirty="0"/>
              <a:t>Regional Security Operations Center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>
                <a:hlinkClick r:id="rId3"/>
              </a:rPr>
              <a:t>russell.ezzell@angelo.edu</a:t>
            </a:r>
            <a:endParaRPr lang="en-US" b="1" dirty="0"/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325-486-6143</a:t>
            </a:r>
          </a:p>
        </p:txBody>
      </p:sp>
    </p:spTree>
    <p:extLst>
      <p:ext uri="{BB962C8B-B14F-4D97-AF65-F5344CB8AC3E}">
        <p14:creationId xmlns:p14="http://schemas.microsoft.com/office/powerpoint/2010/main" val="33203110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524C57-C318-F51B-AE12-5B75D9745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83E39-F533-EAD0-E0F3-DA86F0BB2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1248"/>
            <a:ext cx="10515600" cy="1011968"/>
          </a:xfrm>
        </p:spPr>
        <p:txBody>
          <a:bodyPr>
            <a:normAutofit fontScale="90000"/>
          </a:bodyPr>
          <a:lstStyle/>
          <a:p>
            <a:r>
              <a:rPr lang="en-US" dirty="0"/>
              <a:t>Outcome 3: Community Awareness</a:t>
            </a:r>
          </a:p>
        </p:txBody>
      </p:sp>
      <p:pic>
        <p:nvPicPr>
          <p:cNvPr id="6146" name="Picture 2" descr="A group of people sitting in a room with a large screen  AI-generated content may be incorrect.">
            <a:extLst>
              <a:ext uri="{FF2B5EF4-FFF2-40B4-BE49-F238E27FC236}">
                <a16:creationId xmlns:a16="http://schemas.microsoft.com/office/drawing/2014/main" id="{21D36A19-79B7-76D3-1971-FC7EEC091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777" y="1793216"/>
            <a:ext cx="5334000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AF415370-AFE6-5C00-95CB-5B6C02AB9C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225" y="1812266"/>
            <a:ext cx="5324475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644994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71B61-AF87-F66B-A445-36E1DC71F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E3A38-D5AD-1655-85A3-216958456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01349"/>
            <a:ext cx="10515600" cy="1011968"/>
          </a:xfrm>
        </p:spPr>
        <p:txBody>
          <a:bodyPr>
            <a:normAutofit/>
          </a:bodyPr>
          <a:lstStyle/>
          <a:p>
            <a:r>
              <a:rPr lang="en-US" dirty="0"/>
              <a:t>K-12 Outreach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42BE6B-4DEB-48DA-56AB-0F941F4872C4}"/>
              </a:ext>
            </a:extLst>
          </p:cNvPr>
          <p:cNvGrpSpPr/>
          <p:nvPr/>
        </p:nvGrpSpPr>
        <p:grpSpPr>
          <a:xfrm>
            <a:off x="470516" y="1713317"/>
            <a:ext cx="5850385" cy="4536420"/>
            <a:chOff x="-8768" y="-115279"/>
            <a:chExt cx="880459" cy="753570"/>
          </a:xfrm>
        </p:grpSpPr>
        <p:sp>
          <p:nvSpPr>
            <p:cNvPr id="4" name="Freeform 3" descr="A group of people standing in front of a table  AI-generated content may be incorrect.">
              <a:extLst>
                <a:ext uri="{FF2B5EF4-FFF2-40B4-BE49-F238E27FC236}">
                  <a16:creationId xmlns:a16="http://schemas.microsoft.com/office/drawing/2014/main" id="{74D6526E-1CA2-F0A5-5252-701C94053B83}"/>
                </a:ext>
              </a:extLst>
            </p:cNvPr>
            <p:cNvSpPr/>
            <p:nvPr/>
          </p:nvSpPr>
          <p:spPr>
            <a:xfrm>
              <a:off x="-8768" y="-115279"/>
              <a:ext cx="880459" cy="753570"/>
            </a:xfrm>
            <a:custGeom>
              <a:avLst/>
              <a:gdLst/>
              <a:ahLst/>
              <a:cxnLst/>
              <a:rect l="l" t="t" r="r" b="b"/>
              <a:pathLst>
                <a:path w="880459" h="753570">
                  <a:moveTo>
                    <a:pt x="86845" y="0"/>
                  </a:moveTo>
                  <a:lnTo>
                    <a:pt x="793614" y="0"/>
                  </a:lnTo>
                  <a:cubicBezTo>
                    <a:pt x="841577" y="0"/>
                    <a:pt x="880459" y="38882"/>
                    <a:pt x="880459" y="86845"/>
                  </a:cubicBezTo>
                  <a:lnTo>
                    <a:pt x="880459" y="666725"/>
                  </a:lnTo>
                  <a:cubicBezTo>
                    <a:pt x="880459" y="714689"/>
                    <a:pt x="841577" y="753570"/>
                    <a:pt x="793614" y="753570"/>
                  </a:cubicBezTo>
                  <a:lnTo>
                    <a:pt x="86845" y="753570"/>
                  </a:lnTo>
                  <a:cubicBezTo>
                    <a:pt x="38882" y="753570"/>
                    <a:pt x="0" y="714689"/>
                    <a:pt x="0" y="666725"/>
                  </a:cubicBezTo>
                  <a:lnTo>
                    <a:pt x="0" y="86845"/>
                  </a:lnTo>
                  <a:cubicBezTo>
                    <a:pt x="0" y="38882"/>
                    <a:pt x="38882" y="0"/>
                    <a:pt x="86845" y="0"/>
                  </a:cubicBezTo>
                  <a:close/>
                </a:path>
              </a:pathLst>
            </a:custGeom>
            <a:blipFill>
              <a:blip r:embed="rId2"/>
              <a:stretch>
                <a:fillRect l="-7053" r="-7053"/>
              </a:stretch>
            </a:blipFill>
          </p:spPr>
          <p:txBody>
            <a:bodyPr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558C772-0EE3-CD14-A4FB-80D5ABD86840}"/>
              </a:ext>
            </a:extLst>
          </p:cNvPr>
          <p:cNvGrpSpPr/>
          <p:nvPr/>
        </p:nvGrpSpPr>
        <p:grpSpPr>
          <a:xfrm>
            <a:off x="6608544" y="1713317"/>
            <a:ext cx="4232712" cy="2210108"/>
            <a:chOff x="0" y="0"/>
            <a:chExt cx="1541845" cy="754693"/>
          </a:xfrm>
        </p:grpSpPr>
        <p:sp>
          <p:nvSpPr>
            <p:cNvPr id="6" name="Freeform 5" descr="A group of people standing in a room  AI-generated content may be incorrect.">
              <a:extLst>
                <a:ext uri="{FF2B5EF4-FFF2-40B4-BE49-F238E27FC236}">
                  <a16:creationId xmlns:a16="http://schemas.microsoft.com/office/drawing/2014/main" id="{30B3CC8F-8947-62AD-03B3-25494D57DCAA}"/>
                </a:ext>
              </a:extLst>
            </p:cNvPr>
            <p:cNvSpPr/>
            <p:nvPr/>
          </p:nvSpPr>
          <p:spPr>
            <a:xfrm>
              <a:off x="0" y="0"/>
              <a:ext cx="1541845" cy="754693"/>
            </a:xfrm>
            <a:custGeom>
              <a:avLst/>
              <a:gdLst/>
              <a:ahLst/>
              <a:cxnLst/>
              <a:rect l="l" t="t" r="r" b="b"/>
              <a:pathLst>
                <a:path w="1541845" h="754693">
                  <a:moveTo>
                    <a:pt x="100346" y="0"/>
                  </a:moveTo>
                  <a:lnTo>
                    <a:pt x="1441499" y="0"/>
                  </a:lnTo>
                  <a:cubicBezTo>
                    <a:pt x="1468113" y="0"/>
                    <a:pt x="1493636" y="10572"/>
                    <a:pt x="1512455" y="29391"/>
                  </a:cubicBezTo>
                  <a:cubicBezTo>
                    <a:pt x="1531273" y="48209"/>
                    <a:pt x="1541845" y="73732"/>
                    <a:pt x="1541845" y="100346"/>
                  </a:cubicBezTo>
                  <a:lnTo>
                    <a:pt x="1541845" y="654347"/>
                  </a:lnTo>
                  <a:cubicBezTo>
                    <a:pt x="1541845" y="709766"/>
                    <a:pt x="1496919" y="754693"/>
                    <a:pt x="1441499" y="754693"/>
                  </a:cubicBezTo>
                  <a:lnTo>
                    <a:pt x="100346" y="754693"/>
                  </a:lnTo>
                  <a:cubicBezTo>
                    <a:pt x="73732" y="754693"/>
                    <a:pt x="48209" y="744121"/>
                    <a:pt x="29391" y="725302"/>
                  </a:cubicBezTo>
                  <a:cubicBezTo>
                    <a:pt x="10572" y="706484"/>
                    <a:pt x="0" y="680960"/>
                    <a:pt x="0" y="654347"/>
                  </a:cubicBezTo>
                  <a:lnTo>
                    <a:pt x="0" y="100346"/>
                  </a:lnTo>
                  <a:cubicBezTo>
                    <a:pt x="0" y="73732"/>
                    <a:pt x="10572" y="48209"/>
                    <a:pt x="29391" y="29391"/>
                  </a:cubicBezTo>
                  <a:cubicBezTo>
                    <a:pt x="48209" y="10572"/>
                    <a:pt x="73732" y="0"/>
                    <a:pt x="100346" y="0"/>
                  </a:cubicBezTo>
                  <a:close/>
                </a:path>
              </a:pathLst>
            </a:custGeom>
            <a:blipFill>
              <a:blip r:embed="rId3"/>
              <a:stretch>
                <a:fillRect t="-26597" b="-26597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290B15D-F706-DE8C-A750-61DFE3C56E97}"/>
              </a:ext>
            </a:extLst>
          </p:cNvPr>
          <p:cNvGrpSpPr/>
          <p:nvPr/>
        </p:nvGrpSpPr>
        <p:grpSpPr>
          <a:xfrm>
            <a:off x="6608544" y="4039629"/>
            <a:ext cx="4232712" cy="2210108"/>
            <a:chOff x="0" y="0"/>
            <a:chExt cx="1541845" cy="752965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64ACFC7-3339-DC7B-7065-E09DE96F5EFB}"/>
                </a:ext>
              </a:extLst>
            </p:cNvPr>
            <p:cNvSpPr/>
            <p:nvPr/>
          </p:nvSpPr>
          <p:spPr>
            <a:xfrm>
              <a:off x="0" y="0"/>
              <a:ext cx="1541845" cy="752965"/>
            </a:xfrm>
            <a:custGeom>
              <a:avLst/>
              <a:gdLst/>
              <a:ahLst/>
              <a:cxnLst/>
              <a:rect l="l" t="t" r="r" b="b"/>
              <a:pathLst>
                <a:path w="1541845" h="752965">
                  <a:moveTo>
                    <a:pt x="100346" y="0"/>
                  </a:moveTo>
                  <a:lnTo>
                    <a:pt x="1441499" y="0"/>
                  </a:lnTo>
                  <a:cubicBezTo>
                    <a:pt x="1468113" y="0"/>
                    <a:pt x="1493636" y="10572"/>
                    <a:pt x="1512455" y="29391"/>
                  </a:cubicBezTo>
                  <a:cubicBezTo>
                    <a:pt x="1531273" y="48209"/>
                    <a:pt x="1541845" y="73732"/>
                    <a:pt x="1541845" y="100346"/>
                  </a:cubicBezTo>
                  <a:lnTo>
                    <a:pt x="1541845" y="652619"/>
                  </a:lnTo>
                  <a:cubicBezTo>
                    <a:pt x="1541845" y="679232"/>
                    <a:pt x="1531273" y="704755"/>
                    <a:pt x="1512455" y="723574"/>
                  </a:cubicBezTo>
                  <a:cubicBezTo>
                    <a:pt x="1493636" y="742392"/>
                    <a:pt x="1468113" y="752965"/>
                    <a:pt x="1441499" y="752965"/>
                  </a:cubicBezTo>
                  <a:lnTo>
                    <a:pt x="100346" y="752965"/>
                  </a:lnTo>
                  <a:cubicBezTo>
                    <a:pt x="73732" y="752965"/>
                    <a:pt x="48209" y="742392"/>
                    <a:pt x="29391" y="723574"/>
                  </a:cubicBezTo>
                  <a:cubicBezTo>
                    <a:pt x="10572" y="704755"/>
                    <a:pt x="0" y="679232"/>
                    <a:pt x="0" y="652619"/>
                  </a:cubicBezTo>
                  <a:lnTo>
                    <a:pt x="0" y="100346"/>
                  </a:lnTo>
                  <a:cubicBezTo>
                    <a:pt x="0" y="73732"/>
                    <a:pt x="10572" y="48209"/>
                    <a:pt x="29391" y="29391"/>
                  </a:cubicBezTo>
                  <a:cubicBezTo>
                    <a:pt x="48209" y="10572"/>
                    <a:pt x="73732" y="0"/>
                    <a:pt x="100346" y="0"/>
                  </a:cubicBezTo>
                  <a:close/>
                </a:path>
              </a:pathLst>
            </a:custGeom>
            <a:blipFill>
              <a:blip r:embed="rId4"/>
              <a:stretch>
                <a:fillRect t="-1192" b="-1192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32626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EAB5925-BE48-C2C1-AB6C-2A6238960EE5}"/>
              </a:ext>
            </a:extLst>
          </p:cNvPr>
          <p:cNvSpPr txBox="1">
            <a:spLocks/>
          </p:cNvSpPr>
          <p:nvPr/>
        </p:nvSpPr>
        <p:spPr>
          <a:xfrm>
            <a:off x="838200" y="662544"/>
            <a:ext cx="10515600" cy="735921"/>
          </a:xfrm>
          <a:prstGeom prst="rect">
            <a:avLst/>
          </a:prstGeom>
        </p:spPr>
        <p:txBody>
          <a:bodyPr lIns="91440" tIns="45720" rIns="91440" bIns="4572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002F65"/>
                </a:solidFill>
                <a:latin typeface="Arial Black"/>
              </a:rPr>
              <a:t>Cyber Patriot</a:t>
            </a:r>
            <a:endParaRPr lang="en-US">
              <a:solidFill>
                <a:srgbClr val="002F65"/>
              </a:solidFill>
              <a:ea typeface="Calibri Light"/>
              <a:cs typeface="Calibri Light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961ABA8-D7B5-400A-41FF-36AC5BEF916C}"/>
              </a:ext>
            </a:extLst>
          </p:cNvPr>
          <p:cNvSpPr txBox="1">
            <a:spLocks/>
          </p:cNvSpPr>
          <p:nvPr/>
        </p:nvSpPr>
        <p:spPr>
          <a:xfrm>
            <a:off x="838200" y="1825388"/>
            <a:ext cx="5610227" cy="341678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en-US" dirty="0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Cyber Patriot is a national youth cyber defense competition for middle and high </a:t>
            </a:r>
            <a:r>
              <a:rPr lang="en-US" err="1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schoo</a:t>
            </a: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l students.</a:t>
            </a:r>
            <a:endParaRPr lang="en-US" dirty="0">
              <a:solidFill>
                <a:srgbClr val="00529B"/>
              </a:solidFill>
              <a:ea typeface="Calibri" panose="020F0502020204030204"/>
              <a:cs typeface="Calibri" panose="020F0502020204030204"/>
            </a:endParaRPr>
          </a:p>
          <a:p>
            <a:pPr marL="457200" indent="-457200"/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Created by Air and Space Force Association.</a:t>
            </a:r>
            <a:endParaRPr lang="en-US" dirty="0">
              <a:solidFill>
                <a:srgbClr val="00529B"/>
              </a:solidFill>
              <a:ea typeface="Calibri" panose="020F0502020204030204"/>
              <a:cs typeface="Calibri" panose="020F0502020204030204"/>
            </a:endParaRPr>
          </a:p>
          <a:p>
            <a:pPr marL="457200" indent="-457200"/>
            <a:r>
              <a:rPr lang="en-US" dirty="0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In partnership with KBHI, RSOC staff and students support area schools by providing Cyber </a:t>
            </a:r>
            <a:r>
              <a:rPr lang="en-US" err="1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Patrio</a:t>
            </a:r>
            <a:r>
              <a:rPr lang="en-US">
                <a:solidFill>
                  <a:srgbClr val="00529B"/>
                </a:solidFill>
                <a:ea typeface="Calibri" panose="020F0502020204030204"/>
                <a:cs typeface="Calibri" panose="020F0502020204030204"/>
              </a:rPr>
              <a:t>t Mentors.</a:t>
            </a:r>
            <a:endParaRPr lang="en-US" dirty="0">
              <a:solidFill>
                <a:srgbClr val="00529B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7" name="Picture 6" descr="A blue and yellow logo&#10;&#10;AI-generated content may be incorrect.">
            <a:extLst>
              <a:ext uri="{FF2B5EF4-FFF2-40B4-BE49-F238E27FC236}">
                <a16:creationId xmlns:a16="http://schemas.microsoft.com/office/drawing/2014/main" id="{FA7AA325-E043-27C2-5FA7-3D231BAB53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4587" b="917"/>
          <a:stretch>
            <a:fillRect/>
          </a:stretch>
        </p:blipFill>
        <p:spPr>
          <a:xfrm>
            <a:off x="6333990" y="242455"/>
            <a:ext cx="2071688" cy="1338003"/>
          </a:xfrm>
          <a:prstGeom prst="rect">
            <a:avLst/>
          </a:prstGeom>
        </p:spPr>
      </p:pic>
      <p:pic>
        <p:nvPicPr>
          <p:cNvPr id="9" name="Picture 8" descr="A blue and black star with a star and a star with a star and a star with a star and a star with a star and a star with a star and a star with a star and&#10;&#10;AI-generated content may be incorrect.">
            <a:extLst>
              <a:ext uri="{FF2B5EF4-FFF2-40B4-BE49-F238E27FC236}">
                <a16:creationId xmlns:a16="http://schemas.microsoft.com/office/drawing/2014/main" id="{7E2D0270-2CB0-817C-7F4D-1813C26160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06" r="1504" b="806"/>
          <a:stretch>
            <a:fillRect/>
          </a:stretch>
        </p:blipFill>
        <p:spPr>
          <a:xfrm>
            <a:off x="9277153" y="367703"/>
            <a:ext cx="2440270" cy="1452662"/>
          </a:xfrm>
          <a:prstGeom prst="rect">
            <a:avLst/>
          </a:prstGeom>
        </p:spPr>
      </p:pic>
      <p:pic>
        <p:nvPicPr>
          <p:cNvPr id="11" name="Picture 10" descr="A logo of a cat&#10;&#10;AI-generated content may be incorrect.">
            <a:extLst>
              <a:ext uri="{FF2B5EF4-FFF2-40B4-BE49-F238E27FC236}">
                <a16:creationId xmlns:a16="http://schemas.microsoft.com/office/drawing/2014/main" id="{934D9F74-45FC-A0FD-8EB5-46603C7695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3679" y="2037980"/>
            <a:ext cx="1628837" cy="1610900"/>
          </a:xfrm>
          <a:prstGeom prst="rect">
            <a:avLst/>
          </a:prstGeom>
        </p:spPr>
      </p:pic>
      <p:pic>
        <p:nvPicPr>
          <p:cNvPr id="13" name="Picture 12" descr="A logo of a sports team&#10;&#10;AI-generated content may be incorrect.">
            <a:extLst>
              <a:ext uri="{FF2B5EF4-FFF2-40B4-BE49-F238E27FC236}">
                <a16:creationId xmlns:a16="http://schemas.microsoft.com/office/drawing/2014/main" id="{385DAB1F-DA77-F5D8-50C2-C1077B89447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367" r="-8133" b="571"/>
          <a:stretch>
            <a:fillRect/>
          </a:stretch>
        </p:blipFill>
        <p:spPr>
          <a:xfrm>
            <a:off x="8181264" y="1475448"/>
            <a:ext cx="1824336" cy="2062218"/>
          </a:xfrm>
          <a:prstGeom prst="rect">
            <a:avLst/>
          </a:prstGeom>
        </p:spPr>
      </p:pic>
      <p:pic>
        <p:nvPicPr>
          <p:cNvPr id="15" name="Picture 14" descr="A logo for a school&#10;&#10;AI-generated content may be incorrect.">
            <a:extLst>
              <a:ext uri="{FF2B5EF4-FFF2-40B4-BE49-F238E27FC236}">
                <a16:creationId xmlns:a16="http://schemas.microsoft.com/office/drawing/2014/main" id="{5C4D3B46-0911-4E39-FA62-51346DDCBC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0621" y="2910845"/>
            <a:ext cx="1631157" cy="1607344"/>
          </a:xfrm>
          <a:prstGeom prst="rect">
            <a:avLst/>
          </a:prstGeom>
        </p:spPr>
      </p:pic>
      <p:pic>
        <p:nvPicPr>
          <p:cNvPr id="17" name="Picture 16" descr="A logo of a bull with horns&#10;&#10;AI-generated content may be incorrect.">
            <a:extLst>
              <a:ext uri="{FF2B5EF4-FFF2-40B4-BE49-F238E27FC236}">
                <a16:creationId xmlns:a16="http://schemas.microsoft.com/office/drawing/2014/main" id="{D8D06FEA-BA61-6DD7-BFB2-D3A23E93F9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42511" y="3892880"/>
            <a:ext cx="2102644" cy="1971676"/>
          </a:xfrm>
          <a:prstGeom prst="rect">
            <a:avLst/>
          </a:prstGeom>
        </p:spPr>
      </p:pic>
      <p:pic>
        <p:nvPicPr>
          <p:cNvPr id="19" name="Picture 18" descr="A logo of a school&#10;&#10;AI-generated content may be incorrect.">
            <a:extLst>
              <a:ext uri="{FF2B5EF4-FFF2-40B4-BE49-F238E27FC236}">
                <a16:creationId xmlns:a16="http://schemas.microsoft.com/office/drawing/2014/main" id="{F6096530-0AA1-C03B-66EE-38FF7C47BE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3812" y="4825585"/>
            <a:ext cx="1814513" cy="160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9211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1E630-6D08-ABF6-CC9E-80157C38B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8C3871-CA16-1757-B353-184020E639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736" y="1711250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US" sz="8800">
                <a:latin typeface="Arial Black"/>
                <a:cs typeface="Arial"/>
              </a:rPr>
              <a:t>What We've Learned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9128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49F35-C4BA-8E6A-48BA-AF9E78531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Black"/>
              </a:rPr>
              <a:t>LESSONS LEARNED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97A76-BB41-0BD3-E0DE-0E8CE50ABE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04361"/>
            <a:ext cx="10515600" cy="339333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 dirty="0">
                <a:ea typeface="Calibri" panose="020F0502020204030204"/>
                <a:cs typeface="Calibri" panose="020F0502020204030204"/>
              </a:rPr>
              <a:t>Structure must evol</a:t>
            </a:r>
            <a:r>
              <a:rPr lang="en-US">
                <a:ea typeface="Calibri" panose="020F0502020204030204"/>
                <a:cs typeface="Calibri" panose="020F0502020204030204"/>
              </a:rPr>
              <a:t>ve with growth.</a:t>
            </a:r>
            <a:endParaRPr lang="en-US"/>
          </a:p>
          <a:p>
            <a:pPr marL="514350" indent="-514350">
              <a:buAutoNum type="arabicPeriod"/>
            </a:pPr>
            <a:r>
              <a:rPr lang="en-US" dirty="0">
                <a:ea typeface="Calibri" panose="020F0502020204030204"/>
                <a:cs typeface="Calibri" panose="020F0502020204030204"/>
              </a:rPr>
              <a:t>Students are far more </a:t>
            </a:r>
            <a:r>
              <a:rPr lang="en-US">
                <a:ea typeface="Calibri" panose="020F0502020204030204"/>
                <a:cs typeface="Calibri" panose="020F0502020204030204"/>
              </a:rPr>
              <a:t>capable than we realize.</a:t>
            </a:r>
            <a:endParaRPr lang="en-US" dirty="0">
              <a:ea typeface="Calibri" panose="020F0502020204030204"/>
              <a:cs typeface="Calibri" panose="020F0502020204030204"/>
            </a:endParaRPr>
          </a:p>
          <a:p>
            <a:pPr marL="514350" indent="-514350">
              <a:buAutoNum type="arabicPeriod"/>
            </a:pPr>
            <a:r>
              <a:rPr lang="en-US">
                <a:ea typeface="Calibri" panose="020F0502020204030204"/>
                <a:cs typeface="Calibri" panose="020F0502020204030204"/>
              </a:rPr>
              <a:t>Employers want students with power skills.</a:t>
            </a:r>
          </a:p>
          <a:p>
            <a:pPr marL="514350" indent="-514350">
              <a:buAutoNum type="arabicPeriod"/>
            </a:pPr>
            <a:r>
              <a:rPr lang="en-US" dirty="0">
                <a:ea typeface="Calibri" panose="020F0502020204030204"/>
                <a:cs typeface="Calibri" panose="020F0502020204030204"/>
              </a:rPr>
              <a:t>Communicati</a:t>
            </a:r>
            <a:r>
              <a:rPr lang="en-US">
                <a:ea typeface="Calibri" panose="020F0502020204030204"/>
                <a:cs typeface="Calibri" panose="020F0502020204030204"/>
              </a:rPr>
              <a:t>on is as important as technical skill.</a:t>
            </a:r>
          </a:p>
          <a:p>
            <a:pPr marL="514350" indent="-514350">
              <a:buAutoNum type="arabicPeriod"/>
            </a:pPr>
            <a:r>
              <a:rPr lang="en-US" dirty="0">
                <a:ea typeface="Calibri" panose="020F0502020204030204"/>
                <a:cs typeface="Calibri" panose="020F0502020204030204"/>
              </a:rPr>
              <a:t>Hands-on experience and </a:t>
            </a:r>
            <a:r>
              <a:rPr lang="en-US">
                <a:ea typeface="Calibri" panose="020F0502020204030204"/>
                <a:cs typeface="Calibri" panose="020F0502020204030204"/>
              </a:rPr>
              <a:t>specialization</a:t>
            </a:r>
            <a:r>
              <a:rPr lang="en-US" dirty="0">
                <a:ea typeface="Calibri" panose="020F0502020204030204"/>
                <a:cs typeface="Calibri" panose="020F0502020204030204"/>
              </a:rPr>
              <a:t> increase engagement.</a:t>
            </a:r>
          </a:p>
          <a:p>
            <a:pPr marL="514350" indent="-514350">
              <a:buAutoNum type="arabicPeriod"/>
            </a:pPr>
            <a:r>
              <a:rPr lang="en-US">
                <a:ea typeface="Calibri" panose="020F0502020204030204"/>
                <a:cs typeface="Calibri" panose="020F0502020204030204"/>
              </a:rPr>
              <a:t>Expect some growing pains.</a:t>
            </a:r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277011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D56DF-1C53-7E94-F403-F745FDE39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 Black"/>
              </a:rPr>
              <a:t>Questions? </a:t>
            </a:r>
            <a:endParaRPr lang="en-US"/>
          </a:p>
        </p:txBody>
      </p:sp>
      <p:pic>
        <p:nvPicPr>
          <p:cNvPr id="4" name="Content Placeholder 3" descr="A qr code on a black background&#10;&#10;AI-generated content may be incorrect.">
            <a:extLst>
              <a:ext uri="{FF2B5EF4-FFF2-40B4-BE49-F238E27FC236}">
                <a16:creationId xmlns:a16="http://schemas.microsoft.com/office/drawing/2014/main" id="{9CD49CAE-7ABE-F5E6-047A-3D77D602A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6477" y="2870143"/>
            <a:ext cx="2286000" cy="22955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399A19F-24A6-503B-AAE0-86CC2E17F764}"/>
              </a:ext>
            </a:extLst>
          </p:cNvPr>
          <p:cNvSpPr txBox="1"/>
          <p:nvPr/>
        </p:nvSpPr>
        <p:spPr>
          <a:xfrm>
            <a:off x="597388" y="2508738"/>
            <a:ext cx="2743200" cy="3657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rgbClr val="00529B"/>
                </a:solidFill>
                <a:ea typeface="Calibri"/>
                <a:cs typeface="Calibri"/>
              </a:rPr>
              <a:t>VISIT OUR WEBSITE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650D01E-D095-9166-CFC4-F62282D46EDA}"/>
              </a:ext>
            </a:extLst>
          </p:cNvPr>
          <p:cNvCxnSpPr/>
          <p:nvPr/>
        </p:nvCxnSpPr>
        <p:spPr>
          <a:xfrm>
            <a:off x="3950676" y="2297723"/>
            <a:ext cx="11723" cy="2977661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blue and yellow logo&#10;&#10;AI-generated content may be incorrect.">
            <a:extLst>
              <a:ext uri="{FF2B5EF4-FFF2-40B4-BE49-F238E27FC236}">
                <a16:creationId xmlns:a16="http://schemas.microsoft.com/office/drawing/2014/main" id="{FF54AA7A-F02F-2C73-1055-FAAB536A1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4229" y="2790092"/>
            <a:ext cx="2443542" cy="2379785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0345366-5B68-9045-5A6A-07AEF0925D54}"/>
              </a:ext>
            </a:extLst>
          </p:cNvPr>
          <p:cNvCxnSpPr>
            <a:cxnSpLocks/>
          </p:cNvCxnSpPr>
          <p:nvPr/>
        </p:nvCxnSpPr>
        <p:spPr>
          <a:xfrm>
            <a:off x="8217875" y="2297722"/>
            <a:ext cx="11723" cy="2977661"/>
          </a:xfrm>
          <a:prstGeom prst="straightConnector1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DE0DA96-FDB4-1399-8F2C-28A044D87041}"/>
              </a:ext>
            </a:extLst>
          </p:cNvPr>
          <p:cNvSpPr txBox="1"/>
          <p:nvPr/>
        </p:nvSpPr>
        <p:spPr>
          <a:xfrm>
            <a:off x="8721479" y="3610707"/>
            <a:ext cx="2743200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b="1">
                <a:solidFill>
                  <a:srgbClr val="00529B"/>
                </a:solidFill>
                <a:ea typeface="Calibri"/>
                <a:cs typeface="Calibri"/>
              </a:rPr>
              <a:t>RUSSELL.EZZELL@ANGELO.EDU</a:t>
            </a:r>
          </a:p>
          <a:p>
            <a:pPr algn="ctr"/>
            <a:endParaRPr lang="en-US" sz="1400" b="1" dirty="0">
              <a:solidFill>
                <a:srgbClr val="00529B"/>
              </a:solidFill>
              <a:ea typeface="Calibri"/>
              <a:cs typeface="Calibri"/>
            </a:endParaRPr>
          </a:p>
          <a:p>
            <a:pPr algn="ctr"/>
            <a:r>
              <a:rPr lang="en-US" sz="1400" b="1">
                <a:solidFill>
                  <a:srgbClr val="00529B"/>
                </a:solidFill>
                <a:ea typeface="Calibri"/>
                <a:cs typeface="Calibri"/>
              </a:rPr>
              <a:t>LEIGH.RASBERRY@ANGELO.EDU</a:t>
            </a:r>
            <a:endParaRPr lang="en-US" sz="1600" b="1" dirty="0">
              <a:solidFill>
                <a:srgbClr val="00529B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2348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9A225-2102-9E89-4F33-1C0A7F706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7DA7F291-9313-5C65-671A-B1C4B80A04C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4492" y="767750"/>
            <a:ext cx="3131355" cy="469798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65B155-21B5-0186-86C6-ACFD13295C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86155" y="1632396"/>
            <a:ext cx="3932237" cy="3420680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/>
              <a:t>Leigh Rasberry, M.Ed.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Training Coordinator, </a:t>
            </a:r>
          </a:p>
          <a:p>
            <a:pPr marL="0" indent="0" algn="ctr">
              <a:buNone/>
            </a:pPr>
            <a:r>
              <a:rPr lang="en-US" b="1" dirty="0"/>
              <a:t>Regional Security Operations Center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>
                <a:hlinkClick r:id="rId3"/>
              </a:rPr>
              <a:t>leigh.rasberry@angelo.edu</a:t>
            </a:r>
            <a:r>
              <a:rPr lang="en-US" b="1" dirty="0"/>
              <a:t> </a:t>
            </a:r>
          </a:p>
          <a:p>
            <a:pPr marL="0" indent="0" algn="ctr">
              <a:buNone/>
            </a:pPr>
            <a:endParaRPr lang="en-US" b="1" dirty="0"/>
          </a:p>
          <a:p>
            <a:pPr marL="0" indent="0" algn="ctr">
              <a:buNone/>
            </a:pPr>
            <a:r>
              <a:rPr lang="en-US" b="1" dirty="0"/>
              <a:t>325-486-6691</a:t>
            </a:r>
          </a:p>
        </p:txBody>
      </p:sp>
    </p:spTree>
    <p:extLst>
      <p:ext uri="{BB962C8B-B14F-4D97-AF65-F5344CB8AC3E}">
        <p14:creationId xmlns:p14="http://schemas.microsoft.com/office/powerpoint/2010/main" val="3893802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7D920-D8FB-0813-3046-DB760ED1FD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72107"/>
            <a:ext cx="10515600" cy="727297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F111F-7CE6-4038-6F1F-F0205DC12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9404"/>
            <a:ext cx="10515600" cy="338798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Origin of the RSOC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Who we 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we do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What we’ve learned</a:t>
            </a:r>
          </a:p>
        </p:txBody>
      </p:sp>
    </p:spTree>
    <p:extLst>
      <p:ext uri="{BB962C8B-B14F-4D97-AF65-F5344CB8AC3E}">
        <p14:creationId xmlns:p14="http://schemas.microsoft.com/office/powerpoint/2010/main" val="2090761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507F9-97BC-2594-F11D-69EBD42E4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736" y="1711250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US" sz="8800" dirty="0"/>
              <a:t>Origin of the RSOC</a:t>
            </a:r>
          </a:p>
        </p:txBody>
      </p:sp>
    </p:spTree>
    <p:extLst>
      <p:ext uri="{BB962C8B-B14F-4D97-AF65-F5344CB8AC3E}">
        <p14:creationId xmlns:p14="http://schemas.microsoft.com/office/powerpoint/2010/main" val="328730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1193F-164C-4026-3519-65B47E6CF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0497"/>
            <a:ext cx="10515600" cy="980191"/>
          </a:xfrm>
        </p:spPr>
        <p:txBody>
          <a:bodyPr anchor="ctr">
            <a:normAutofit/>
          </a:bodyPr>
          <a:lstStyle/>
          <a:p>
            <a:r>
              <a:rPr lang="en-US" dirty="0"/>
              <a:t>RSOC Origins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0AD4A7-8D60-34D3-640C-55701B55AB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3727277"/>
          </a:xfrm>
        </p:spPr>
        <p:txBody>
          <a:bodyPr>
            <a:normAutofit/>
          </a:bodyPr>
          <a:lstStyle/>
          <a:p>
            <a:r>
              <a:rPr lang="en-US" sz="2000" dirty="0"/>
              <a:t>Empowering Legislation Texas HB 150</a:t>
            </a:r>
          </a:p>
          <a:p>
            <a:r>
              <a:rPr lang="en-US" sz="2000" dirty="0"/>
              <a:t>Budget approved for two years in 89</a:t>
            </a:r>
            <a:r>
              <a:rPr lang="en-US" sz="2000" baseline="30000" dirty="0"/>
              <a:t>th</a:t>
            </a:r>
            <a:r>
              <a:rPr lang="en-US" sz="2000" dirty="0"/>
              <a:t> Legislative Session. This funding allows us to provide our services at no cost to municipalities.</a:t>
            </a:r>
          </a:p>
          <a:p>
            <a:r>
              <a:rPr lang="en-US" sz="2000" dirty="0"/>
              <a:t>12 full-time professional Cybersecurity Analysts, 30 part-time student workers that augment 24/7 security operations.</a:t>
            </a:r>
          </a:p>
          <a:p>
            <a:r>
              <a:rPr lang="en-US" sz="2000" dirty="0"/>
              <a:t>CJIS background checks on all employees ensure a high level of trust.</a:t>
            </a:r>
          </a:p>
        </p:txBody>
      </p:sp>
      <p:pic>
        <p:nvPicPr>
          <p:cNvPr id="1026" name="Picture 2" descr="A map of texas with different colored squares&#10;&#10;AI-generated content may be incorrect.">
            <a:extLst>
              <a:ext uri="{FF2B5EF4-FFF2-40B4-BE49-F238E27FC236}">
                <a16:creationId xmlns:a16="http://schemas.microsoft.com/office/drawing/2014/main" id="{C734C6C8-98BE-DE60-8B68-C928AF3BDE9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94" r="-2" b="12247"/>
          <a:stretch>
            <a:fillRect/>
          </a:stretch>
        </p:blipFill>
        <p:spPr bwMode="auto">
          <a:xfrm>
            <a:off x="6172200" y="1825625"/>
            <a:ext cx="5181600" cy="3727277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767813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4D2C3D-8B19-53E5-D193-688DCBCD6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34147" y="1257896"/>
            <a:ext cx="3399408" cy="416465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1400" b="1" dirty="0"/>
              <a:t>Angelo State University</a:t>
            </a:r>
          </a:p>
          <a:p>
            <a:pPr marL="0" indent="0">
              <a:buNone/>
            </a:pPr>
            <a:r>
              <a:rPr lang="en-US" sz="1400" dirty="0"/>
              <a:t>San Angelo, TX</a:t>
            </a:r>
          </a:p>
          <a:p>
            <a:pPr marL="0" indent="0">
              <a:buNone/>
            </a:pPr>
            <a:r>
              <a:rPr lang="en-US" sz="1400" dirty="0"/>
              <a:t>Economic Region: West Texas</a:t>
            </a:r>
          </a:p>
          <a:p>
            <a:pPr marL="0" indent="0">
              <a:buNone/>
            </a:pPr>
            <a:r>
              <a:rPr lang="en-US" sz="1400" dirty="0"/>
              <a:t>(325)942-2150</a:t>
            </a:r>
          </a:p>
          <a:p>
            <a:pPr marL="0" indent="0">
              <a:buNone/>
            </a:pPr>
            <a:r>
              <a:rPr lang="en-US" sz="1400" dirty="0">
                <a:hlinkClick r:id="rId2"/>
              </a:rPr>
              <a:t>rsoc@angelo.edu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b="1" dirty="0"/>
              <a:t>University of Texas at Austin</a:t>
            </a:r>
          </a:p>
          <a:p>
            <a:pPr marL="0" indent="0">
              <a:buNone/>
            </a:pPr>
            <a:r>
              <a:rPr lang="en-US" sz="1400" dirty="0"/>
              <a:t>Austin, TX</a:t>
            </a:r>
          </a:p>
          <a:p>
            <a:pPr marL="0" indent="0">
              <a:buNone/>
            </a:pPr>
            <a:r>
              <a:rPr lang="en-US" sz="1400" dirty="0"/>
              <a:t>Economic Region: Capitol</a:t>
            </a:r>
          </a:p>
          <a:p>
            <a:pPr marL="0" indent="0">
              <a:buNone/>
            </a:pPr>
            <a:r>
              <a:rPr lang="en-US" sz="1400" dirty="0"/>
              <a:t>(512)475-9242</a:t>
            </a:r>
          </a:p>
          <a:p>
            <a:pPr marL="0" indent="0">
              <a:buNone/>
            </a:pPr>
            <a:r>
              <a:rPr lang="en-US" sz="1400" dirty="0">
                <a:hlinkClick r:id="rId3"/>
              </a:rPr>
              <a:t>security@ut-rsoc.org</a:t>
            </a:r>
            <a:endParaRPr lang="en-US" sz="1400" dirty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b="1" dirty="0"/>
              <a:t>University of Texas Rio Grande Valley</a:t>
            </a:r>
          </a:p>
          <a:p>
            <a:pPr marL="0" indent="0">
              <a:buNone/>
            </a:pPr>
            <a:r>
              <a:rPr lang="en-US" sz="1400" dirty="0"/>
              <a:t>Edinburg and Brownsville</a:t>
            </a:r>
          </a:p>
          <a:p>
            <a:pPr marL="0" indent="0">
              <a:buNone/>
            </a:pPr>
            <a:r>
              <a:rPr lang="en-US" sz="1400" dirty="0"/>
              <a:t>Economic Region: South Texas</a:t>
            </a:r>
          </a:p>
          <a:p>
            <a:pPr marL="0" indent="0">
              <a:buNone/>
            </a:pPr>
            <a:r>
              <a:rPr lang="en-US" sz="1400" dirty="0"/>
              <a:t>(956)665-7762</a:t>
            </a:r>
          </a:p>
          <a:p>
            <a:pPr marL="0" indent="0">
              <a:buNone/>
            </a:pPr>
            <a:r>
              <a:rPr lang="en-US" sz="1400" dirty="0"/>
              <a:t>RSOC@utrgv.edu</a:t>
            </a:r>
          </a:p>
        </p:txBody>
      </p:sp>
      <p:pic>
        <p:nvPicPr>
          <p:cNvPr id="2050" name="Picture 2" descr="Map of Texas Regions ">
            <a:extLst>
              <a:ext uri="{FF2B5EF4-FFF2-40B4-BE49-F238E27FC236}">
                <a16:creationId xmlns:a16="http://schemas.microsoft.com/office/drawing/2014/main" id="{1FA954B5-E8F4-BABC-D375-B4691EE7C46A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218" y="1257896"/>
            <a:ext cx="4522015" cy="4467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hite star indicating the Angelo State University RSOC location in San Angelo, Texas">
            <a:extLst>
              <a:ext uri="{FF2B5EF4-FFF2-40B4-BE49-F238E27FC236}">
                <a16:creationId xmlns:a16="http://schemas.microsoft.com/office/drawing/2014/main" id="{BB10DEA9-9681-8520-EBD9-3685AC845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069" y="3178298"/>
            <a:ext cx="3238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white star indicating the Angelo State University RSOC location in San Angelo, Texas">
            <a:extLst>
              <a:ext uri="{FF2B5EF4-FFF2-40B4-BE49-F238E27FC236}">
                <a16:creationId xmlns:a16="http://schemas.microsoft.com/office/drawing/2014/main" id="{BCB2802F-18DC-B419-CF74-8B0D99B14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2313" y="3572245"/>
            <a:ext cx="3238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white star indicating the Angelo State University RSOC location in San Angelo, Texas">
            <a:extLst>
              <a:ext uri="{FF2B5EF4-FFF2-40B4-BE49-F238E27FC236}">
                <a16:creationId xmlns:a16="http://schemas.microsoft.com/office/drawing/2014/main" id="{23E5906E-EE59-CFC0-0CB7-5AA58BFC17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3979" y="5144476"/>
            <a:ext cx="323850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A blue and yellow logo  Description automatically generated">
            <a:extLst>
              <a:ext uri="{FF2B5EF4-FFF2-40B4-BE49-F238E27FC236}">
                <a16:creationId xmlns:a16="http://schemas.microsoft.com/office/drawing/2014/main" id="{8FA6B5F2-C583-E01C-C147-B56D73385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146832"/>
            <a:ext cx="13620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University of Texas at Austin seal">
            <a:extLst>
              <a:ext uri="{FF2B5EF4-FFF2-40B4-BE49-F238E27FC236}">
                <a16:creationId xmlns:a16="http://schemas.microsoft.com/office/drawing/2014/main" id="{961135C2-9EBC-070B-AF02-8FDFAB4D8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643141"/>
            <a:ext cx="1362075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University of Texas Rio Grande Valley Seal">
            <a:extLst>
              <a:ext uri="{FF2B5EF4-FFF2-40B4-BE49-F238E27FC236}">
                <a16:creationId xmlns:a16="http://schemas.microsoft.com/office/drawing/2014/main" id="{A9506DA6-1F1C-D8F0-46E6-552E6E83A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29925"/>
            <a:ext cx="1362075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Google Shape;338;p5">
            <a:extLst>
              <a:ext uri="{FF2B5EF4-FFF2-40B4-BE49-F238E27FC236}">
                <a16:creationId xmlns:a16="http://schemas.microsoft.com/office/drawing/2014/main" id="{982D412A-121E-AF69-DA29-437B418F8524}"/>
              </a:ext>
            </a:extLst>
          </p:cNvPr>
          <p:cNvCxnSpPr>
            <a:cxnSpLocks/>
          </p:cNvCxnSpPr>
          <p:nvPr/>
        </p:nvCxnSpPr>
        <p:spPr>
          <a:xfrm flipH="1">
            <a:off x="4111150" y="4781591"/>
            <a:ext cx="1984850" cy="519154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</p:cxnSp>
      <p:cxnSp>
        <p:nvCxnSpPr>
          <p:cNvPr id="11" name="Google Shape;338;p5">
            <a:extLst>
              <a:ext uri="{FF2B5EF4-FFF2-40B4-BE49-F238E27FC236}">
                <a16:creationId xmlns:a16="http://schemas.microsoft.com/office/drawing/2014/main" id="{C6F8AA9F-EF5F-7DC1-1C59-969960085A9D}"/>
              </a:ext>
            </a:extLst>
          </p:cNvPr>
          <p:cNvCxnSpPr>
            <a:cxnSpLocks/>
          </p:cNvCxnSpPr>
          <p:nvPr/>
        </p:nvCxnSpPr>
        <p:spPr>
          <a:xfrm flipH="1">
            <a:off x="4118227" y="3188906"/>
            <a:ext cx="1984850" cy="519154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</p:cxnSp>
      <p:cxnSp>
        <p:nvCxnSpPr>
          <p:cNvPr id="12" name="Google Shape;338;p5">
            <a:extLst>
              <a:ext uri="{FF2B5EF4-FFF2-40B4-BE49-F238E27FC236}">
                <a16:creationId xmlns:a16="http://schemas.microsoft.com/office/drawing/2014/main" id="{1D0D52FB-2C43-D38A-29DC-858DFFDCCA5C}"/>
              </a:ext>
            </a:extLst>
          </p:cNvPr>
          <p:cNvCxnSpPr>
            <a:cxnSpLocks/>
            <a:stCxn id="2054" idx="1"/>
          </p:cNvCxnSpPr>
          <p:nvPr/>
        </p:nvCxnSpPr>
        <p:spPr>
          <a:xfrm flipH="1">
            <a:off x="3314983" y="1832632"/>
            <a:ext cx="2781017" cy="1491546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</p:cxnSp>
    </p:spTree>
    <p:extLst>
      <p:ext uri="{BB962C8B-B14F-4D97-AF65-F5344CB8AC3E}">
        <p14:creationId xmlns:p14="http://schemas.microsoft.com/office/powerpoint/2010/main" val="989334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966F1-752A-F176-9F56-6EFD964758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62B2F-3F20-AB00-E1F0-C852AF17F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736" y="1711250"/>
            <a:ext cx="10515600" cy="2852737"/>
          </a:xfrm>
        </p:spPr>
        <p:txBody>
          <a:bodyPr>
            <a:normAutofit/>
          </a:bodyPr>
          <a:lstStyle/>
          <a:p>
            <a:pPr algn="ctr"/>
            <a:r>
              <a:rPr lang="en-US" sz="8800">
                <a:latin typeface="Arial Black"/>
                <a:cs typeface="Arial"/>
              </a:rPr>
              <a:t>Who We Are</a:t>
            </a:r>
            <a:endParaRPr lang="en-US" sz="8800"/>
          </a:p>
        </p:txBody>
      </p:sp>
    </p:spTree>
    <p:extLst>
      <p:ext uri="{BB962C8B-B14F-4D97-AF65-F5344CB8AC3E}">
        <p14:creationId xmlns:p14="http://schemas.microsoft.com/office/powerpoint/2010/main" val="3303348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9D2B80FB-F0F5-22A1-E553-AAB100CDB24C}"/>
              </a:ext>
            </a:extLst>
          </p:cNvPr>
          <p:cNvSpPr/>
          <p:nvPr/>
        </p:nvSpPr>
        <p:spPr>
          <a:xfrm>
            <a:off x="5393374" y="2127658"/>
            <a:ext cx="2527465" cy="4378036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900" dirty="0">
              <a:ea typeface="Calibri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4CA836-4053-9C8D-AC0A-914476A1557E}"/>
              </a:ext>
            </a:extLst>
          </p:cNvPr>
          <p:cNvSpPr/>
          <p:nvPr/>
        </p:nvSpPr>
        <p:spPr>
          <a:xfrm>
            <a:off x="4967844" y="534389"/>
            <a:ext cx="2260271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RONNIE HAWKINS</a:t>
            </a:r>
            <a:endParaRPr lang="en-US" sz="900" dirty="0">
              <a:ea typeface="Calibri"/>
              <a:cs typeface="Calibri"/>
            </a:endParaRPr>
          </a:p>
          <a:p>
            <a:pPr algn="ctr"/>
            <a:r>
              <a:rPr lang="en-US" sz="900">
                <a:ea typeface="Calibri"/>
                <a:cs typeface="Calibri"/>
              </a:rPr>
              <a:t>President of ASU</a:t>
            </a: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B7F3196-2D35-DFE7-F1A9-51BF74888C72}"/>
              </a:ext>
            </a:extLst>
          </p:cNvPr>
          <p:cNvSpPr/>
          <p:nvPr/>
        </p:nvSpPr>
        <p:spPr>
          <a:xfrm>
            <a:off x="1197428" y="1181128"/>
            <a:ext cx="2260271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RUSSELL EZZELL</a:t>
            </a:r>
            <a:endParaRPr lang="en-US"/>
          </a:p>
          <a:p>
            <a:pPr algn="ctr"/>
            <a:r>
              <a:rPr lang="en-US" sz="900">
                <a:ea typeface="Calibri"/>
                <a:cs typeface="Calibri"/>
              </a:rPr>
              <a:t>RSOC Manager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5DCE7F-4FBD-BA3F-0D4E-F176E369C3B5}"/>
              </a:ext>
            </a:extLst>
          </p:cNvPr>
          <p:cNvSpPr/>
          <p:nvPr/>
        </p:nvSpPr>
        <p:spPr>
          <a:xfrm>
            <a:off x="8487509" y="1181127"/>
            <a:ext cx="2260271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SCARLET CLOUSE</a:t>
            </a:r>
            <a:endParaRPr lang="en-US" sz="900" dirty="0">
              <a:ea typeface="Calibri"/>
              <a:cs typeface="Calibri"/>
            </a:endParaRPr>
          </a:p>
          <a:p>
            <a:pPr algn="ctr"/>
            <a:r>
              <a:rPr lang="en-US" sz="900" dirty="0">
                <a:ea typeface="Calibri"/>
                <a:cs typeface="Calibri"/>
              </a:rPr>
              <a:t>Dean of </a:t>
            </a:r>
            <a:r>
              <a:rPr lang="en-US" sz="900">
                <a:ea typeface="Calibri"/>
                <a:cs typeface="Calibri"/>
              </a:rPr>
              <a:t>Education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Director of KBHI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5F9C3F-66B7-2EC8-89D9-6AE0DC4B7460}"/>
              </a:ext>
            </a:extLst>
          </p:cNvPr>
          <p:cNvSpPr/>
          <p:nvPr/>
        </p:nvSpPr>
        <p:spPr>
          <a:xfrm>
            <a:off x="9312233" y="316674"/>
            <a:ext cx="2260271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ASU IT TEAM</a:t>
            </a:r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3FA69E3-BC70-4BA8-6B6F-19E818B47041}"/>
              </a:ext>
            </a:extLst>
          </p:cNvPr>
          <p:cNvSpPr/>
          <p:nvPr/>
        </p:nvSpPr>
        <p:spPr>
          <a:xfrm>
            <a:off x="188025" y="2236518"/>
            <a:ext cx="1656609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BECKY</a:t>
            </a:r>
            <a:endParaRPr lang="en-US"/>
          </a:p>
          <a:p>
            <a:pPr algn="ctr"/>
            <a:r>
              <a:rPr lang="en-US" sz="900">
                <a:ea typeface="Calibri"/>
                <a:cs typeface="Calibri"/>
              </a:rPr>
              <a:t>Procurement Specialist and Project Assistant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D8980E1-2669-AB78-0AF9-F51965FF7D67}"/>
              </a:ext>
            </a:extLst>
          </p:cNvPr>
          <p:cNvSpPr/>
          <p:nvPr/>
        </p:nvSpPr>
        <p:spPr>
          <a:xfrm>
            <a:off x="1919843" y="2236518"/>
            <a:ext cx="1656609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KOLTEN*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Cybersecurity Engineer Team Lead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26C86F6-6B08-D5E5-A4B1-B09B24EE0AF7}"/>
              </a:ext>
            </a:extLst>
          </p:cNvPr>
          <p:cNvSpPr/>
          <p:nvPr/>
        </p:nvSpPr>
        <p:spPr>
          <a:xfrm>
            <a:off x="3671452" y="2236517"/>
            <a:ext cx="1656609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LEIGH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Training Coordinator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455DB5-A86A-3485-C451-FFD463D6B092}"/>
              </a:ext>
            </a:extLst>
          </p:cNvPr>
          <p:cNvSpPr/>
          <p:nvPr/>
        </p:nvSpPr>
        <p:spPr>
          <a:xfrm>
            <a:off x="5828804" y="2236518"/>
            <a:ext cx="1656609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JAQUIEN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Cybersecurity Analyst Lead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1D3250-0365-10EC-C09A-E4CED571147E}"/>
              </a:ext>
            </a:extLst>
          </p:cNvPr>
          <p:cNvSpPr/>
          <p:nvPr/>
        </p:nvSpPr>
        <p:spPr>
          <a:xfrm>
            <a:off x="1917369" y="4733538"/>
            <a:ext cx="1656609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HAILEY*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Cybersecurity Engineer I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77F64DE-AAF7-030C-7DB1-E45F51D12F61}"/>
              </a:ext>
            </a:extLst>
          </p:cNvPr>
          <p:cNvSpPr/>
          <p:nvPr/>
        </p:nvSpPr>
        <p:spPr>
          <a:xfrm>
            <a:off x="1917368" y="4007192"/>
            <a:ext cx="1656609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GIDEON*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Cybersecurity Engineer I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CBEEDDE-3AAA-FB69-B69A-08CA02F31342}"/>
              </a:ext>
            </a:extLst>
          </p:cNvPr>
          <p:cNvSpPr/>
          <p:nvPr/>
        </p:nvSpPr>
        <p:spPr>
          <a:xfrm>
            <a:off x="1917369" y="3303259"/>
            <a:ext cx="1656609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NICOLAS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Cybersecurity Engineer II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0EC8C0C-97D1-ADA8-F27C-C551E72BC3C5}"/>
              </a:ext>
            </a:extLst>
          </p:cNvPr>
          <p:cNvSpPr/>
          <p:nvPr/>
        </p:nvSpPr>
        <p:spPr>
          <a:xfrm>
            <a:off x="3671453" y="5729842"/>
            <a:ext cx="1656609" cy="627413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STUDENTS IN TRAINING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Blue Lanyard (11)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4B2E45C-3F63-43B1-91B7-E25014DA15F0}"/>
              </a:ext>
            </a:extLst>
          </p:cNvPr>
          <p:cNvSpPr/>
          <p:nvPr/>
        </p:nvSpPr>
        <p:spPr>
          <a:xfrm>
            <a:off x="5452751" y="5729842"/>
            <a:ext cx="1656609" cy="627413"/>
          </a:xfrm>
          <a:prstGeom prst="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STUDENT ANALYSTS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Gold Lanyard (14)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FBB335F-684D-4FC2-AD32-779A4C829ABC}"/>
              </a:ext>
            </a:extLst>
          </p:cNvPr>
          <p:cNvSpPr/>
          <p:nvPr/>
        </p:nvSpPr>
        <p:spPr>
          <a:xfrm>
            <a:off x="5828803" y="3127167"/>
            <a:ext cx="736273" cy="202276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GARRETT*</a:t>
            </a:r>
            <a:endParaRPr lang="en-US">
              <a:ea typeface="Calibri"/>
              <a:cs typeface="Calibri"/>
            </a:endParaRPr>
          </a:p>
          <a:p>
            <a:pPr algn="ctr"/>
            <a:r>
              <a:rPr lang="en-US" sz="900">
                <a:ea typeface="Calibri"/>
                <a:cs typeface="Calibri"/>
              </a:rPr>
              <a:t>CHRISSY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BRAULIO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EDWARD</a:t>
            </a:r>
            <a:endParaRPr lang="en-US" sz="900" dirty="0">
              <a:ea typeface="Calibri"/>
              <a:cs typeface="Calibri"/>
            </a:endParaRPr>
          </a:p>
          <a:p>
            <a:pPr algn="ctr"/>
            <a:r>
              <a:rPr lang="en-US" sz="900">
                <a:ea typeface="Calibri"/>
                <a:cs typeface="Calibri"/>
              </a:rPr>
              <a:t>CJ</a:t>
            </a:r>
            <a:endParaRPr lang="en-US" sz="900" dirty="0">
              <a:ea typeface="Calibri"/>
              <a:cs typeface="Calibri"/>
            </a:endParaRPr>
          </a:p>
          <a:p>
            <a:pPr algn="ctr"/>
            <a:r>
              <a:rPr lang="en-US" sz="900">
                <a:ea typeface="Calibri"/>
                <a:cs typeface="Calibri"/>
              </a:rPr>
              <a:t>JADEN*</a:t>
            </a:r>
          </a:p>
          <a:p>
            <a:pPr algn="ctr"/>
            <a:endParaRPr lang="en-US" sz="900" dirty="0">
              <a:ea typeface="Calibri"/>
              <a:cs typeface="Calibri"/>
            </a:endParaRPr>
          </a:p>
          <a:p>
            <a:pPr algn="ctr"/>
            <a:r>
              <a:rPr lang="en-US" sz="900">
                <a:ea typeface="Calibri"/>
                <a:cs typeface="Calibri"/>
              </a:rPr>
              <a:t>Staff Analyst - Day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E641733-6F51-0555-1E9F-FBAD1B0E1341}"/>
              </a:ext>
            </a:extLst>
          </p:cNvPr>
          <p:cNvSpPr/>
          <p:nvPr/>
        </p:nvSpPr>
        <p:spPr>
          <a:xfrm>
            <a:off x="6729349" y="3137062"/>
            <a:ext cx="756065" cy="2012867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JAMES*</a:t>
            </a:r>
            <a:endParaRPr lang="en-US"/>
          </a:p>
          <a:p>
            <a:pPr algn="ctr"/>
            <a:r>
              <a:rPr lang="en-US" sz="900">
                <a:ea typeface="Calibri"/>
                <a:cs typeface="Calibri"/>
              </a:rPr>
              <a:t>BRITTANY*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ASONG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SETH*</a:t>
            </a:r>
          </a:p>
          <a:p>
            <a:pPr algn="ctr"/>
            <a:r>
              <a:rPr lang="en-US" sz="900">
                <a:ea typeface="Calibri"/>
                <a:cs typeface="Calibri"/>
              </a:rPr>
              <a:t>CARLOS*</a:t>
            </a:r>
            <a:endParaRPr lang="en-US" sz="900" dirty="0">
              <a:ea typeface="Calibri"/>
              <a:cs typeface="Calibri"/>
            </a:endParaRPr>
          </a:p>
          <a:p>
            <a:pPr algn="ctr"/>
            <a:r>
              <a:rPr lang="en-US" sz="900">
                <a:ea typeface="Calibri"/>
                <a:cs typeface="Calibri"/>
              </a:rPr>
              <a:t>JUSTIN*</a:t>
            </a:r>
            <a:endParaRPr lang="en-US" sz="900" dirty="0">
              <a:ea typeface="Calibri"/>
              <a:cs typeface="Calibri"/>
            </a:endParaRPr>
          </a:p>
          <a:p>
            <a:pPr algn="ctr"/>
            <a:endParaRPr lang="en-US" sz="900" dirty="0">
              <a:ea typeface="Calibri"/>
              <a:cs typeface="Calibri"/>
            </a:endParaRPr>
          </a:p>
          <a:p>
            <a:pPr algn="ctr"/>
            <a:r>
              <a:rPr lang="en-US" sz="900">
                <a:ea typeface="Calibri"/>
                <a:cs typeface="Calibri"/>
              </a:rPr>
              <a:t>Staff Analyst -</a:t>
            </a:r>
            <a:endParaRPr lang="en-US" sz="900" dirty="0">
              <a:ea typeface="Calibri"/>
              <a:cs typeface="Calibri"/>
            </a:endParaRPr>
          </a:p>
          <a:p>
            <a:pPr algn="ctr"/>
            <a:r>
              <a:rPr lang="en-US" sz="900">
                <a:ea typeface="Calibri"/>
                <a:cs typeface="Calibri"/>
              </a:rPr>
              <a:t>Night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DF3DD83-8C1D-6EBB-0566-46B2F568F98F}"/>
              </a:ext>
            </a:extLst>
          </p:cNvPr>
          <p:cNvSpPr/>
          <p:nvPr/>
        </p:nvSpPr>
        <p:spPr>
          <a:xfrm>
            <a:off x="8787739" y="2236518"/>
            <a:ext cx="1656609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BRENT</a:t>
            </a:r>
            <a:endParaRPr lang="en-US"/>
          </a:p>
          <a:p>
            <a:pPr algn="ctr"/>
            <a:r>
              <a:rPr lang="en-US" sz="900">
                <a:ea typeface="Calibri"/>
                <a:cs typeface="Calibri"/>
              </a:rPr>
              <a:t>Project Manager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DB92736-C8C1-6257-ECB7-6DF772935880}"/>
              </a:ext>
            </a:extLst>
          </p:cNvPr>
          <p:cNvSpPr/>
          <p:nvPr/>
        </p:nvSpPr>
        <p:spPr>
          <a:xfrm>
            <a:off x="8787739" y="2969819"/>
            <a:ext cx="1656609" cy="62741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900">
                <a:ea typeface="Calibri"/>
                <a:cs typeface="Calibri"/>
              </a:rPr>
              <a:t>KIMI</a:t>
            </a:r>
          </a:p>
          <a:p>
            <a:pPr algn="ctr"/>
            <a:r>
              <a:rPr lang="en-US" sz="900" dirty="0">
                <a:ea typeface="Calibri"/>
                <a:cs typeface="Calibri"/>
              </a:rPr>
              <a:t>Project Assistant / Digital </a:t>
            </a:r>
            <a:r>
              <a:rPr lang="en-US" sz="900">
                <a:ea typeface="Calibri"/>
                <a:cs typeface="Calibri"/>
              </a:rPr>
              <a:t>Content Creator</a:t>
            </a:r>
            <a:endParaRPr lang="en-US" sz="900" dirty="0">
              <a:ea typeface="Calibri"/>
              <a:cs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41AB1F-9817-FE20-ABFE-15318D802E83}"/>
              </a:ext>
            </a:extLst>
          </p:cNvPr>
          <p:cNvSpPr txBox="1"/>
          <p:nvPr/>
        </p:nvSpPr>
        <p:spPr>
          <a:xfrm>
            <a:off x="5789220" y="5244935"/>
            <a:ext cx="212964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200">
                <a:solidFill>
                  <a:schemeClr val="bg1"/>
                </a:solidFill>
                <a:ea typeface="Calibri"/>
                <a:cs typeface="Calibri"/>
              </a:rPr>
              <a:t>*Former RSOC Student Analyst</a:t>
            </a:r>
            <a:endParaRPr lang="en-US"/>
          </a:p>
          <a:p>
            <a:pPr algn="r"/>
            <a:r>
              <a:rPr lang="en-US" sz="1200">
                <a:solidFill>
                  <a:srgbClr val="00529B"/>
                </a:solidFill>
                <a:ea typeface="Calibri"/>
                <a:cs typeface="Calibri"/>
              </a:rPr>
              <a:t>24/7 Security Operations</a:t>
            </a:r>
            <a:endParaRPr lang="en-US" sz="1200" dirty="0">
              <a:solidFill>
                <a:srgbClr val="00529B"/>
              </a:solidFill>
              <a:ea typeface="Calibri"/>
              <a:cs typeface="Calibri"/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28FCB12-E88D-4890-4632-DD0D00604921}"/>
              </a:ext>
            </a:extLst>
          </p:cNvPr>
          <p:cNvCxnSpPr/>
          <p:nvPr/>
        </p:nvCxnSpPr>
        <p:spPr>
          <a:xfrm flipH="1">
            <a:off x="2324794" y="761998"/>
            <a:ext cx="6029" cy="41461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974009D2-B040-CE31-8F9F-93EF7FC00D30}"/>
              </a:ext>
            </a:extLst>
          </p:cNvPr>
          <p:cNvCxnSpPr/>
          <p:nvPr/>
        </p:nvCxnSpPr>
        <p:spPr>
          <a:xfrm flipV="1">
            <a:off x="2330823" y="750792"/>
            <a:ext cx="2610969" cy="11207"/>
          </a:xfrm>
          <a:prstGeom prst="straightConnector1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137F1BE-95EB-AA5C-EB33-0F58957440AB}"/>
              </a:ext>
            </a:extLst>
          </p:cNvPr>
          <p:cNvCxnSpPr>
            <a:cxnSpLocks/>
          </p:cNvCxnSpPr>
          <p:nvPr/>
        </p:nvCxnSpPr>
        <p:spPr>
          <a:xfrm flipH="1">
            <a:off x="879235" y="1848969"/>
            <a:ext cx="274970" cy="34738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60D7231-BE2F-2B40-E2F0-3634DA0FB5F5}"/>
              </a:ext>
            </a:extLst>
          </p:cNvPr>
          <p:cNvCxnSpPr>
            <a:cxnSpLocks/>
          </p:cNvCxnSpPr>
          <p:nvPr/>
        </p:nvCxnSpPr>
        <p:spPr>
          <a:xfrm flipH="1">
            <a:off x="2739410" y="1815352"/>
            <a:ext cx="6030" cy="41461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7B4D318-C646-C5DE-6DAB-48CB7B51AC04}"/>
              </a:ext>
            </a:extLst>
          </p:cNvPr>
          <p:cNvCxnSpPr>
            <a:cxnSpLocks/>
          </p:cNvCxnSpPr>
          <p:nvPr/>
        </p:nvCxnSpPr>
        <p:spPr>
          <a:xfrm>
            <a:off x="3496233" y="1860174"/>
            <a:ext cx="397381" cy="32497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79FBFB6-E5F4-1BE7-EBC7-F4A1FB7D996A}"/>
              </a:ext>
            </a:extLst>
          </p:cNvPr>
          <p:cNvCxnSpPr>
            <a:cxnSpLocks/>
          </p:cNvCxnSpPr>
          <p:nvPr/>
        </p:nvCxnSpPr>
        <p:spPr>
          <a:xfrm flipH="1">
            <a:off x="2739409" y="2868704"/>
            <a:ext cx="6030" cy="41461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67C0C42-E8C5-4704-05C7-29FAE5422023}"/>
              </a:ext>
            </a:extLst>
          </p:cNvPr>
          <p:cNvCxnSpPr/>
          <p:nvPr/>
        </p:nvCxnSpPr>
        <p:spPr>
          <a:xfrm>
            <a:off x="4471146" y="2924736"/>
            <a:ext cx="11205" cy="27790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FC803B8-AE9B-61F6-7BE4-C728C0E4515D}"/>
              </a:ext>
            </a:extLst>
          </p:cNvPr>
          <p:cNvCxnSpPr>
            <a:cxnSpLocks/>
          </p:cNvCxnSpPr>
          <p:nvPr/>
        </p:nvCxnSpPr>
        <p:spPr>
          <a:xfrm>
            <a:off x="4471145" y="2947147"/>
            <a:ext cx="1165410" cy="258855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915E473-FE8A-0A07-62E2-23BD291F32E4}"/>
              </a:ext>
            </a:extLst>
          </p:cNvPr>
          <p:cNvCxnSpPr/>
          <p:nvPr/>
        </p:nvCxnSpPr>
        <p:spPr>
          <a:xfrm>
            <a:off x="3552264" y="1523999"/>
            <a:ext cx="3014382" cy="6499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EF10AA6-7F8E-B6C7-4426-2141030491A2}"/>
              </a:ext>
            </a:extLst>
          </p:cNvPr>
          <p:cNvCxnSpPr>
            <a:cxnSpLocks/>
          </p:cNvCxnSpPr>
          <p:nvPr/>
        </p:nvCxnSpPr>
        <p:spPr>
          <a:xfrm flipH="1">
            <a:off x="9608615" y="1815351"/>
            <a:ext cx="6030" cy="41461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604298AC-5927-00A1-9796-34C1C67E16E6}"/>
              </a:ext>
            </a:extLst>
          </p:cNvPr>
          <p:cNvCxnSpPr/>
          <p:nvPr/>
        </p:nvCxnSpPr>
        <p:spPr>
          <a:xfrm>
            <a:off x="7328647" y="851646"/>
            <a:ext cx="1109382" cy="6163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848FC68-EA6B-711F-049D-367E9CFFBD49}"/>
              </a:ext>
            </a:extLst>
          </p:cNvPr>
          <p:cNvCxnSpPr/>
          <p:nvPr/>
        </p:nvCxnSpPr>
        <p:spPr>
          <a:xfrm>
            <a:off x="7317441" y="717176"/>
            <a:ext cx="1927411" cy="1120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6667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3332</TotalTime>
  <Words>1059</Words>
  <Application>Microsoft Office PowerPoint</Application>
  <PresentationFormat>Widescreen</PresentationFormat>
  <Paragraphs>286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PowerPoint Presentation</vt:lpstr>
      <vt:lpstr>PowerPoint Presentation</vt:lpstr>
      <vt:lpstr>Agenda</vt:lpstr>
      <vt:lpstr>Origin of the RSOC</vt:lpstr>
      <vt:lpstr>RSOC Origins</vt:lpstr>
      <vt:lpstr>PowerPoint Presentation</vt:lpstr>
      <vt:lpstr>Who We Are</vt:lpstr>
      <vt:lpstr>PowerPoint Presentation</vt:lpstr>
      <vt:lpstr>What We Do</vt:lpstr>
      <vt:lpstr>RSOC Mission</vt:lpstr>
      <vt:lpstr>Outcome 1: Protecting West Texas</vt:lpstr>
      <vt:lpstr>Technical Measures</vt:lpstr>
      <vt:lpstr>RSOC Ops Room</vt:lpstr>
      <vt:lpstr>Outcome 2: Train Students</vt:lpstr>
      <vt:lpstr>Certification Program</vt:lpstr>
      <vt:lpstr>Industry Recognized Certifications</vt:lpstr>
      <vt:lpstr>PowerPoint Presentation</vt:lpstr>
      <vt:lpstr>RSOC Training Room</vt:lpstr>
      <vt:lpstr>Outcome 3: Community Awareness</vt:lpstr>
      <vt:lpstr>K-12 Outreach</vt:lpstr>
      <vt:lpstr>PowerPoint Presentation</vt:lpstr>
      <vt:lpstr>What We've Learned</vt:lpstr>
      <vt:lpstr>LESSONS LEARNED</vt:lpstr>
      <vt:lpstr>Questions?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 Rust</dc:creator>
  <cp:lastModifiedBy>Leigh Rasberry</cp:lastModifiedBy>
  <cp:revision>692</cp:revision>
  <dcterms:created xsi:type="dcterms:W3CDTF">2023-05-17T15:17:16Z</dcterms:created>
  <dcterms:modified xsi:type="dcterms:W3CDTF">2026-06-01T19:05:24Z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55b6ed3-49d9-4c8b-b721-6e88a1f26c44_Enabled">
    <vt:lpwstr>true</vt:lpwstr>
  </property>
  <property fmtid="{D5CDD505-2E9C-101B-9397-08002B2CF9AE}" pid="3" name="MSIP_Label_055b6ed3-49d9-4c8b-b721-6e88a1f26c44_SetDate">
    <vt:lpwstr>2026-06-01T19:05:24Z</vt:lpwstr>
  </property>
  <property fmtid="{D5CDD505-2E9C-101B-9397-08002B2CF9AE}" pid="4" name="MSIP_Label_055b6ed3-49d9-4c8b-b721-6e88a1f26c44_Method">
    <vt:lpwstr>Standard</vt:lpwstr>
  </property>
  <property fmtid="{D5CDD505-2E9C-101B-9397-08002B2CF9AE}" pid="5" name="MSIP_Label_055b6ed3-49d9-4c8b-b721-6e88a1f26c44_Name">
    <vt:lpwstr>Internal or Private Data</vt:lpwstr>
  </property>
  <property fmtid="{D5CDD505-2E9C-101B-9397-08002B2CF9AE}" pid="6" name="MSIP_Label_055b6ed3-49d9-4c8b-b721-6e88a1f26c44_SiteId">
    <vt:lpwstr>ac79e5a8-e0e4-434b-a292-2c89b5c28366</vt:lpwstr>
  </property>
  <property fmtid="{D5CDD505-2E9C-101B-9397-08002B2CF9AE}" pid="7" name="MSIP_Label_055b6ed3-49d9-4c8b-b721-6e88a1f26c44_ActionId">
    <vt:lpwstr>575b39c6-bce0-4663-84fa-9bd01c733daa</vt:lpwstr>
  </property>
  <property fmtid="{D5CDD505-2E9C-101B-9397-08002B2CF9AE}" pid="8" name="MSIP_Label_055b6ed3-49d9-4c8b-b721-6e88a1f26c44_ContentBits">
    <vt:lpwstr>2</vt:lpwstr>
  </property>
  <property fmtid="{D5CDD505-2E9C-101B-9397-08002B2CF9AE}" pid="9" name="MSIP_Label_055b6ed3-49d9-4c8b-b721-6e88a1f26c44_Tag">
    <vt:lpwstr>10, 3, 0, 2</vt:lpwstr>
  </property>
  <property fmtid="{D5CDD505-2E9C-101B-9397-08002B2CF9AE}" pid="10" name="ClassificationContentMarkingFooterLocations">
    <vt:lpwstr>Office Theme:8</vt:lpwstr>
  </property>
  <property fmtid="{D5CDD505-2E9C-101B-9397-08002B2CF9AE}" pid="11" name="ClassificationContentMarkingFooterText">
    <vt:lpwstr>FIU - Internal Data</vt:lpwstr>
  </property>
</Properties>
</file>