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219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84080" y="3931920"/>
            <a:ext cx="1097280" cy="1097280"/>
          </a:xfrm>
          <a:prstGeom prst="ellipse">
            <a:avLst/>
          </a:prstGeom>
          <a:solidFill>
            <a:srgbClr val="1A77BC">
              <a:alpha val="5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398557" y="3931920"/>
            <a:ext cx="1097280" cy="1097280"/>
          </a:xfrm>
          <a:prstGeom prst="ellipse">
            <a:avLst/>
          </a:prstGeom>
          <a:solidFill>
            <a:srgbClr val="486284">
              <a:alpha val="5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091318" y="4546397"/>
            <a:ext cx="1097280" cy="1097280"/>
          </a:xfrm>
          <a:prstGeom prst="ellipse">
            <a:avLst/>
          </a:prstGeom>
          <a:solidFill>
            <a:srgbClr val="B59862">
              <a:alpha val="5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3716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400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CONFERENCE 2026     |     PLENARY SESSION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2011680"/>
            <a:ext cx="10607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60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Securing the Future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777240" y="3383280"/>
            <a:ext cx="8778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2300" dirty="0">
                <a:solidFill>
                  <a:srgbClr val="1A7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Ethics, Trust, and Human Judgment in an AI-Augmented Cyber World</a:t>
            </a:r>
            <a:endParaRPr lang="en-US" sz="2300" dirty="0"/>
          </a:p>
        </p:txBody>
      </p:sp>
      <p:sp>
        <p:nvSpPr>
          <p:cNvPr id="8" name="Shape 6"/>
          <p:cNvSpPr/>
          <p:nvPr/>
        </p:nvSpPr>
        <p:spPr>
          <a:xfrm>
            <a:off x="822960" y="5120640"/>
            <a:ext cx="2834640" cy="0"/>
          </a:xfrm>
          <a:prstGeom prst="line">
            <a:avLst/>
          </a:prstGeom>
          <a:noFill/>
          <a:ln w="19050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52578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 K. Palmore</a:t>
            </a:r>
            <a:endParaRPr lang="en-US" sz="16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16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and Principal Advisor, Apogee Global RMS, LLC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685800"/>
            <a:ext cx="237744" cy="23774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7CD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1018520" y="685800"/>
            <a:ext cx="237744" cy="237744"/>
          </a:xfrm>
          <a:prstGeom prst="ellipse">
            <a:avLst/>
          </a:prstGeom>
          <a:solidFill>
            <a:srgbClr val="B59862"/>
          </a:solidFill>
          <a:ln w="19050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1430000" y="685800"/>
            <a:ext cx="237744" cy="23774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7CD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097280"/>
            <a:ext cx="21945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0" b="1" dirty="0">
                <a:solidFill>
                  <a:srgbClr val="EAD9B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2000" dirty="0"/>
          </a:p>
        </p:txBody>
      </p:sp>
      <p:sp>
        <p:nvSpPr>
          <p:cNvPr id="6" name="Text 4"/>
          <p:cNvSpPr/>
          <p:nvPr/>
        </p:nvSpPr>
        <p:spPr>
          <a:xfrm>
            <a:off x="2651760" y="1325880"/>
            <a:ext cx="87782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 Governance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2697480" y="2240280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900" i="1" dirty="0">
                <a:solidFill>
                  <a:srgbClr val="1A7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policy shelf into the practitioner's hands.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2697480" y="2971800"/>
            <a:ext cx="8595360" cy="0"/>
          </a:xfrm>
          <a:prstGeom prst="line">
            <a:avLst/>
          </a:prstGeom>
          <a:noFill/>
          <a:ln w="12700">
            <a:solidFill>
              <a:srgbClr val="E2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697480" y="3246120"/>
            <a:ext cx="859536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AI RMF. ISO 42001. EU AI Act. OMB guidance. A growing body of state law.</a:t>
            </a:r>
            <a:endParaRPr lang="en-US" sz="1750" dirty="0"/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 is not the existence of frameworks. The gap is translation.</a:t>
            </a:r>
            <a:endParaRPr lang="en-US" sz="1750" dirty="0"/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data may I feed it? What may it decide alone? Where does the audit trail live?</a:t>
            </a:r>
            <a:endParaRPr lang="en-US" sz="1750" dirty="0"/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in a binder protects no one. Governance in the workforce is a control.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685800"/>
            <a:ext cx="237744" cy="23774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7CD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1018520" y="685800"/>
            <a:ext cx="237744" cy="23774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7CD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1430000" y="685800"/>
            <a:ext cx="237744" cy="237744"/>
          </a:xfrm>
          <a:prstGeom prst="ellipse">
            <a:avLst/>
          </a:prstGeom>
          <a:solidFill>
            <a:srgbClr val="B59862"/>
          </a:solidFill>
          <a:ln w="19050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097280"/>
            <a:ext cx="21945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0" b="1" dirty="0">
                <a:solidFill>
                  <a:srgbClr val="EAD9B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2000" dirty="0"/>
          </a:p>
        </p:txBody>
      </p:sp>
      <p:sp>
        <p:nvSpPr>
          <p:cNvPr id="6" name="Text 4"/>
          <p:cNvSpPr/>
          <p:nvPr/>
        </p:nvSpPr>
        <p:spPr>
          <a:xfrm>
            <a:off x="2651760" y="1325880"/>
            <a:ext cx="87782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Algorithmic Transparency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2697480" y="2240280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900" i="1" dirty="0">
                <a:solidFill>
                  <a:srgbClr val="1A7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one word: skepticism.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2697480" y="2971800"/>
            <a:ext cx="8595360" cy="0"/>
          </a:xfrm>
          <a:prstGeom prst="line">
            <a:avLst/>
          </a:prstGeom>
          <a:noFill/>
          <a:ln w="12700">
            <a:solidFill>
              <a:srgbClr val="E2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697480" y="3246120"/>
            <a:ext cx="859536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confident is this, and how do I know?</a:t>
            </a:r>
            <a:endParaRPr lang="en-US" sz="1750" dirty="0"/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could make this wrong? What is the model not seeing?</a:t>
            </a:r>
            <a:endParaRPr lang="en-US" sz="1750" dirty="0"/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might bias enter, and who would it harm?</a:t>
            </a:r>
            <a:endParaRPr lang="en-US" sz="1750" dirty="0"/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every practitioner is a data scientist. Every practitioner is an interrogator.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561320" y="548640"/>
            <a:ext cx="594360" cy="594360"/>
          </a:xfrm>
          <a:prstGeom prst="ellipse">
            <a:avLst/>
          </a:prstGeom>
          <a:solidFill>
            <a:srgbClr val="1A77BC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894162" y="548640"/>
            <a:ext cx="594360" cy="594360"/>
          </a:xfrm>
          <a:prstGeom prst="ellipse">
            <a:avLst/>
          </a:prstGeom>
          <a:solidFill>
            <a:srgbClr val="486284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727741" y="881482"/>
            <a:ext cx="594360" cy="594360"/>
          </a:xfrm>
          <a:prstGeom prst="ellipse">
            <a:avLst/>
          </a:prstGeom>
          <a:solidFill>
            <a:srgbClr val="B59862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344168"/>
            <a:ext cx="237744" cy="237744"/>
          </a:xfrm>
          <a:prstGeom prst="rect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70432" y="128016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400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CHARGE TO THE FRAMEWORK BUILDERS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783080"/>
            <a:ext cx="10424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competencies are not yet adequately represented in our workforce frameworks.</a:t>
            </a:r>
            <a:endParaRPr lang="en-US" sz="3200" dirty="0"/>
          </a:p>
        </p:txBody>
      </p:sp>
      <p:sp>
        <p:nvSpPr>
          <p:cNvPr id="8" name="Shape 6"/>
          <p:cNvSpPr/>
          <p:nvPr/>
        </p:nvSpPr>
        <p:spPr>
          <a:xfrm>
            <a:off x="822960" y="3557016"/>
            <a:ext cx="201168" cy="201168"/>
          </a:xfrm>
          <a:prstGeom prst="ellipse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234440" y="3465576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skill statements for algorithmic skepticism.</a:t>
            </a:r>
            <a:endParaRPr lang="en-US" sz="1850" dirty="0"/>
          </a:p>
        </p:txBody>
      </p:sp>
      <p:sp>
        <p:nvSpPr>
          <p:cNvPr id="10" name="Shape 8"/>
          <p:cNvSpPr/>
          <p:nvPr/>
        </p:nvSpPr>
        <p:spPr>
          <a:xfrm>
            <a:off x="822960" y="4215384"/>
            <a:ext cx="201168" cy="201168"/>
          </a:xfrm>
          <a:prstGeom prst="ellipse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234440" y="4123944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roles that explicitly carry AI oversight responsibility.</a:t>
            </a:r>
            <a:endParaRPr lang="en-US" sz="1850" dirty="0"/>
          </a:p>
        </p:txBody>
      </p:sp>
      <p:sp>
        <p:nvSpPr>
          <p:cNvPr id="12" name="Shape 10"/>
          <p:cNvSpPr/>
          <p:nvPr/>
        </p:nvSpPr>
        <p:spPr>
          <a:xfrm>
            <a:off x="822960" y="4873752"/>
            <a:ext cx="201168" cy="201168"/>
          </a:xfrm>
          <a:prstGeom prst="ellipse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234440" y="4782312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reasoning under operational pressure, assessed and not assumed.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777240" y="5669280"/>
            <a:ext cx="10241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700" i="1" dirty="0">
                <a:solidFill>
                  <a:srgbClr val="1A7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them deliberately, or the field will improvise them, inconsistently, under pressure, after the incident.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Human Judgment Is the Keystone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 rot="5400000">
            <a:off x="7687361" y="4791456"/>
            <a:ext cx="932688" cy="566928"/>
          </a:xfrm>
          <a:prstGeom prst="rect">
            <a:avLst/>
          </a:prstGeom>
          <a:solidFill>
            <a:srgbClr val="2E3658"/>
          </a:solidFill>
          <a:ln w="12700">
            <a:solidFill>
              <a:srgbClr val="1E22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 rot="4050000">
            <a:off x="7530751" y="4004123"/>
            <a:ext cx="932688" cy="566928"/>
          </a:xfrm>
          <a:prstGeom prst="rect">
            <a:avLst/>
          </a:prstGeom>
          <a:solidFill>
            <a:srgbClr val="2E3658"/>
          </a:solidFill>
          <a:ln w="12700">
            <a:solidFill>
              <a:srgbClr val="1E22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 rot="2700000">
            <a:off x="7084762" y="3336655"/>
            <a:ext cx="932688" cy="566928"/>
          </a:xfrm>
          <a:prstGeom prst="rect">
            <a:avLst/>
          </a:prstGeom>
          <a:solidFill>
            <a:srgbClr val="2E3658"/>
          </a:solidFill>
          <a:ln w="12700">
            <a:solidFill>
              <a:srgbClr val="1E22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 rot="1350000">
            <a:off x="6417294" y="2890666"/>
            <a:ext cx="932688" cy="566928"/>
          </a:xfrm>
          <a:prstGeom prst="rect">
            <a:avLst/>
          </a:prstGeom>
          <a:solidFill>
            <a:srgbClr val="2E3658"/>
          </a:solidFill>
          <a:ln w="12700">
            <a:solidFill>
              <a:srgbClr val="1E22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611673" y="2715768"/>
            <a:ext cx="969264" cy="603504"/>
          </a:xfrm>
          <a:prstGeom prst="rect">
            <a:avLst/>
          </a:prstGeom>
          <a:solidFill>
            <a:srgbClr val="B59862"/>
          </a:solidFill>
          <a:ln w="19050">
            <a:solidFill>
              <a:srgbClr val="D8BE8E"/>
            </a:solidFill>
            <a:prstDash val="solid"/>
          </a:ln>
          <a:effectLst>
            <a:outerShdw blurRad="1143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 rot="20250000">
            <a:off x="4842628" y="2890666"/>
            <a:ext cx="932688" cy="566928"/>
          </a:xfrm>
          <a:prstGeom prst="rect">
            <a:avLst/>
          </a:prstGeom>
          <a:solidFill>
            <a:srgbClr val="2E3658"/>
          </a:solidFill>
          <a:ln w="12700">
            <a:solidFill>
              <a:srgbClr val="1E22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 rot="18900000">
            <a:off x="4175159" y="3336655"/>
            <a:ext cx="932688" cy="566928"/>
          </a:xfrm>
          <a:prstGeom prst="rect">
            <a:avLst/>
          </a:prstGeom>
          <a:solidFill>
            <a:srgbClr val="2E3658"/>
          </a:solidFill>
          <a:ln w="12700">
            <a:solidFill>
              <a:srgbClr val="1E22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 rot="17550000">
            <a:off x="3729171" y="4004123"/>
            <a:ext cx="932688" cy="566928"/>
          </a:xfrm>
          <a:prstGeom prst="rect">
            <a:avLst/>
          </a:prstGeom>
          <a:solidFill>
            <a:srgbClr val="2E3658"/>
          </a:solidFill>
          <a:ln w="12700">
            <a:solidFill>
              <a:srgbClr val="1E22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 rot="16200000">
            <a:off x="3572561" y="4791456"/>
            <a:ext cx="932688" cy="566928"/>
          </a:xfrm>
          <a:prstGeom prst="rect">
            <a:avLst/>
          </a:prstGeom>
          <a:solidFill>
            <a:srgbClr val="2E3658"/>
          </a:solidFill>
          <a:ln w="12700">
            <a:solidFill>
              <a:srgbClr val="1E223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999025" y="210312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300" dirty="0">
                <a:solidFill>
                  <a:srgbClr val="8A6A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KEYSTONE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737360" y="5669280"/>
            <a:ext cx="8686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550" i="1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keystone is load-bearing. Place a human at the center of an AI-augmented operation, then give them the competencies the position demands. Anything less is the appearance of oversight, which is more dangerous than none at all.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640080"/>
            <a:ext cx="640080" cy="640080"/>
          </a:xfrm>
          <a:prstGeom prst="ellipse">
            <a:avLst/>
          </a:prstGeom>
          <a:solidFill>
            <a:srgbClr val="1A77BC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828325" y="640080"/>
            <a:ext cx="640080" cy="640080"/>
          </a:xfrm>
          <a:prstGeom prst="ellipse">
            <a:avLst/>
          </a:prstGeom>
          <a:solidFill>
            <a:srgbClr val="486284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649102" y="998525"/>
            <a:ext cx="640080" cy="640080"/>
          </a:xfrm>
          <a:prstGeom prst="ellipse">
            <a:avLst/>
          </a:prstGeom>
          <a:solidFill>
            <a:srgbClr val="B59862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481328"/>
            <a:ext cx="237744" cy="237744"/>
          </a:xfrm>
          <a:prstGeom prst="rect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70432" y="1417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400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TRUST RESOLVES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965960"/>
            <a:ext cx="1005840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 do not trust the model. I trust the judgment we have deliberately built around it.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04672" y="4892040"/>
            <a:ext cx="9509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800" dirty="0">
                <a:solidFill>
                  <a:srgbClr val="1A7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engineer who understands its limits. The analyst trained to question it. The leader who built the governance. The culture that makes accountability real.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9144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400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CHARGE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77240" y="1828800"/>
            <a:ext cx="9144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1828800" y="1938528"/>
            <a:ext cx="96926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3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Define the competencies.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1828800" y="3035808"/>
            <a:ext cx="9326880" cy="0"/>
          </a:xfrm>
          <a:prstGeom prst="line">
            <a:avLst/>
          </a:prstGeom>
          <a:noFill/>
          <a:ln w="12700">
            <a:solidFill>
              <a:srgbClr val="E2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3246120"/>
            <a:ext cx="9144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1828800" y="3355848"/>
            <a:ext cx="96926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3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human judgment the keystone.</a:t>
            </a:r>
            <a:endParaRPr lang="en-US" sz="3300" dirty="0"/>
          </a:p>
        </p:txBody>
      </p:sp>
      <p:sp>
        <p:nvSpPr>
          <p:cNvPr id="8" name="Shape 6"/>
          <p:cNvSpPr/>
          <p:nvPr/>
        </p:nvSpPr>
        <p:spPr>
          <a:xfrm>
            <a:off x="1828800" y="4453128"/>
            <a:ext cx="9326880" cy="0"/>
          </a:xfrm>
          <a:prstGeom prst="line">
            <a:avLst/>
          </a:prstGeom>
          <a:noFill/>
          <a:ln w="12700">
            <a:solidFill>
              <a:srgbClr val="E2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4663440"/>
            <a:ext cx="9144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5400" dirty="0"/>
          </a:p>
        </p:txBody>
      </p:sp>
      <p:sp>
        <p:nvSpPr>
          <p:cNvPr id="10" name="Text 8"/>
          <p:cNvSpPr/>
          <p:nvPr/>
        </p:nvSpPr>
        <p:spPr>
          <a:xfrm>
            <a:off x="1828800" y="4773168"/>
            <a:ext cx="96926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3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Govern cyber, physical, and human as one system.</a:t>
            </a:r>
            <a:endParaRPr lang="en-US" sz="3300" dirty="0"/>
          </a:p>
        </p:txBody>
      </p:sp>
      <p:sp>
        <p:nvSpPr>
          <p:cNvPr id="11" name="Shape 9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640080"/>
            <a:ext cx="640080" cy="640080"/>
          </a:xfrm>
          <a:prstGeom prst="ellipse">
            <a:avLst/>
          </a:prstGeom>
          <a:solidFill>
            <a:srgbClr val="1A77BC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828325" y="640080"/>
            <a:ext cx="640080" cy="640080"/>
          </a:xfrm>
          <a:prstGeom prst="ellipse">
            <a:avLst/>
          </a:prstGeom>
          <a:solidFill>
            <a:srgbClr val="486284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649102" y="998525"/>
            <a:ext cx="640080" cy="640080"/>
          </a:xfrm>
          <a:prstGeom prst="ellipse">
            <a:avLst/>
          </a:prstGeom>
          <a:solidFill>
            <a:srgbClr val="B59862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481328"/>
            <a:ext cx="237744" cy="237744"/>
          </a:xfrm>
          <a:prstGeom prst="rect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70432" y="1417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400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SECURING THE FUTURE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965960"/>
            <a:ext cx="1005840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Securing the future is not, at its core, an engineering problem. It is a workforce problem wearing an engineering costume.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04672" y="4892040"/>
            <a:ext cx="9509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800" dirty="0">
                <a:solidFill>
                  <a:srgbClr val="1A7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trust gap will not close because the machines finally convinced us. It will close because we finally prepared ourselves.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4023360"/>
            <a:ext cx="1051560" cy="1051560"/>
          </a:xfrm>
          <a:prstGeom prst="ellipse">
            <a:avLst/>
          </a:prstGeom>
          <a:solidFill>
            <a:srgbClr val="1A77BC">
              <a:alpha val="5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555834" y="4023360"/>
            <a:ext cx="1051560" cy="1051560"/>
          </a:xfrm>
          <a:prstGeom prst="ellipse">
            <a:avLst/>
          </a:prstGeom>
          <a:solidFill>
            <a:srgbClr val="486284">
              <a:alpha val="5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261397" y="4612234"/>
            <a:ext cx="1051560" cy="1051560"/>
          </a:xfrm>
          <a:prstGeom prst="ellipse">
            <a:avLst/>
          </a:prstGeom>
          <a:solidFill>
            <a:srgbClr val="B59862">
              <a:alpha val="5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2194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Securing the Future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777240" y="33832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i="1" dirty="0">
                <a:solidFill>
                  <a:srgbClr val="8A6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you.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822960" y="4343400"/>
            <a:ext cx="2834640" cy="0"/>
          </a:xfrm>
          <a:prstGeom prst="line">
            <a:avLst/>
          </a:prstGeom>
          <a:noFill/>
          <a:ln w="19050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452628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 K. Palmore</a:t>
            </a:r>
            <a:endParaRPr lang="en-US" sz="15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5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and Principal Advisor, Apogee Global RMS, LLC</a:t>
            </a:r>
            <a:endParaRPr lang="en-US" sz="15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5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information@apogeeglobalrms.com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0"/>
            <a:ext cx="11274552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0" b="1" kern="0" spc="800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JUDGMENT</a:t>
            </a:r>
            <a:endParaRPr lang="en-US" sz="9000" dirty="0"/>
          </a:p>
        </p:txBody>
      </p:sp>
      <p:sp>
        <p:nvSpPr>
          <p:cNvPr id="3" name="Text 1"/>
          <p:cNvSpPr/>
          <p:nvPr/>
        </p:nvSpPr>
        <p:spPr>
          <a:xfrm>
            <a:off x="1975104" y="41148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 i="1" dirty="0">
                <a:solidFill>
                  <a:srgbClr val="1A7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quiet thing underneath every framework, every control, and every certification.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Trust Is Not a Dial. It Is a Calibration.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731520" y="1828800"/>
            <a:ext cx="4846320" cy="2880360"/>
          </a:xfrm>
          <a:prstGeom prst="rect">
            <a:avLst/>
          </a:prstGeom>
          <a:solidFill>
            <a:srgbClr val="F4F6F9"/>
          </a:solidFill>
          <a:ln w="12700">
            <a:solidFill>
              <a:srgbClr val="E2E7EF"/>
            </a:solidFill>
            <a:prstDash val="solid"/>
          </a:ln>
          <a:effectLst>
            <a:outerShdw blurRad="1143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109728" cy="2880360"/>
          </a:xfrm>
          <a:prstGeom prst="rect">
            <a:avLst/>
          </a:prstGeom>
          <a:solidFill>
            <a:srgbClr val="1A77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2103120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solidFill>
                  <a:srgbClr val="1A77B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UNDER-TRUST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97280" y="2743200"/>
            <a:ext cx="41605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6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Ignoring a high-confidence signal because the model is opaque. The cost is silent. It shows up as the breach you never caught, not as the alarm that never sounded.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6611112" y="1828800"/>
            <a:ext cx="4846320" cy="2880360"/>
          </a:xfrm>
          <a:prstGeom prst="rect">
            <a:avLst/>
          </a:prstGeom>
          <a:solidFill>
            <a:srgbClr val="F4F6F9"/>
          </a:solidFill>
          <a:ln w="12700">
            <a:solidFill>
              <a:srgbClr val="E2E7EF"/>
            </a:solidFill>
            <a:prstDash val="solid"/>
          </a:ln>
          <a:effectLst>
            <a:outerShdw blurRad="1143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6611112" y="1828800"/>
            <a:ext cx="109728" cy="2880360"/>
          </a:xfrm>
          <a:prstGeom prst="rect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76872" y="2103120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kern="0" spc="200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OVER-TRUST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976872" y="2743200"/>
            <a:ext cx="41605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6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complacency. The tool is right often enough that we stop checking, and then it is wrong at the worst possible moment. This is the more dangerous failure.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5815584" y="2990088"/>
            <a:ext cx="548640" cy="548640"/>
          </a:xfrm>
          <a:prstGeom prst="ellipse">
            <a:avLst/>
          </a:prstGeom>
          <a:solidFill>
            <a:srgbClr val="0F112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5815584" y="3026664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i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097280" y="5074920"/>
            <a:ext cx="99943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700" i="1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goal is calibration: knowing how much weight a given output deserves, right now, given what the system can and cannot do.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640080"/>
            <a:ext cx="640080" cy="640080"/>
          </a:xfrm>
          <a:prstGeom prst="ellipse">
            <a:avLst/>
          </a:prstGeom>
          <a:solidFill>
            <a:srgbClr val="1A77BC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828325" y="640080"/>
            <a:ext cx="640080" cy="640080"/>
          </a:xfrm>
          <a:prstGeom prst="ellipse">
            <a:avLst/>
          </a:prstGeom>
          <a:solidFill>
            <a:srgbClr val="486284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649102" y="998525"/>
            <a:ext cx="640080" cy="640080"/>
          </a:xfrm>
          <a:prstGeom prst="ellipse">
            <a:avLst/>
          </a:prstGeom>
          <a:solidFill>
            <a:srgbClr val="B59862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481328"/>
            <a:ext cx="237744" cy="237744"/>
          </a:xfrm>
          <a:prstGeom prst="rect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70432" y="1417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400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TRUST GAP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965960"/>
            <a:ext cx="1005840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distance between how much we have delegated and how well we have prepared the people who remain accountable.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04672" y="4892040"/>
            <a:ext cx="9509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800" dirty="0">
                <a:solidFill>
                  <a:srgbClr val="1A7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 not close that distance with a better algorithm. You close it by building specific, teachable, assessable human capability.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508760"/>
            <a:ext cx="38404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Nexus of Risk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2468880"/>
            <a:ext cx="36576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70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Cyber, physical, and human capital risk are not separate domains. They are causally connected. The gravest risks do not live inside any one of them. They live at the intersections.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5669280" y="1463040"/>
            <a:ext cx="2743200" cy="2743200"/>
          </a:xfrm>
          <a:prstGeom prst="ellipse">
            <a:avLst/>
          </a:prstGeom>
          <a:solidFill>
            <a:srgbClr val="1A77BC">
              <a:alpha val="48000"/>
            </a:srgbClr>
          </a:solidFill>
          <a:ln w="12700">
            <a:solidFill>
              <a:srgbClr val="1A77BC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498080" y="1463040"/>
            <a:ext cx="2743200" cy="2743200"/>
          </a:xfrm>
          <a:prstGeom prst="ellipse">
            <a:avLst/>
          </a:prstGeom>
          <a:solidFill>
            <a:srgbClr val="486284">
              <a:alpha val="48000"/>
            </a:srgbClr>
          </a:solidFill>
          <a:ln w="12700">
            <a:solidFill>
              <a:srgbClr val="486284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583680" y="2926080"/>
            <a:ext cx="2743200" cy="2743200"/>
          </a:xfrm>
          <a:prstGeom prst="ellipse">
            <a:avLst/>
          </a:prstGeom>
          <a:solidFill>
            <a:srgbClr val="B59862">
              <a:alpha val="48000"/>
            </a:srgbClr>
          </a:solidFill>
          <a:ln w="12700">
            <a:solidFill>
              <a:srgbClr val="B59862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394960" y="178308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77B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CYBER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961120" y="1783080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F4D7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PHYSICAL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766560" y="498348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A6A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HUMAN CAPITAL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818120" y="3154680"/>
            <a:ext cx="274320" cy="274320"/>
          </a:xfrm>
          <a:prstGeom prst="ellipse">
            <a:avLst/>
          </a:prstGeom>
          <a:solidFill>
            <a:srgbClr val="0F1126"/>
          </a:solidFill>
          <a:ln w="19050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120640" y="5715000"/>
            <a:ext cx="6035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500" i="1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a Nexus technology. It binds all three, and the intersection is where risk amplifies.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640080"/>
            <a:ext cx="640080" cy="640080"/>
          </a:xfrm>
          <a:prstGeom prst="ellipse">
            <a:avLst/>
          </a:prstGeom>
          <a:solidFill>
            <a:srgbClr val="1A77BC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828325" y="640080"/>
            <a:ext cx="640080" cy="640080"/>
          </a:xfrm>
          <a:prstGeom prst="ellipse">
            <a:avLst/>
          </a:prstGeom>
          <a:solidFill>
            <a:srgbClr val="486284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649102" y="998525"/>
            <a:ext cx="640080" cy="640080"/>
          </a:xfrm>
          <a:prstGeom prst="ellipse">
            <a:avLst/>
          </a:prstGeom>
          <a:solidFill>
            <a:srgbClr val="B59862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481328"/>
            <a:ext cx="237744" cy="237744"/>
          </a:xfrm>
          <a:prstGeom prst="rect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70432" y="1417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400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INTERSECTION RISK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965960"/>
            <a:ext cx="1005840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at the intersection is amplified, not added.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04672" y="4892040"/>
            <a:ext cx="9509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800" dirty="0">
                <a:solidFill>
                  <a:srgbClr val="1A7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failure where two or three domains meet can propagate in directions that none of the single-domain owners were watching.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69880" y="640080"/>
            <a:ext cx="640080" cy="640080"/>
          </a:xfrm>
          <a:prstGeom prst="ellipse">
            <a:avLst/>
          </a:prstGeom>
          <a:solidFill>
            <a:srgbClr val="1A77BC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828325" y="640080"/>
            <a:ext cx="640080" cy="640080"/>
          </a:xfrm>
          <a:prstGeom prst="ellipse">
            <a:avLst/>
          </a:prstGeom>
          <a:solidFill>
            <a:srgbClr val="486284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649102" y="998525"/>
            <a:ext cx="640080" cy="640080"/>
          </a:xfrm>
          <a:prstGeom prst="ellipse">
            <a:avLst/>
          </a:prstGeom>
          <a:solidFill>
            <a:srgbClr val="B59862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481328"/>
            <a:ext cx="237744" cy="237744"/>
          </a:xfrm>
          <a:prstGeom prst="rect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70432" y="1417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kern="0" spc="400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IMPLICATION FOR THIS ROOM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1965960"/>
            <a:ext cx="1005840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an AI-augmented world, the human capital tier is the control surface.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804672" y="4892040"/>
            <a:ext cx="9509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800" dirty="0">
                <a:solidFill>
                  <a:srgbClr val="1A7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cybersecurity workforce is not adjacent to the AI risk problem. It is where the problem will be solved, or lost.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Distinct Competencies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58368" y="13258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soft skills. Not awareness modules. Foundational, teachable, and assessable, with the rigor we give the technical craft.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2331720"/>
            <a:ext cx="3383280" cy="3291840"/>
          </a:xfrm>
          <a:prstGeom prst="rect">
            <a:avLst/>
          </a:prstGeom>
          <a:solidFill>
            <a:srgbClr val="F4F6F9"/>
          </a:solidFill>
          <a:ln w="12700">
            <a:solidFill>
              <a:srgbClr val="E2E7EF"/>
            </a:solidFill>
            <a:prstDash val="solid"/>
          </a:ln>
          <a:effectLst>
            <a:outerShdw blurRad="1143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3383280" cy="109728"/>
          </a:xfrm>
          <a:prstGeom prst="rect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69748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960120" y="3749040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0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Ethical Decision-Making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60120" y="46634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Defensible decisions under speed, uncertainty, and consequence.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398264" y="2331720"/>
            <a:ext cx="3383280" cy="3291840"/>
          </a:xfrm>
          <a:prstGeom prst="rect">
            <a:avLst/>
          </a:prstGeom>
          <a:solidFill>
            <a:srgbClr val="F4F6F9"/>
          </a:solidFill>
          <a:ln w="12700">
            <a:solidFill>
              <a:srgbClr val="E2E7EF"/>
            </a:solidFill>
            <a:prstDash val="solid"/>
          </a:ln>
          <a:effectLst>
            <a:outerShdw blurRad="1143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398264" y="2331720"/>
            <a:ext cx="3383280" cy="109728"/>
          </a:xfrm>
          <a:prstGeom prst="rect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18304" y="269748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4718304" y="3749040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0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 Governance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718304" y="46634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Frameworks translated into what a practitioner does on a Tuesday.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156448" y="2331720"/>
            <a:ext cx="3383280" cy="3291840"/>
          </a:xfrm>
          <a:prstGeom prst="rect">
            <a:avLst/>
          </a:prstGeom>
          <a:solidFill>
            <a:srgbClr val="F4F6F9"/>
          </a:solidFill>
          <a:ln w="12700">
            <a:solidFill>
              <a:srgbClr val="E2E7EF"/>
            </a:solidFill>
            <a:prstDash val="solid"/>
          </a:ln>
          <a:effectLst>
            <a:outerShdw blurRad="114300" dist="381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156448" y="2331720"/>
            <a:ext cx="3383280" cy="109728"/>
          </a:xfrm>
          <a:prstGeom prst="rect">
            <a:avLst/>
          </a:prstGeom>
          <a:solidFill>
            <a:srgbClr val="B5986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476488" y="269748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B598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476488" y="3749040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0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Algorithmic Transparency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476488" y="46634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Disciplined, informed skepticism of every output.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607040" y="685800"/>
            <a:ext cx="237744" cy="237744"/>
          </a:xfrm>
          <a:prstGeom prst="ellipse">
            <a:avLst/>
          </a:prstGeom>
          <a:solidFill>
            <a:srgbClr val="B59862"/>
          </a:solidFill>
          <a:ln w="19050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1018520" y="685800"/>
            <a:ext cx="237744" cy="23774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7CD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1430000" y="685800"/>
            <a:ext cx="237744" cy="23774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7CD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097280"/>
            <a:ext cx="21945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0" b="1" dirty="0">
                <a:solidFill>
                  <a:srgbClr val="EAD9B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2000" dirty="0"/>
          </a:p>
        </p:txBody>
      </p:sp>
      <p:sp>
        <p:nvSpPr>
          <p:cNvPr id="6" name="Text 4"/>
          <p:cNvSpPr/>
          <p:nvPr/>
        </p:nvSpPr>
        <p:spPr>
          <a:xfrm>
            <a:off x="2651760" y="1325880"/>
            <a:ext cx="87782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F112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Ethical Decision-Making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2697480" y="2240280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900" i="1" dirty="0">
                <a:solidFill>
                  <a:srgbClr val="1A77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Judgment, made teachable.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2697480" y="2971800"/>
            <a:ext cx="8595360" cy="0"/>
          </a:xfrm>
          <a:prstGeom prst="line">
            <a:avLst/>
          </a:prstGeom>
          <a:noFill/>
          <a:ln w="12700">
            <a:solidFill>
              <a:srgbClr val="E2E7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697480" y="3246120"/>
            <a:ext cx="859536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 through harm in the moment, not in the abstract.</a:t>
            </a:r>
            <a:endParaRPr lang="en-US" sz="1750" dirty="0"/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this autonomous response fire, knowing it may disrupt a hospital service?</a:t>
            </a:r>
            <a:endParaRPr lang="en-US" sz="1750" dirty="0"/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the basis for the choice, and own it afterward.</a:t>
            </a:r>
            <a:endParaRPr lang="en-US" sz="1750" dirty="0"/>
          </a:p>
          <a:p>
            <a:pPr marL="228600" indent="-228600" algn="l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750" dirty="0">
                <a:solidFill>
                  <a:srgbClr val="1B2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through scenario-based training and tabletop practice in the gray areas.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457200" y="6656832"/>
            <a:ext cx="11274552" cy="0"/>
          </a:xfrm>
          <a:prstGeom prst="line">
            <a:avLst/>
          </a:prstGeom>
          <a:noFill/>
          <a:ln w="28575">
            <a:solidFill>
              <a:srgbClr val="B5986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0" descr="/home/claude/logo_spher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9688" y="6117336"/>
            <a:ext cx="484632" cy="50292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457200" y="6309360"/>
            <a:ext cx="5486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F11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r>
              <a:rPr lang="en-US" sz="900" dirty="0">
                <a:solidFill>
                  <a:srgbClr val="5A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Securing the Future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946</Words>
  <Application>Microsoft Macintosh PowerPoint</Application>
  <PresentationFormat>Widescreen</PresentationFormat>
  <Paragraphs>120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Securing the Future - NICE 2026</dc:title>
  <dc:subject>PptxGenJS Presentation</dc:subject>
  <dc:creator>M. K. Palmore</dc:creator>
  <cp:lastModifiedBy>MK Palmore</cp:lastModifiedBy>
  <cp:revision>2</cp:revision>
  <dcterms:created xsi:type="dcterms:W3CDTF">2026-05-28T23:13:28Z</dcterms:created>
  <dcterms:modified xsi:type="dcterms:W3CDTF">2026-05-28T23:17:58Z</dcterms:modified>
</cp:coreProperties>
</file>